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4" r:id="rId5"/>
    <p:sldId id="295" r:id="rId6"/>
    <p:sldId id="280" r:id="rId7"/>
    <p:sldId id="284" r:id="rId8"/>
    <p:sldId id="314" r:id="rId9"/>
    <p:sldId id="293" r:id="rId10"/>
    <p:sldId id="315" r:id="rId1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nadette Lane" initials="BL" lastIdx="9" clrIdx="0">
    <p:extLst/>
  </p:cmAuthor>
  <p:cmAuthor id="2" name="Happ, Michael" initials="HM" lastIdx="21" clrIdx="1">
    <p:extLst/>
  </p:cmAuthor>
  <p:cmAuthor id="3" name="Mach, Jennifer" initials="MJ" lastIdx="33" clrIdx="2">
    <p:extLst/>
  </p:cmAuthor>
  <p:cmAuthor id="4" name="Daou, Rebecca" initials="DR" lastIdx="18"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C99"/>
    <a:srgbClr val="467BBF"/>
    <a:srgbClr val="61B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42" autoAdjust="0"/>
    <p:restoredTop sz="57161" autoAdjust="0"/>
  </p:normalViewPr>
  <p:slideViewPr>
    <p:cSldViewPr snapToGrid="0">
      <p:cViewPr varScale="1">
        <p:scale>
          <a:sx n="42" d="100"/>
          <a:sy n="42" d="100"/>
        </p:scale>
        <p:origin x="1386" y="3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t Magnin" userId="S::laurent.magnin@lions102w.ch::4c0a75d0-c2e3-4157-bb9e-7e3802a521af" providerId="AD" clId="Web-{4447F92E-B2EB-6855-C78C-EC7468875677}"/>
    <pc:docChg chg="modSld">
      <pc:chgData name="Laurent Magnin" userId="S::laurent.magnin@lions102w.ch::4c0a75d0-c2e3-4157-bb9e-7e3802a521af" providerId="AD" clId="Web-{4447F92E-B2EB-6855-C78C-EC7468875677}" dt="2018-11-20T20:50:41.650" v="6" actId="20577"/>
      <pc:docMkLst>
        <pc:docMk/>
      </pc:docMkLst>
      <pc:sldChg chg="modSp">
        <pc:chgData name="Laurent Magnin" userId="S::laurent.magnin@lions102w.ch::4c0a75d0-c2e3-4157-bb9e-7e3802a521af" providerId="AD" clId="Web-{4447F92E-B2EB-6855-C78C-EC7468875677}" dt="2018-11-20T20:50:41.650" v="5" actId="20577"/>
        <pc:sldMkLst>
          <pc:docMk/>
          <pc:sldMk cId="1197764336" sldId="264"/>
        </pc:sldMkLst>
        <pc:spChg chg="mod">
          <ac:chgData name="Laurent Magnin" userId="S::laurent.magnin@lions102w.ch::4c0a75d0-c2e3-4157-bb9e-7e3802a521af" providerId="AD" clId="Web-{4447F92E-B2EB-6855-C78C-EC7468875677}" dt="2018-11-20T20:50:41.650" v="5" actId="20577"/>
          <ac:spMkLst>
            <pc:docMk/>
            <pc:sldMk cId="1197764336" sldId="264"/>
            <ac:spMk id="3" creationId="{368A6370-E88A-45CB-B9EF-D31587CCC7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79670E5B-65F0-473C-A305-CAC397CFEC17}" type="datetimeFigureOut">
              <a:rPr lang="en-US" smtClean="0"/>
              <a:t>11/27/2018</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60C5F79-37F2-4508-B472-94496F7210EB}" type="slidenum">
              <a:rPr lang="en-US" smtClean="0"/>
              <a:t>‹N°›</a:t>
            </a:fld>
            <a:endParaRPr lang="en-US"/>
          </a:p>
        </p:txBody>
      </p:sp>
    </p:spTree>
    <p:extLst>
      <p:ext uri="{BB962C8B-B14F-4D97-AF65-F5344CB8AC3E}">
        <p14:creationId xmlns:p14="http://schemas.microsoft.com/office/powerpoint/2010/main" val="400436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A60C5F79-37F2-4508-B472-94496F7210EB}" type="slidenum">
              <a:rPr lang="en-US" smtClean="0"/>
              <a:t>2</a:t>
            </a:fld>
            <a:endParaRPr lang="en-US"/>
          </a:p>
        </p:txBody>
      </p:sp>
    </p:spTree>
    <p:extLst>
      <p:ext uri="{BB962C8B-B14F-4D97-AF65-F5344CB8AC3E}">
        <p14:creationId xmlns:p14="http://schemas.microsoft.com/office/powerpoint/2010/main" val="163421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fr-FR" dirty="0"/>
              <a:t>En juin 2018, la LCIF célèbre son 50</a:t>
            </a:r>
            <a:r>
              <a:rPr lang="fr-FR" baseline="30000" dirty="0"/>
              <a:t>e</a:t>
            </a:r>
            <a:r>
              <a:rPr lang="fr-FR" dirty="0"/>
              <a:t> anniversaire. La LCIF est </a:t>
            </a:r>
            <a:r>
              <a:rPr lang="fr-FR" u="sng" dirty="0"/>
              <a:t>notre</a:t>
            </a:r>
            <a:r>
              <a:rPr lang="fr-FR" dirty="0"/>
              <a:t> fondation.</a:t>
            </a:r>
            <a:r>
              <a:rPr lang="fr-FR" baseline="0" dirty="0"/>
              <a:t> Ces 50 dernières années, l'impact de </a:t>
            </a:r>
            <a:r>
              <a:rPr lang="fr-FR" u="sng" baseline="0" dirty="0"/>
              <a:t>notre</a:t>
            </a:r>
            <a:r>
              <a:rPr lang="fr-FR" baseline="0" dirty="0"/>
              <a:t> fondation sur les initiatives et les projets, tant locaux que mondiaux, a été incommensurable. </a:t>
            </a:r>
            <a:r>
              <a:rPr lang="fr-FR" dirty="0"/>
              <a:t>En octroyant plus de un milliard de dollars US en subventions, nous avons contribué à sauver la vue de 9,1 millions de personnes qui ont été opérées de la cataracte.</a:t>
            </a:r>
            <a:r>
              <a:rPr lang="fr-FR" baseline="0" dirty="0"/>
              <a:t> Nous avons amélioré la vie de plus de 16 millions d’enfants qui ont, grâce au programme Lions </a:t>
            </a:r>
            <a:r>
              <a:rPr lang="fr-FR" baseline="0" dirty="0" err="1"/>
              <a:t>Quest</a:t>
            </a:r>
            <a:r>
              <a:rPr lang="fr-FR" baseline="0" dirty="0"/>
              <a:t>, acquis des compétences indispensables à la vie courante. Nous avons répondu présents lorsque des catastrophes ont frappé nos voisins et nos communautés dans le monde, distribuant plus de 118 millions de dollars US en aides. Nous avons financé la vaccination de millions d’enfants contre la rougeole, sauvant ainsi un nombre incalculable de vies.  </a:t>
            </a:r>
          </a:p>
          <a:p>
            <a:pPr defTabSz="924458">
              <a:defRPr/>
            </a:pPr>
            <a:endParaRPr lang="en-US" baseline="0" dirty="0"/>
          </a:p>
          <a:p>
            <a:pPr defTabSz="924458">
              <a:defRPr/>
            </a:pPr>
            <a:r>
              <a:rPr lang="fr-FR" baseline="0" dirty="0"/>
              <a:t>Comment la LCIF a-t-elle profondément transformé votre communauté ? </a:t>
            </a:r>
          </a:p>
          <a:p>
            <a:endParaRPr lang="en-US" dirty="0"/>
          </a:p>
        </p:txBody>
      </p:sp>
      <p:sp>
        <p:nvSpPr>
          <p:cNvPr id="4" name="Slide Number Placeholder 3"/>
          <p:cNvSpPr>
            <a:spLocks noGrp="1"/>
          </p:cNvSpPr>
          <p:nvPr>
            <p:ph type="sldNum" sz="quarter" idx="10"/>
          </p:nvPr>
        </p:nvSpPr>
        <p:spPr/>
        <p:txBody>
          <a:bodyPr/>
          <a:lstStyle/>
          <a:p>
            <a:fld id="{A60C5F79-37F2-4508-B472-94496F7210EB}" type="slidenum">
              <a:rPr lang="en-US" smtClean="0"/>
              <a:t>3</a:t>
            </a:fld>
            <a:endParaRPr lang="en-US"/>
          </a:p>
        </p:txBody>
      </p:sp>
    </p:spTree>
    <p:extLst>
      <p:ext uri="{BB962C8B-B14F-4D97-AF65-F5344CB8AC3E}">
        <p14:creationId xmlns:p14="http://schemas.microsoft.com/office/powerpoint/2010/main" val="94211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eaLnBrk="0" fontAlgn="base" hangingPunct="0">
              <a:spcBef>
                <a:spcPct val="30000"/>
              </a:spcBef>
              <a:spcAft>
                <a:spcPct val="0"/>
              </a:spcAft>
              <a:defRPr/>
            </a:pPr>
            <a:r>
              <a:rPr lang="fr-FR"/>
              <a:t>Une mère dont l'enfant a subi un examen des troubles visuels a récemment contacté la LCIF en disant : « Merci d'avoir amélioré la qualité de vie de ma fille grâce à la bonté et au souci de votre fondation envers le bien-être des enfants ! » </a:t>
            </a:r>
          </a:p>
          <a:p>
            <a:pPr defTabSz="924458" eaLnBrk="0" fontAlgn="base" hangingPunct="0">
              <a:spcBef>
                <a:spcPct val="30000"/>
              </a:spcBef>
              <a:spcAft>
                <a:spcPct val="0"/>
              </a:spcAft>
              <a:defRPr/>
            </a:pPr>
            <a:endParaRPr lang="en-US" dirty="0">
              <a:ea typeface="ヒラギノ角ゴ Pro W3" charset="0"/>
              <a:cs typeface="ヒラギノ角ゴ Pro W3" charset="0"/>
            </a:endParaRPr>
          </a:p>
          <a:p>
            <a:r>
              <a:rPr lang="fr-FR"/>
              <a:t>Un autre Lion raconte que son club a décidé de venir en aide à un homme âgé du quartier dont la maison avait été sévèrement endommagée par des inondations.</a:t>
            </a:r>
            <a:r>
              <a:rPr lang="fr-FR" baseline="0"/>
              <a:t> Les Lions ont fait bien plus que réparer sa maison ; ils lui ont donné l'espoir qu’il y a toujours des personnes qui se sentent concernées par les autres.  </a:t>
            </a:r>
          </a:p>
          <a:p>
            <a:endParaRPr lang="en-US" baseline="0" dirty="0"/>
          </a:p>
          <a:p>
            <a:r>
              <a:rPr lang="fr-FR" baseline="0"/>
              <a:t>De tels exemples abondent. Ces histoires émouvantes nous rappellent pourquoi nous avons choisi de servir et qu'il est important d’élargir nos domaines d'intervention et notre impact avec cette campagne. </a:t>
            </a:r>
          </a:p>
        </p:txBody>
      </p:sp>
      <p:sp>
        <p:nvSpPr>
          <p:cNvPr id="4" name="Slide Number Placeholder 3"/>
          <p:cNvSpPr>
            <a:spLocks noGrp="1"/>
          </p:cNvSpPr>
          <p:nvPr>
            <p:ph type="sldNum" sz="quarter" idx="10"/>
          </p:nvPr>
        </p:nvSpPr>
        <p:spPr/>
        <p:txBody>
          <a:bodyPr/>
          <a:lstStyle/>
          <a:p>
            <a:fld id="{A60C5F79-37F2-4508-B472-94496F7210EB}" type="slidenum">
              <a:rPr lang="en-US" smtClean="0"/>
              <a:t>4</a:t>
            </a:fld>
            <a:endParaRPr lang="en-US"/>
          </a:p>
        </p:txBody>
      </p:sp>
    </p:spTree>
    <p:extLst>
      <p:ext uri="{BB962C8B-B14F-4D97-AF65-F5344CB8AC3E}">
        <p14:creationId xmlns:p14="http://schemas.microsoft.com/office/powerpoint/2010/main" val="122202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Ici vous pouvez voir comment notre </a:t>
            </a:r>
            <a:r>
              <a:rPr lang="fr-FR" i="1" baseline="0" dirty="0"/>
              <a:t>(club / district / district multiple / région constitutionnelle) a à la fois contribué à et bénéficié des services de la LCIF. </a:t>
            </a:r>
            <a:r>
              <a:rPr lang="fr-FR" i="0" baseline="0" dirty="0"/>
              <a:t>Merci pour tout ce que vous faites ! Vos contributions, tant en termes de service que de dons, ont un impact localement et partout dans le monde.  </a:t>
            </a:r>
          </a:p>
          <a:p>
            <a:endParaRPr lang="en-US" i="0" baseline="0" dirty="0"/>
          </a:p>
          <a:p>
            <a:r>
              <a:rPr lang="fr-FR" i="1" baseline="0" dirty="0"/>
              <a:t>Inclure d'autres détails pertinents. </a:t>
            </a:r>
          </a:p>
        </p:txBody>
      </p:sp>
      <p:sp>
        <p:nvSpPr>
          <p:cNvPr id="4" name="Slide Number Placeholder 3"/>
          <p:cNvSpPr>
            <a:spLocks noGrp="1"/>
          </p:cNvSpPr>
          <p:nvPr>
            <p:ph type="sldNum" sz="quarter" idx="10"/>
          </p:nvPr>
        </p:nvSpPr>
        <p:spPr/>
        <p:txBody>
          <a:bodyPr/>
          <a:lstStyle/>
          <a:p>
            <a:fld id="{A60C5F79-37F2-4508-B472-94496F7210EB}" type="slidenum">
              <a:rPr lang="en-US" smtClean="0"/>
              <a:t>5</a:t>
            </a:fld>
            <a:endParaRPr lang="en-US"/>
          </a:p>
        </p:txBody>
      </p:sp>
    </p:spTree>
    <p:extLst>
      <p:ext uri="{BB962C8B-B14F-4D97-AF65-F5344CB8AC3E}">
        <p14:creationId xmlns:p14="http://schemas.microsoft.com/office/powerpoint/2010/main" val="258846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a:t>
            </a:r>
            <a:r>
              <a:rPr lang="fr-FR" dirty="0" err="1"/>
              <a:t>SightFirst</a:t>
            </a:r>
            <a:r>
              <a:rPr lang="fr-FR" dirty="0"/>
              <a:t> et </a:t>
            </a:r>
            <a:r>
              <a:rPr lang="fr-FR" dirty="0" err="1"/>
              <a:t>SightFirst</a:t>
            </a:r>
            <a:r>
              <a:rPr lang="fr-FR" dirty="0"/>
              <a:t> II, les deux campagnes précédentes de la LCIF, étaient fructueuses, nous n’avons jamais eu une campagne mondiale de collecte de fonds aussi ambitieuse que la Campagne 100.</a:t>
            </a:r>
          </a:p>
          <a:p>
            <a:endParaRPr lang="en-US" baseline="0" dirty="0"/>
          </a:p>
          <a:p>
            <a:r>
              <a:rPr lang="fr-FR" baseline="0" dirty="0"/>
              <a:t>Alors que </a:t>
            </a:r>
            <a:r>
              <a:rPr lang="fr-FR" baseline="0" dirty="0" err="1"/>
              <a:t>SightFirst</a:t>
            </a:r>
            <a:r>
              <a:rPr lang="fr-FR" baseline="0" dirty="0"/>
              <a:t> se concentrait sur une seule cause, la Campagne 100 couvre tous les domaines d'action de la LCIF, ainsi que nos nouvelles causes mondiales. Nous envisageons la Campagne 100 comme un point philanthropique charnière dans l'histoire de la LCIF, changeant notre perspective et notre culture en matière de dons. </a:t>
            </a:r>
          </a:p>
          <a:p>
            <a:endParaRPr lang="en-US" baseline="0" dirty="0"/>
          </a:p>
        </p:txBody>
      </p:sp>
      <p:sp>
        <p:nvSpPr>
          <p:cNvPr id="4" name="Slide Number Placeholder 3"/>
          <p:cNvSpPr>
            <a:spLocks noGrp="1"/>
          </p:cNvSpPr>
          <p:nvPr>
            <p:ph type="sldNum" sz="quarter" idx="10"/>
          </p:nvPr>
        </p:nvSpPr>
        <p:spPr/>
        <p:txBody>
          <a:bodyPr/>
          <a:lstStyle/>
          <a:p>
            <a:fld id="{A60C5F79-37F2-4508-B472-94496F7210EB}" type="slidenum">
              <a:rPr lang="en-US" smtClean="0"/>
              <a:t>6</a:t>
            </a:fld>
            <a:endParaRPr lang="en-US"/>
          </a:p>
        </p:txBody>
      </p:sp>
    </p:spTree>
    <p:extLst>
      <p:ext uri="{BB962C8B-B14F-4D97-AF65-F5344CB8AC3E}">
        <p14:creationId xmlns:p14="http://schemas.microsoft.com/office/powerpoint/2010/main" val="417867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A60C5F79-37F2-4508-B472-94496F7210EB}" type="slidenum">
              <a:rPr lang="en-US" smtClean="0"/>
              <a:t>7</a:t>
            </a:fld>
            <a:endParaRPr lang="en-US"/>
          </a:p>
        </p:txBody>
      </p:sp>
    </p:spTree>
    <p:extLst>
      <p:ext uri="{BB962C8B-B14F-4D97-AF65-F5344CB8AC3E}">
        <p14:creationId xmlns:p14="http://schemas.microsoft.com/office/powerpoint/2010/main" val="2584700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E0AAC5-E020-4EE7-856C-BB85DFE96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5067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30059-FF2F-4603-9D14-ED0E3F7191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124792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79106-6E7B-45FF-B7E4-725FAF95D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‹N°›</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154380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78745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A1953-E54A-4530-813E-AF45EFD98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8314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37418E-98C0-4902-9403-F971BF991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2017895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B9FECA-D270-4BA3-872D-E87834D9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4275807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45BA9D-7611-4007-A769-152F7A891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218935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A8648-0F07-4F6F-B383-5ED2818DD9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608D3F02-A19F-408F-BB1B-01D4FB90DDBC}"/>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2530333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3912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542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4AA16C-7863-45B1-88F4-EB6AF4C7F3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42092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F1248F-AC63-48F7-A9A1-7E0C070A84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52400" y="533400"/>
            <a:ext cx="4724400" cy="609600"/>
          </a:xfrm>
        </p:spPr>
        <p:txBody>
          <a:bodyPr/>
          <a:lstStyle>
            <a:lvl1pPr algn="ctr">
              <a:defRPr sz="3000">
                <a:solidFill>
                  <a:srgbClr val="01539C"/>
                </a:solidFill>
              </a:defRPr>
            </a:lvl1pPr>
          </a:lstStyle>
          <a:p>
            <a:r>
              <a:rPr lang="en-US"/>
              <a:t>Click to edit Master title style</a:t>
            </a:r>
          </a:p>
        </p:txBody>
      </p:sp>
      <p:sp>
        <p:nvSpPr>
          <p:cNvPr id="5" name="TextBox 4">
            <a:extLst>
              <a:ext uri="{FF2B5EF4-FFF2-40B4-BE49-F238E27FC236}">
                <a16:creationId xmlns:a16="http://schemas.microsoft.com/office/drawing/2014/main"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a:solidFill>
                  <a:prstClr val="white"/>
                </a:solidFill>
              </a:rPr>
              <a:pPr algn="ctr"/>
              <a:t>‹N°›</a:t>
            </a:fld>
            <a:endParaRPr lang="en-US" sz="675" dirty="0" err="1">
              <a:solidFill>
                <a:prstClr val="white"/>
              </a:solidFill>
            </a:endParaRPr>
          </a:p>
        </p:txBody>
      </p:sp>
    </p:spTree>
    <p:extLst>
      <p:ext uri="{BB962C8B-B14F-4D97-AF65-F5344CB8AC3E}">
        <p14:creationId xmlns:p14="http://schemas.microsoft.com/office/powerpoint/2010/main" val="2966780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E46B9D-A4BC-41D3-88BA-3648EC49E0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57200" y="457200"/>
            <a:ext cx="10871200" cy="685800"/>
          </a:xfrm>
        </p:spPr>
        <p:txBody>
          <a:bodyPr/>
          <a:lstStyle>
            <a:lvl1pPr algn="ctr">
              <a:defRPr sz="2700">
                <a:solidFill>
                  <a:schemeClr val="bg1"/>
                </a:solidFill>
              </a:defRPr>
            </a:lvl1pPr>
          </a:lstStyle>
          <a:p>
            <a:r>
              <a:rPr lang="en-US"/>
              <a:t>Click to edit Master title style</a:t>
            </a:r>
          </a:p>
        </p:txBody>
      </p:sp>
      <p:sp>
        <p:nvSpPr>
          <p:cNvPr id="5" name="TextBox 4">
            <a:extLst>
              <a:ext uri="{FF2B5EF4-FFF2-40B4-BE49-F238E27FC236}">
                <a16:creationId xmlns:a16="http://schemas.microsoft.com/office/drawing/2014/main" id="{BE96A5D4-CCD5-4348-99E4-EBC55FB60E89}"/>
              </a:ext>
            </a:extLst>
          </p:cNvPr>
          <p:cNvSpPr txBox="1"/>
          <p:nvPr userDrawn="1"/>
        </p:nvSpPr>
        <p:spPr>
          <a:xfrm>
            <a:off x="0" y="6553200"/>
            <a:ext cx="12192000" cy="196208"/>
          </a:xfrm>
          <a:prstGeom prst="rect">
            <a:avLst/>
          </a:prstGeom>
          <a:noFill/>
        </p:spPr>
        <p:txBody>
          <a:bodyPr wrap="square" rtlCol="0">
            <a:spAutoFit/>
          </a:bodyPr>
          <a:lstStyle/>
          <a:p>
            <a:pPr algn="ctr"/>
            <a:fld id="{9B8F91EF-22A3-42BE-8040-FC1626B1BA73}" type="slidenum">
              <a:rPr lang="en-US" sz="675" smtClean="0">
                <a:solidFill>
                  <a:prstClr val="white"/>
                </a:solidFill>
              </a:rPr>
              <a:pPr algn="ctr"/>
              <a:t>‹N°›</a:t>
            </a:fld>
            <a:endParaRPr lang="en-US" sz="675" dirty="0" err="1">
              <a:solidFill>
                <a:prstClr val="white"/>
              </a:solidFill>
            </a:endParaRPr>
          </a:p>
        </p:txBody>
      </p:sp>
    </p:spTree>
    <p:extLst>
      <p:ext uri="{BB962C8B-B14F-4D97-AF65-F5344CB8AC3E}">
        <p14:creationId xmlns:p14="http://schemas.microsoft.com/office/powerpoint/2010/main" val="174200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03B8BE-872E-41F7-BE94-851DEE004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‹N°›</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91634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‹N°›</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2275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DEC3AF-F684-49E2-8E43-484CDDB9B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‹N°›</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3166428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E6BA0-FF2A-468C-8A31-C683462544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‹N°›</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1412537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B9FA14-8460-459C-898F-E6265AED53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392798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F64BA-6616-4F86-8DE7-87F6C9F13E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‹N°›</a:t>
            </a:fld>
            <a:endParaRPr lang="en-US" sz="800" dirty="0">
              <a:solidFill>
                <a:schemeClr val="bg1">
                  <a:lumMod val="95000"/>
                </a:schemeClr>
              </a:solidFill>
            </a:endParaRPr>
          </a:p>
        </p:txBody>
      </p:sp>
    </p:spTree>
    <p:extLst>
      <p:ext uri="{BB962C8B-B14F-4D97-AF65-F5344CB8AC3E}">
        <p14:creationId xmlns:p14="http://schemas.microsoft.com/office/powerpoint/2010/main" val="327092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01B0D-69C6-4DBC-8ACD-9B492C328A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097B85B-636E-4DA0-89EA-F768E68BF9C8}"/>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‹N°›</a:t>
            </a:fld>
            <a:endParaRPr lang="en-US" sz="800" dirty="0">
              <a:solidFill>
                <a:schemeClr val="tx1">
                  <a:lumMod val="75000"/>
                  <a:lumOff val="25000"/>
                </a:schemeClr>
              </a:solidFill>
            </a:endParaRPr>
          </a:p>
        </p:txBody>
      </p:sp>
    </p:spTree>
    <p:extLst>
      <p:ext uri="{BB962C8B-B14F-4D97-AF65-F5344CB8AC3E}">
        <p14:creationId xmlns:p14="http://schemas.microsoft.com/office/powerpoint/2010/main" val="80174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87FA1-8E6C-4624-A6E5-93D23EE8D8C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id="{CF331E10-B3B4-4DE4-BA39-B8ED9DD24EC7}"/>
              </a:ext>
            </a:extLst>
          </p:cNvPr>
          <p:cNvSpPr txBox="1"/>
          <p:nvPr userDrawn="1"/>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‹N°›</a:t>
            </a:fld>
            <a:endParaRPr lang="en-US" sz="800" dirty="0">
              <a:solidFill>
                <a:schemeClr val="tx1">
                  <a:lumMod val="65000"/>
                  <a:lumOff val="35000"/>
                </a:schemeClr>
              </a:solidFill>
            </a:endParaRPr>
          </a:p>
        </p:txBody>
      </p:sp>
    </p:spTree>
    <p:extLst>
      <p:ext uri="{BB962C8B-B14F-4D97-AF65-F5344CB8AC3E}">
        <p14:creationId xmlns:p14="http://schemas.microsoft.com/office/powerpoint/2010/main" val="2250609346"/>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9" r:id="rId4"/>
    <p:sldLayoutId id="2147483656" r:id="rId5"/>
    <p:sldLayoutId id="2147483657" r:id="rId6"/>
    <p:sldLayoutId id="2147483658" r:id="rId7"/>
    <p:sldLayoutId id="2147483659" r:id="rId8"/>
    <p:sldLayoutId id="2147483660" r:id="rId9"/>
    <p:sldLayoutId id="2147483651" r:id="rId10"/>
    <p:sldLayoutId id="2147483662" r:id="rId11"/>
    <p:sldLayoutId id="2147483663" r:id="rId12"/>
    <p:sldLayoutId id="2147483664" r:id="rId13"/>
    <p:sldLayoutId id="2147483670" r:id="rId14"/>
    <p:sldLayoutId id="2147483665" r:id="rId15"/>
    <p:sldLayoutId id="2147483666" r:id="rId16"/>
    <p:sldLayoutId id="2147483667" r:id="rId17"/>
    <p:sldLayoutId id="2147483661" r:id="rId18"/>
    <p:sldLayoutId id="2147483654" r:id="rId19"/>
    <p:sldLayoutId id="2147483671" r:id="rId20"/>
    <p:sldLayoutId id="2147483672" r:id="rId21"/>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epTESXyrpeQ"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4.gif"/></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2D3EC-C102-4A3F-AA33-2597AECC0C81}"/>
              </a:ext>
            </a:extLst>
          </p:cNvPr>
          <p:cNvSpPr>
            <a:spLocks noGrp="1"/>
          </p:cNvSpPr>
          <p:nvPr>
            <p:ph type="ctrTitle"/>
          </p:nvPr>
        </p:nvSpPr>
        <p:spPr/>
        <p:txBody>
          <a:bodyPr/>
          <a:lstStyle/>
          <a:p>
            <a:r>
              <a:rPr lang="fr-FR"/>
              <a:t>Campagne 100</a:t>
            </a:r>
          </a:p>
        </p:txBody>
      </p:sp>
      <p:sp>
        <p:nvSpPr>
          <p:cNvPr id="3" name="Subtitle 2">
            <a:extLst>
              <a:ext uri="{FF2B5EF4-FFF2-40B4-BE49-F238E27FC236}">
                <a16:creationId xmlns:a16="http://schemas.microsoft.com/office/drawing/2014/main" id="{368A6370-E88A-45CB-B9EF-D31587CCC7F6}"/>
              </a:ext>
            </a:extLst>
          </p:cNvPr>
          <p:cNvSpPr>
            <a:spLocks noGrp="1"/>
          </p:cNvSpPr>
          <p:nvPr>
            <p:ph type="subTitle" idx="1"/>
          </p:nvPr>
        </p:nvSpPr>
        <p:spPr>
          <a:xfrm>
            <a:off x="5631614" y="3618535"/>
            <a:ext cx="4938275" cy="512762"/>
          </a:xfrm>
        </p:spPr>
        <p:txBody>
          <a:bodyPr vert="horz" lIns="91440" tIns="45720" rIns="91440" bIns="45720" rtlCol="0" anchor="t">
            <a:normAutofit fontScale="77500" lnSpcReduction="20000"/>
          </a:bodyPr>
          <a:lstStyle/>
          <a:p>
            <a:r>
              <a:rPr lang="fr-FR" dirty="0"/>
              <a:t>Une campagne pour renforcer la puissance du service Lions</a:t>
            </a:r>
            <a:endParaRPr lang="fr-FR" dirty="0" err="1"/>
          </a:p>
        </p:txBody>
      </p:sp>
    </p:spTree>
    <p:extLst>
      <p:ext uri="{BB962C8B-B14F-4D97-AF65-F5344CB8AC3E}">
        <p14:creationId xmlns:p14="http://schemas.microsoft.com/office/powerpoint/2010/main" val="119776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2507" y="2688609"/>
            <a:ext cx="5923129" cy="1200329"/>
          </a:xfrm>
          <a:prstGeom prst="rect">
            <a:avLst/>
          </a:prstGeom>
          <a:noFill/>
        </p:spPr>
        <p:txBody>
          <a:bodyPr wrap="square" rtlCol="0">
            <a:spAutoFit/>
          </a:bodyPr>
          <a:lstStyle/>
          <a:p>
            <a:pPr algn="ctr"/>
            <a:r>
              <a:rPr lang="fr-FR" sz="28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https://youtu.be/epTESXyrpeQ</a:t>
            </a:r>
            <a:endParaRPr lang="fr-FR" sz="2800" dirty="0">
              <a:solidFill>
                <a:schemeClr val="bg1"/>
              </a:solidFill>
              <a:latin typeface="Arial" panose="020B0604020202020204" pitchFamily="34" charset="0"/>
              <a:cs typeface="Arial" panose="020B0604020202020204" pitchFamily="34" charset="0"/>
            </a:endParaRPr>
          </a:p>
          <a:p>
            <a:pPr algn="ctr"/>
            <a:endParaRPr lang="fr-FR"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52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50 années d’impact</a:t>
            </a:r>
          </a:p>
        </p:txBody>
      </p:sp>
      <p:pic>
        <p:nvPicPr>
          <p:cNvPr id="5" name="Picture 4"/>
          <p:cNvPicPr>
            <a:picLocks noChangeAspect="1"/>
          </p:cNvPicPr>
          <p:nvPr/>
        </p:nvPicPr>
        <p:blipFill rotWithShape="1">
          <a:blip r:embed="rId3"/>
          <a:srcRect r="6897" b="11027"/>
          <a:stretch/>
        </p:blipFill>
        <p:spPr>
          <a:xfrm>
            <a:off x="1066800" y="1981200"/>
            <a:ext cx="2057400" cy="1929273"/>
          </a:xfrm>
          <a:prstGeom prst="rect">
            <a:avLst/>
          </a:prstGeom>
        </p:spPr>
      </p:pic>
      <p:sp>
        <p:nvSpPr>
          <p:cNvPr id="6" name="Content Placeholder 1">
            <a:extLst>
              <a:ext uri="{FF2B5EF4-FFF2-40B4-BE49-F238E27FC236}">
                <a16:creationId xmlns:a16="http://schemas.microsoft.com/office/drawing/2014/main" id="{DBD0B897-45DA-424E-9A92-B188EB2CFAC3}"/>
              </a:ext>
            </a:extLst>
          </p:cNvPr>
          <p:cNvSpPr txBox="1">
            <a:spLocks/>
          </p:cNvSpPr>
          <p:nvPr/>
        </p:nvSpPr>
        <p:spPr bwMode="auto">
          <a:xfrm>
            <a:off x="609600" y="4016437"/>
            <a:ext cx="2971800" cy="12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fr-FR">
                <a:solidFill>
                  <a:schemeClr val="accent1"/>
                </a:solidFill>
              </a:rPr>
              <a:t>En juin 2018, la LCIF célèbrera son 50</a:t>
            </a:r>
            <a:r>
              <a:rPr lang="fr-FR" baseline="30000">
                <a:solidFill>
                  <a:schemeClr val="accent1"/>
                </a:solidFill>
              </a:rPr>
              <a:t>e</a:t>
            </a:r>
            <a:r>
              <a:rPr lang="fr-FR">
                <a:solidFill>
                  <a:schemeClr val="accent1"/>
                </a:solidFill>
              </a:rPr>
              <a:t> anniversaire</a:t>
            </a:r>
          </a:p>
        </p:txBody>
      </p:sp>
      <p:grpSp>
        <p:nvGrpSpPr>
          <p:cNvPr id="7" name="Group 6">
            <a:extLst>
              <a:ext uri="{FF2B5EF4-FFF2-40B4-BE49-F238E27FC236}">
                <a16:creationId xmlns:a16="http://schemas.microsoft.com/office/drawing/2014/main" id="{5F32D747-8B78-40A8-8E38-3D562BE9C4A2}"/>
              </a:ext>
            </a:extLst>
          </p:cNvPr>
          <p:cNvGrpSpPr/>
          <p:nvPr/>
        </p:nvGrpSpPr>
        <p:grpSpPr>
          <a:xfrm>
            <a:off x="3679208" y="1535377"/>
            <a:ext cx="2099290" cy="2123087"/>
            <a:chOff x="3581621" y="1305913"/>
            <a:chExt cx="2099290" cy="2123087"/>
          </a:xfrm>
          <a:solidFill>
            <a:schemeClr val="accent4"/>
          </a:solidFill>
        </p:grpSpPr>
        <p:sp>
          <p:nvSpPr>
            <p:cNvPr id="8" name="Rectangle 7">
              <a:extLst>
                <a:ext uri="{FF2B5EF4-FFF2-40B4-BE49-F238E27FC236}">
                  <a16:creationId xmlns:a16="http://schemas.microsoft.com/office/drawing/2014/main" id="{6412B7E0-A5FB-4DCB-8B39-F91989C0F738}"/>
                </a:ext>
              </a:extLst>
            </p:cNvPr>
            <p:cNvSpPr/>
            <p:nvPr/>
          </p:nvSpPr>
          <p:spPr bwMode="auto">
            <a:xfrm>
              <a:off x="3581621" y="13059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9" name="Content Placeholder 1">
              <a:extLst>
                <a:ext uri="{FF2B5EF4-FFF2-40B4-BE49-F238E27FC236}">
                  <a16:creationId xmlns:a16="http://schemas.microsoft.com/office/drawing/2014/main" id="{0072CCF4-E2C0-4737-AC7A-019F8E6032C9}"/>
                </a:ext>
              </a:extLst>
            </p:cNvPr>
            <p:cNvSpPr txBox="1">
              <a:spLocks/>
            </p:cNvSpPr>
            <p:nvPr/>
          </p:nvSpPr>
          <p:spPr bwMode="auto">
            <a:xfrm>
              <a:off x="3793066" y="1714256"/>
              <a:ext cx="1676400" cy="8765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fr-FR">
                  <a:solidFill>
                    <a:schemeClr val="bg1"/>
                  </a:solidFill>
                  <a:latin typeface="Arial Black" panose="020B0A04020102020204" pitchFamily="34" charset="0"/>
                </a:rPr>
                <a:t>1 milliard</a:t>
              </a:r>
            </a:p>
          </p:txBody>
        </p:sp>
        <p:sp>
          <p:nvSpPr>
            <p:cNvPr id="10" name="Content Placeholder 1">
              <a:extLst>
                <a:ext uri="{FF2B5EF4-FFF2-40B4-BE49-F238E27FC236}">
                  <a16:creationId xmlns:a16="http://schemas.microsoft.com/office/drawing/2014/main" id="{BF2BD487-7F8B-4A0F-B700-34F65372DF60}"/>
                </a:ext>
              </a:extLst>
            </p:cNvPr>
            <p:cNvSpPr txBox="1">
              <a:spLocks/>
            </p:cNvSpPr>
            <p:nvPr/>
          </p:nvSpPr>
          <p:spPr bwMode="auto">
            <a:xfrm>
              <a:off x="3716866" y="2634916"/>
              <a:ext cx="1828800" cy="717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fr-FR" sz="1800">
                  <a:solidFill>
                    <a:schemeClr val="bg1"/>
                  </a:solidFill>
                </a:rPr>
                <a:t>DE DOLLARS US OCTROYÉS EN SUBVENTIONS</a:t>
              </a:r>
            </a:p>
          </p:txBody>
        </p:sp>
      </p:grpSp>
      <p:grpSp>
        <p:nvGrpSpPr>
          <p:cNvPr id="11" name="Group 10">
            <a:extLst>
              <a:ext uri="{FF2B5EF4-FFF2-40B4-BE49-F238E27FC236}">
                <a16:creationId xmlns:a16="http://schemas.microsoft.com/office/drawing/2014/main" id="{4CE07702-A019-4C2F-9204-89FB3B908FFA}"/>
              </a:ext>
            </a:extLst>
          </p:cNvPr>
          <p:cNvGrpSpPr/>
          <p:nvPr/>
        </p:nvGrpSpPr>
        <p:grpSpPr>
          <a:xfrm>
            <a:off x="6075386" y="1535376"/>
            <a:ext cx="2099290" cy="2123087"/>
            <a:chOff x="6129978" y="1371600"/>
            <a:chExt cx="2099290" cy="2123087"/>
          </a:xfrm>
          <a:solidFill>
            <a:schemeClr val="accent1"/>
          </a:solidFill>
        </p:grpSpPr>
        <p:sp>
          <p:nvSpPr>
            <p:cNvPr id="12" name="Rectangle 11">
              <a:extLst>
                <a:ext uri="{FF2B5EF4-FFF2-40B4-BE49-F238E27FC236}">
                  <a16:creationId xmlns:a16="http://schemas.microsoft.com/office/drawing/2014/main" id="{830F1DEC-6A0D-4CB7-B3E5-23D7EA793A60}"/>
                </a:ext>
              </a:extLst>
            </p:cNvPr>
            <p:cNvSpPr/>
            <p:nvPr/>
          </p:nvSpPr>
          <p:spPr bwMode="auto">
            <a:xfrm>
              <a:off x="6129978" y="1371600"/>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3" name="Content Placeholder 1">
              <a:extLst>
                <a:ext uri="{FF2B5EF4-FFF2-40B4-BE49-F238E27FC236}">
                  <a16:creationId xmlns:a16="http://schemas.microsoft.com/office/drawing/2014/main" id="{90B611BE-BD35-4F1A-8F3E-C96202795E6C}"/>
                </a:ext>
              </a:extLst>
            </p:cNvPr>
            <p:cNvSpPr txBox="1">
              <a:spLocks/>
            </p:cNvSpPr>
            <p:nvPr/>
          </p:nvSpPr>
          <p:spPr bwMode="auto">
            <a:xfrm>
              <a:off x="6341423" y="1779944"/>
              <a:ext cx="1676400" cy="8765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fr-FR">
                  <a:solidFill>
                    <a:schemeClr val="bg1"/>
                  </a:solidFill>
                  <a:latin typeface="Arial Black" panose="020B0A04020102020204" pitchFamily="34" charset="0"/>
                </a:rPr>
                <a:t>9,1 millions</a:t>
              </a:r>
            </a:p>
          </p:txBody>
        </p:sp>
        <p:sp>
          <p:nvSpPr>
            <p:cNvPr id="14" name="Content Placeholder 1">
              <a:extLst>
                <a:ext uri="{FF2B5EF4-FFF2-40B4-BE49-F238E27FC236}">
                  <a16:creationId xmlns:a16="http://schemas.microsoft.com/office/drawing/2014/main" id="{37A2CAC8-4371-4A18-9A57-A7DB12069F56}"/>
                </a:ext>
              </a:extLst>
            </p:cNvPr>
            <p:cNvSpPr txBox="1">
              <a:spLocks/>
            </p:cNvSpPr>
            <p:nvPr/>
          </p:nvSpPr>
          <p:spPr bwMode="auto">
            <a:xfrm>
              <a:off x="6265223" y="2700604"/>
              <a:ext cx="1828800" cy="717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fr-FR" sz="1800">
                  <a:solidFill>
                    <a:schemeClr val="bg1"/>
                  </a:solidFill>
                </a:rPr>
                <a:t>D’OPÉRATIONS DE LA CATARACTE</a:t>
              </a:r>
            </a:p>
            <a:p>
              <a:pPr marL="0" indent="0" algn="ctr">
                <a:lnSpc>
                  <a:spcPts val="1700"/>
                </a:lnSpc>
                <a:spcBef>
                  <a:spcPts val="0"/>
                </a:spcBef>
                <a:spcAft>
                  <a:spcPts val="600"/>
                </a:spcAft>
                <a:buClr>
                  <a:srgbClr val="FBC40E"/>
                </a:buClr>
                <a:buNone/>
              </a:pPr>
              <a:endParaRPr lang="en-US" sz="1800" kern="0" dirty="0">
                <a:solidFill>
                  <a:schemeClr val="bg1"/>
                </a:solidFill>
              </a:endParaRPr>
            </a:p>
          </p:txBody>
        </p:sp>
      </p:grpSp>
      <p:grpSp>
        <p:nvGrpSpPr>
          <p:cNvPr id="15" name="Group 14">
            <a:extLst>
              <a:ext uri="{FF2B5EF4-FFF2-40B4-BE49-F238E27FC236}">
                <a16:creationId xmlns:a16="http://schemas.microsoft.com/office/drawing/2014/main" id="{682F1061-F47F-435C-B9BA-BC89DADC24DE}"/>
              </a:ext>
            </a:extLst>
          </p:cNvPr>
          <p:cNvGrpSpPr/>
          <p:nvPr/>
        </p:nvGrpSpPr>
        <p:grpSpPr>
          <a:xfrm>
            <a:off x="3707282" y="3908089"/>
            <a:ext cx="2099290" cy="2123087"/>
            <a:chOff x="3838074" y="3744313"/>
            <a:chExt cx="2099290" cy="2123087"/>
          </a:xfrm>
          <a:solidFill>
            <a:schemeClr val="accent1"/>
          </a:solidFill>
        </p:grpSpPr>
        <p:sp>
          <p:nvSpPr>
            <p:cNvPr id="16" name="Rectangle 15">
              <a:extLst>
                <a:ext uri="{FF2B5EF4-FFF2-40B4-BE49-F238E27FC236}">
                  <a16:creationId xmlns:a16="http://schemas.microsoft.com/office/drawing/2014/main" id="{94A0EF79-F997-414C-A938-EC1428DBD041}"/>
                </a:ext>
              </a:extLst>
            </p:cNvPr>
            <p:cNvSpPr/>
            <p:nvPr/>
          </p:nvSpPr>
          <p:spPr bwMode="auto">
            <a:xfrm>
              <a:off x="3838074"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17" name="Content Placeholder 1">
              <a:extLst>
                <a:ext uri="{FF2B5EF4-FFF2-40B4-BE49-F238E27FC236}">
                  <a16:creationId xmlns:a16="http://schemas.microsoft.com/office/drawing/2014/main" id="{588E3E05-A97D-41D3-A091-91F34D5EC533}"/>
                </a:ext>
              </a:extLst>
            </p:cNvPr>
            <p:cNvSpPr txBox="1">
              <a:spLocks/>
            </p:cNvSpPr>
            <p:nvPr/>
          </p:nvSpPr>
          <p:spPr bwMode="auto">
            <a:xfrm>
              <a:off x="4049519" y="4035070"/>
              <a:ext cx="1676400" cy="8765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400"/>
                </a:lnSpc>
                <a:spcAft>
                  <a:spcPts val="600"/>
                </a:spcAft>
                <a:buClr>
                  <a:srgbClr val="FBC40E"/>
                </a:buClr>
                <a:buNone/>
              </a:pPr>
              <a:r>
                <a:rPr lang="fr-FR" dirty="0">
                  <a:solidFill>
                    <a:schemeClr val="bg1"/>
                  </a:solidFill>
                  <a:latin typeface="Arial Black" panose="020B0A04020102020204" pitchFamily="34" charset="0"/>
                </a:rPr>
                <a:t>118 millions</a:t>
              </a:r>
            </a:p>
          </p:txBody>
        </p:sp>
        <p:sp>
          <p:nvSpPr>
            <p:cNvPr id="18" name="Content Placeholder 1">
              <a:extLst>
                <a:ext uri="{FF2B5EF4-FFF2-40B4-BE49-F238E27FC236}">
                  <a16:creationId xmlns:a16="http://schemas.microsoft.com/office/drawing/2014/main" id="{5BE96B1A-A80C-4CF6-9836-0E60840F7472}"/>
                </a:ext>
              </a:extLst>
            </p:cNvPr>
            <p:cNvSpPr txBox="1">
              <a:spLocks/>
            </p:cNvSpPr>
            <p:nvPr/>
          </p:nvSpPr>
          <p:spPr bwMode="auto">
            <a:xfrm>
              <a:off x="3973319" y="4938416"/>
              <a:ext cx="1828800" cy="717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fr-FR" sz="1800" dirty="0">
                  <a:solidFill>
                    <a:schemeClr val="bg1"/>
                  </a:solidFill>
                </a:rPr>
                <a:t>DE DOLLARS US POUR L’AIDE EN CAS DE CATASTROPHE</a:t>
              </a:r>
            </a:p>
            <a:p>
              <a:pPr marL="0" indent="0" algn="ctr">
                <a:lnSpc>
                  <a:spcPts val="1700"/>
                </a:lnSpc>
                <a:spcBef>
                  <a:spcPts val="0"/>
                </a:spcBef>
                <a:spcAft>
                  <a:spcPts val="600"/>
                </a:spcAft>
                <a:buClr>
                  <a:srgbClr val="FBC40E"/>
                </a:buClr>
                <a:buNone/>
              </a:pPr>
              <a:endParaRPr lang="en-US" sz="1800" kern="0" dirty="0">
                <a:solidFill>
                  <a:schemeClr val="bg1"/>
                </a:solidFill>
              </a:endParaRPr>
            </a:p>
          </p:txBody>
        </p:sp>
      </p:grpSp>
      <p:grpSp>
        <p:nvGrpSpPr>
          <p:cNvPr id="19" name="Group 18">
            <a:extLst>
              <a:ext uri="{FF2B5EF4-FFF2-40B4-BE49-F238E27FC236}">
                <a16:creationId xmlns:a16="http://schemas.microsoft.com/office/drawing/2014/main" id="{CC705D7C-4445-43FD-A258-6430A288FD54}"/>
              </a:ext>
            </a:extLst>
          </p:cNvPr>
          <p:cNvGrpSpPr/>
          <p:nvPr/>
        </p:nvGrpSpPr>
        <p:grpSpPr>
          <a:xfrm>
            <a:off x="6075718" y="3908089"/>
            <a:ext cx="2099290" cy="2123087"/>
            <a:chOff x="6130310" y="3744313"/>
            <a:chExt cx="2099290" cy="2123087"/>
          </a:xfrm>
          <a:solidFill>
            <a:schemeClr val="accent4"/>
          </a:solidFill>
        </p:grpSpPr>
        <p:sp>
          <p:nvSpPr>
            <p:cNvPr id="20" name="Rectangle 19">
              <a:extLst>
                <a:ext uri="{FF2B5EF4-FFF2-40B4-BE49-F238E27FC236}">
                  <a16:creationId xmlns:a16="http://schemas.microsoft.com/office/drawing/2014/main" id="{1D59C0F9-34D7-48F3-80CB-7A36BBF99B22}"/>
                </a:ext>
              </a:extLst>
            </p:cNvPr>
            <p:cNvSpPr/>
            <p:nvPr/>
          </p:nvSpPr>
          <p:spPr bwMode="auto">
            <a:xfrm>
              <a:off x="6130310" y="3744313"/>
              <a:ext cx="2099290" cy="2123087"/>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a:ln>
                  <a:noFill/>
                </a:ln>
                <a:solidFill>
                  <a:schemeClr val="bg1"/>
                </a:solidFill>
                <a:effectLst/>
                <a:ea typeface="ヒラギノ角ゴ Pro W3" pitchFamily="84" charset="-128"/>
              </a:endParaRPr>
            </a:p>
          </p:txBody>
        </p:sp>
        <p:sp>
          <p:nvSpPr>
            <p:cNvPr id="21" name="Content Placeholder 1">
              <a:extLst>
                <a:ext uri="{FF2B5EF4-FFF2-40B4-BE49-F238E27FC236}">
                  <a16:creationId xmlns:a16="http://schemas.microsoft.com/office/drawing/2014/main" id="{F0E56C2C-9B05-4544-B664-FA0DE6AB281E}"/>
                </a:ext>
              </a:extLst>
            </p:cNvPr>
            <p:cNvSpPr txBox="1">
              <a:spLocks/>
            </p:cNvSpPr>
            <p:nvPr/>
          </p:nvSpPr>
          <p:spPr bwMode="auto">
            <a:xfrm>
              <a:off x="6341755" y="4061872"/>
              <a:ext cx="1676400" cy="8765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3200"/>
                </a:lnSpc>
                <a:spcAft>
                  <a:spcPts val="600"/>
                </a:spcAft>
                <a:buClr>
                  <a:srgbClr val="FBC40E"/>
                </a:buClr>
                <a:buNone/>
              </a:pPr>
              <a:r>
                <a:rPr lang="fr-FR">
                  <a:solidFill>
                    <a:schemeClr val="bg1"/>
                  </a:solidFill>
                  <a:latin typeface="Arial Black" panose="020B0A04020102020204" pitchFamily="34" charset="0"/>
                </a:rPr>
                <a:t>16 millions</a:t>
              </a:r>
            </a:p>
          </p:txBody>
        </p:sp>
        <p:sp>
          <p:nvSpPr>
            <p:cNvPr id="22" name="Content Placeholder 1">
              <a:extLst>
                <a:ext uri="{FF2B5EF4-FFF2-40B4-BE49-F238E27FC236}">
                  <a16:creationId xmlns:a16="http://schemas.microsoft.com/office/drawing/2014/main" id="{5CB302C1-F6F8-4872-8BFA-B121D4881455}"/>
                </a:ext>
              </a:extLst>
            </p:cNvPr>
            <p:cNvSpPr txBox="1">
              <a:spLocks/>
            </p:cNvSpPr>
            <p:nvPr/>
          </p:nvSpPr>
          <p:spPr bwMode="auto">
            <a:xfrm>
              <a:off x="6150253" y="4906332"/>
              <a:ext cx="2059405" cy="7178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lnSpc>
                  <a:spcPts val="1700"/>
                </a:lnSpc>
                <a:spcBef>
                  <a:spcPts val="0"/>
                </a:spcBef>
                <a:spcAft>
                  <a:spcPts val="600"/>
                </a:spcAft>
                <a:buClr>
                  <a:srgbClr val="FBC40E"/>
                </a:buClr>
                <a:buNone/>
              </a:pPr>
              <a:r>
                <a:rPr lang="fr-FR" sz="1800" dirty="0">
                  <a:solidFill>
                    <a:schemeClr val="bg1"/>
                  </a:solidFill>
                </a:rPr>
                <a:t>D’ENFANTS BENEFICIAIRES DU PROGRAMME LIONS QUEST</a:t>
              </a:r>
            </a:p>
          </p:txBody>
        </p:sp>
      </p:grpSp>
      <p:sp>
        <p:nvSpPr>
          <p:cNvPr id="23" name="Content Placeholder 1">
            <a:extLst>
              <a:ext uri="{FF2B5EF4-FFF2-40B4-BE49-F238E27FC236}">
                <a16:creationId xmlns:a16="http://schemas.microsoft.com/office/drawing/2014/main" id="{5D15E843-F518-41BC-9615-CAD14DDFA436}"/>
              </a:ext>
            </a:extLst>
          </p:cNvPr>
          <p:cNvSpPr txBox="1">
            <a:spLocks/>
          </p:cNvSpPr>
          <p:nvPr/>
        </p:nvSpPr>
        <p:spPr bwMode="auto">
          <a:xfrm>
            <a:off x="8305800" y="4016437"/>
            <a:ext cx="2971800" cy="12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30188" indent="-230188" algn="l" rtl="0" eaLnBrk="1" fontAlgn="base" hangingPunct="1">
              <a:spcBef>
                <a:spcPct val="20000"/>
              </a:spcBef>
              <a:spcAft>
                <a:spcPct val="0"/>
              </a:spcAft>
              <a:buClr>
                <a:srgbClr val="00338D"/>
              </a:buClr>
              <a:buSzPct val="110000"/>
              <a:buFont typeface="Arial" charset="0"/>
              <a:buChar char="•"/>
              <a:defRPr sz="2400">
                <a:solidFill>
                  <a:schemeClr val="tx1">
                    <a:lumMod val="75000"/>
                    <a:lumOff val="25000"/>
                  </a:schemeClr>
                </a:solidFill>
                <a:latin typeface="+mn-lt"/>
                <a:ea typeface="ヒラギノ角ゴ Pro W3" charset="0"/>
                <a:cs typeface="ヒラギノ角ゴ Pro W3" charset="0"/>
              </a:defRPr>
            </a:lvl1pPr>
            <a:lvl2pPr marL="630238" indent="-233363" algn="l" rtl="0" eaLnBrk="1" fontAlgn="base" hangingPunct="1">
              <a:spcBef>
                <a:spcPct val="20000"/>
              </a:spcBef>
              <a:spcAft>
                <a:spcPct val="0"/>
              </a:spcAft>
              <a:buClr>
                <a:srgbClr val="00338D"/>
              </a:buClr>
              <a:buSzPct val="110000"/>
              <a:buFont typeface="Arial" panose="020B0604020202020204" pitchFamily="34" charset="0"/>
              <a:buChar char="–"/>
              <a:defRPr sz="1800">
                <a:solidFill>
                  <a:schemeClr val="tx1">
                    <a:lumMod val="75000"/>
                    <a:lumOff val="25000"/>
                  </a:schemeClr>
                </a:solidFill>
                <a:latin typeface="+mn-lt"/>
                <a:ea typeface="ヒラギノ角ゴ Pro W3" charset="0"/>
              </a:defRPr>
            </a:lvl2pPr>
            <a:lvl3pPr marL="1144588" indent="-230188" algn="l" rtl="0" eaLnBrk="1" fontAlgn="base" hangingPunct="1">
              <a:spcBef>
                <a:spcPct val="20000"/>
              </a:spcBef>
              <a:spcAft>
                <a:spcPct val="0"/>
              </a:spcAft>
              <a:buClr>
                <a:srgbClr val="00338D"/>
              </a:buClr>
              <a:buSzPct val="89000"/>
              <a:buFont typeface="Wingdings" panose="05000000000000000000" pitchFamily="2" charset="2"/>
              <a:buChar char="§"/>
              <a:defRPr sz="1600">
                <a:solidFill>
                  <a:schemeClr val="tx1">
                    <a:lumMod val="75000"/>
                    <a:lumOff val="25000"/>
                  </a:schemeClr>
                </a:solidFill>
                <a:latin typeface="+mn-lt"/>
                <a:ea typeface="ヒラギノ角ゴ Pro W3" charset="0"/>
              </a:defRPr>
            </a:lvl3pPr>
            <a:lvl4pPr marL="1598613" indent="-227013"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4pPr>
            <a:lvl5pPr marL="2058988" indent="-230188" algn="l" rtl="0" eaLnBrk="1" fontAlgn="base" hangingPunct="1">
              <a:spcBef>
                <a:spcPct val="20000"/>
              </a:spcBef>
              <a:spcAft>
                <a:spcPct val="0"/>
              </a:spcAft>
              <a:buClr>
                <a:srgbClr val="00338D"/>
              </a:buClr>
              <a:buSzPct val="95000"/>
              <a:buFont typeface="Arial" panose="020B0604020202020204" pitchFamily="34" charset="0"/>
              <a:buChar char="–"/>
              <a:defRPr>
                <a:solidFill>
                  <a:schemeClr val="tx1">
                    <a:lumMod val="75000"/>
                    <a:lumOff val="25000"/>
                  </a:schemeClr>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a:lstStyle>
          <a:p>
            <a:pPr marL="0" indent="0" algn="ctr">
              <a:spcAft>
                <a:spcPts val="600"/>
              </a:spcAft>
              <a:buClr>
                <a:srgbClr val="FBC40E"/>
              </a:buClr>
              <a:buNone/>
            </a:pPr>
            <a:r>
              <a:rPr lang="fr-FR">
                <a:solidFill>
                  <a:schemeClr val="accent1"/>
                </a:solidFill>
              </a:rPr>
              <a:t>Des millions d'enfants vaccinés contre la rougeole</a:t>
            </a:r>
          </a:p>
        </p:txBody>
      </p:sp>
      <p:pic>
        <p:nvPicPr>
          <p:cNvPr id="24" name="Picture 23">
            <a:extLst>
              <a:ext uri="{FF2B5EF4-FFF2-40B4-BE49-F238E27FC236}">
                <a16:creationId xmlns:a16="http://schemas.microsoft.com/office/drawing/2014/main" id="{F1CAD530-F408-4747-9AA9-2BBE27A73C43}"/>
              </a:ext>
            </a:extLst>
          </p:cNvPr>
          <p:cNvPicPr>
            <a:picLocks noChangeAspect="1"/>
          </p:cNvPicPr>
          <p:nvPr/>
        </p:nvPicPr>
        <p:blipFill rotWithShape="1">
          <a:blip r:embed="rId4"/>
          <a:srcRect b="29227"/>
          <a:stretch/>
        </p:blipFill>
        <p:spPr>
          <a:xfrm>
            <a:off x="8768688" y="1981200"/>
            <a:ext cx="2042238" cy="1927136"/>
          </a:xfrm>
          <a:prstGeom prst="rect">
            <a:avLst/>
          </a:prstGeom>
        </p:spPr>
      </p:pic>
    </p:spTree>
    <p:extLst>
      <p:ext uri="{BB962C8B-B14F-4D97-AF65-F5344CB8AC3E}">
        <p14:creationId xmlns:p14="http://schemas.microsoft.com/office/powerpoint/2010/main" val="66290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a:t>Merci à la LCIF !</a:t>
            </a:r>
          </a:p>
        </p:txBody>
      </p:sp>
      <p:pic>
        <p:nvPicPr>
          <p:cNvPr id="5" name="Content Placeholder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20318" y="1778193"/>
            <a:ext cx="3124200" cy="4265082"/>
          </a:xfrm>
          <a:prstGeom prst="rect">
            <a:avLst/>
          </a:prstGeom>
        </p:spPr>
      </p:pic>
      <p:pic>
        <p:nvPicPr>
          <p:cNvPr id="6" name="Content Placeholder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5869" y="1792917"/>
            <a:ext cx="3323439" cy="4265082"/>
          </a:xfrm>
          <a:prstGeom prst="rect">
            <a:avLst/>
          </a:prstGeom>
        </p:spPr>
      </p:pic>
      <p:sp>
        <p:nvSpPr>
          <p:cNvPr id="7" name="TextBox 6"/>
          <p:cNvSpPr txBox="1"/>
          <p:nvPr/>
        </p:nvSpPr>
        <p:spPr>
          <a:xfrm>
            <a:off x="3132943" y="4426783"/>
            <a:ext cx="2011575" cy="1631216"/>
          </a:xfrm>
          <a:prstGeom prst="rect">
            <a:avLst/>
          </a:prstGeom>
          <a:noFill/>
        </p:spPr>
        <p:txBody>
          <a:bodyPr wrap="square" rtlCol="0">
            <a:spAutoFit/>
          </a:bodyPr>
          <a:lstStyle/>
          <a:p>
            <a:pPr algn="r"/>
            <a:r>
              <a:rPr lang="fr-FR" sz="2000" b="1">
                <a:solidFill>
                  <a:schemeClr val="tx2">
                    <a:lumMod val="60000"/>
                    <a:lumOff val="40000"/>
                  </a:schemeClr>
                </a:solidFill>
                <a:latin typeface="Arial" panose="020B0604020202020204" pitchFamily="34" charset="0"/>
                <a:cs typeface="Arial" panose="020B0604020202020204" pitchFamily="34" charset="0"/>
              </a:rPr>
              <a:t>« Merci d'avoir amélioré la qualité de vie de ma fille. »</a:t>
            </a:r>
          </a:p>
        </p:txBody>
      </p:sp>
      <p:sp>
        <p:nvSpPr>
          <p:cNvPr id="8" name="TextBox 7"/>
          <p:cNvSpPr txBox="1"/>
          <p:nvPr/>
        </p:nvSpPr>
        <p:spPr>
          <a:xfrm>
            <a:off x="6257143" y="4734560"/>
            <a:ext cx="3688662" cy="1323439"/>
          </a:xfrm>
          <a:prstGeom prst="rect">
            <a:avLst/>
          </a:prstGeom>
          <a:noFill/>
        </p:spPr>
        <p:txBody>
          <a:bodyPr wrap="square" rtlCol="0">
            <a:spAutoFit/>
          </a:bodyPr>
          <a:lstStyle/>
          <a:p>
            <a:r>
              <a:rPr lang="fr-FR" sz="2000" b="1" dirty="0">
                <a:solidFill>
                  <a:srgbClr val="FFFF00"/>
                </a:solidFill>
                <a:latin typeface="Arial" panose="020B0604020202020204" pitchFamily="34" charset="0"/>
                <a:cs typeface="Arial" panose="020B0604020202020204" pitchFamily="34" charset="0"/>
              </a:rPr>
              <a:t>« Ils lui ont donné l'espoir qu’il y a toujours des personnes qui se sentent concernées par les autres. »</a:t>
            </a:r>
          </a:p>
        </p:txBody>
      </p:sp>
    </p:spTree>
    <p:extLst>
      <p:ext uri="{BB962C8B-B14F-4D97-AF65-F5344CB8AC3E}">
        <p14:creationId xmlns:p14="http://schemas.microsoft.com/office/powerpoint/2010/main" val="283800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Merci LCIF</a:t>
            </a:r>
          </a:p>
        </p:txBody>
      </p:sp>
      <p:sp>
        <p:nvSpPr>
          <p:cNvPr id="3" name="Content Placeholder 2"/>
          <p:cNvSpPr>
            <a:spLocks noGrp="1"/>
          </p:cNvSpPr>
          <p:nvPr>
            <p:ph idx="1"/>
          </p:nvPr>
        </p:nvSpPr>
        <p:spPr>
          <a:xfrm>
            <a:off x="1147156" y="1600200"/>
            <a:ext cx="9684328" cy="4361613"/>
          </a:xfrm>
        </p:spPr>
        <p:txBody>
          <a:bodyPr>
            <a:normAutofit/>
          </a:bodyPr>
          <a:lstStyle/>
          <a:p>
            <a:pPr>
              <a:lnSpc>
                <a:spcPct val="100000"/>
              </a:lnSpc>
              <a:spcBef>
                <a:spcPts val="600"/>
              </a:spcBef>
            </a:pPr>
            <a:r>
              <a:rPr lang="en-US" sz="2200" dirty="0"/>
              <a:t>1978 102-E Flood Relief					$  5’000</a:t>
            </a:r>
          </a:p>
          <a:p>
            <a:pPr>
              <a:lnSpc>
                <a:spcPct val="100000"/>
              </a:lnSpc>
              <a:spcBef>
                <a:spcPts val="600"/>
              </a:spcBef>
            </a:pPr>
            <a:r>
              <a:rPr lang="en-US" sz="2200" dirty="0"/>
              <a:t>1998 102-E Develop Milk Production Center Poland	$ 36’786</a:t>
            </a:r>
          </a:p>
          <a:p>
            <a:pPr>
              <a:lnSpc>
                <a:spcPct val="100000"/>
              </a:lnSpc>
              <a:spcBef>
                <a:spcPts val="600"/>
              </a:spcBef>
            </a:pPr>
            <a:r>
              <a:rPr lang="en-US" sz="2200" dirty="0"/>
              <a:t>2001  102-E Equip Multiple Sclerosis Research 		$ 41’916</a:t>
            </a:r>
          </a:p>
          <a:p>
            <a:pPr>
              <a:lnSpc>
                <a:spcPct val="100000"/>
              </a:lnSpc>
              <a:spcBef>
                <a:spcPts val="600"/>
              </a:spcBef>
            </a:pPr>
            <a:r>
              <a:rPr lang="en-US" sz="2200" dirty="0"/>
              <a:t>2004 102-E Water Cleaning </a:t>
            </a:r>
            <a:r>
              <a:rPr lang="en-US" sz="2200" dirty="0" err="1"/>
              <a:t>Proj</a:t>
            </a:r>
            <a:r>
              <a:rPr lang="en-US" sz="2200" dirty="0"/>
              <a:t> Bolivia (SODIS)		$ 30’000</a:t>
            </a:r>
          </a:p>
          <a:p>
            <a:pPr>
              <a:lnSpc>
                <a:spcPct val="100000"/>
              </a:lnSpc>
              <a:spcBef>
                <a:spcPts val="600"/>
              </a:spcBef>
            </a:pPr>
            <a:r>
              <a:rPr lang="en-US" sz="2200" dirty="0"/>
              <a:t>1997	102-C Flood Relief					$ 10’000</a:t>
            </a:r>
          </a:p>
          <a:p>
            <a:pPr>
              <a:lnSpc>
                <a:spcPct val="100000"/>
              </a:lnSpc>
              <a:spcBef>
                <a:spcPts val="600"/>
              </a:spcBef>
            </a:pPr>
            <a:r>
              <a:rPr lang="en-US" sz="2200" dirty="0"/>
              <a:t>2002 102-C Mobile Clinic Unit for street children		$ 75’000</a:t>
            </a:r>
          </a:p>
          <a:p>
            <a:pPr>
              <a:lnSpc>
                <a:spcPct val="100000"/>
              </a:lnSpc>
              <a:spcBef>
                <a:spcPts val="600"/>
              </a:spcBef>
            </a:pPr>
            <a:r>
              <a:rPr lang="en-US" sz="2200" dirty="0"/>
              <a:t>2007 102-C	Renovate Vocational Training Facility	$ 75’000</a:t>
            </a:r>
          </a:p>
          <a:p>
            <a:pPr>
              <a:lnSpc>
                <a:spcPct val="100000"/>
              </a:lnSpc>
              <a:spcBef>
                <a:spcPts val="600"/>
              </a:spcBef>
            </a:pPr>
            <a:r>
              <a:rPr lang="en-US" sz="2200" dirty="0"/>
              <a:t>1995 102-MD Renovate </a:t>
            </a:r>
            <a:r>
              <a:rPr lang="en-US" sz="2200" dirty="0" err="1"/>
              <a:t>Gahini</a:t>
            </a:r>
            <a:r>
              <a:rPr lang="en-US" sz="2200" dirty="0"/>
              <a:t> </a:t>
            </a:r>
            <a:r>
              <a:rPr lang="en-US" sz="2200" dirty="0" err="1"/>
              <a:t>Ophanage</a:t>
            </a:r>
            <a:r>
              <a:rPr lang="en-US" sz="2200" dirty="0"/>
              <a:t>			$ 73’737</a:t>
            </a:r>
          </a:p>
          <a:p>
            <a:pPr>
              <a:lnSpc>
                <a:spcPct val="100000"/>
              </a:lnSpc>
              <a:spcBef>
                <a:spcPts val="600"/>
              </a:spcBef>
            </a:pPr>
            <a:r>
              <a:rPr lang="en-US" sz="2200" dirty="0"/>
              <a:t>2005 102-MD SODIS Water Projects-Latin America	$ 40’000</a:t>
            </a:r>
          </a:p>
          <a:p>
            <a:pPr>
              <a:lnSpc>
                <a:spcPct val="100000"/>
              </a:lnSpc>
              <a:spcBef>
                <a:spcPts val="600"/>
              </a:spcBef>
            </a:pPr>
            <a:r>
              <a:rPr lang="en-US" sz="2200" b="1" dirty="0"/>
              <a:t>Total des Donations par le LCIF	 			$ 387439	</a:t>
            </a:r>
          </a:p>
          <a:p>
            <a:pPr>
              <a:lnSpc>
                <a:spcPct val="100000"/>
              </a:lnSpc>
              <a:spcBef>
                <a:spcPts val="600"/>
              </a:spcBef>
            </a:pPr>
            <a:endParaRPr lang="en-US" sz="2200" b="1" dirty="0"/>
          </a:p>
          <a:p>
            <a:pPr>
              <a:lnSpc>
                <a:spcPct val="100000"/>
              </a:lnSpc>
              <a:spcBef>
                <a:spcPts val="600"/>
              </a:spcBef>
            </a:pPr>
            <a:endParaRPr lang="en-US" sz="2200" dirty="0"/>
          </a:p>
          <a:p>
            <a:pPr>
              <a:lnSpc>
                <a:spcPct val="100000"/>
              </a:lnSpc>
              <a:spcBef>
                <a:spcPts val="600"/>
              </a:spcBef>
            </a:pPr>
            <a:endParaRPr lang="en-US" sz="2200" dirty="0"/>
          </a:p>
          <a:p>
            <a:pPr>
              <a:lnSpc>
                <a:spcPct val="100000"/>
              </a:lnSpc>
              <a:spcBef>
                <a:spcPts val="600"/>
              </a:spcBef>
            </a:pPr>
            <a:endParaRPr lang="en-US" sz="2200" dirty="0"/>
          </a:p>
          <a:p>
            <a:pPr>
              <a:lnSpc>
                <a:spcPct val="100000"/>
              </a:lnSpc>
              <a:spcBef>
                <a:spcPts val="600"/>
              </a:spcBef>
            </a:pPr>
            <a:endParaRPr lang="en-US" sz="2200" dirty="0"/>
          </a:p>
          <a:p>
            <a:pPr>
              <a:lnSpc>
                <a:spcPct val="100000"/>
              </a:lnSpc>
              <a:spcBef>
                <a:spcPts val="600"/>
              </a:spcBef>
            </a:pPr>
            <a:endParaRPr lang="en-US" sz="2200" dirty="0"/>
          </a:p>
          <a:p>
            <a:pPr>
              <a:lnSpc>
                <a:spcPct val="100000"/>
              </a:lnSpc>
              <a:spcBef>
                <a:spcPts val="600"/>
              </a:spcBef>
            </a:pPr>
            <a:endParaRPr lang="en-US" sz="2200" dirty="0"/>
          </a:p>
          <a:p>
            <a:pPr>
              <a:lnSpc>
                <a:spcPct val="100000"/>
              </a:lnSpc>
            </a:pPr>
            <a:endParaRPr lang="en-US" sz="2400" dirty="0"/>
          </a:p>
          <a:p>
            <a:pPr>
              <a:lnSpc>
                <a:spcPct val="100000"/>
              </a:lnSpc>
            </a:pPr>
            <a:endParaRPr lang="en-US" sz="2400" dirty="0"/>
          </a:p>
          <a:p>
            <a:pPr>
              <a:lnSpc>
                <a:spcPct val="100000"/>
              </a:lnSpc>
            </a:pPr>
            <a:endParaRPr lang="en-US" sz="2400" dirty="0"/>
          </a:p>
          <a:p>
            <a:pPr>
              <a:lnSpc>
                <a:spcPct val="100000"/>
              </a:lnSpc>
            </a:pPr>
            <a:endParaRPr lang="en-US" sz="2400" dirty="0"/>
          </a:p>
          <a:p>
            <a:pPr>
              <a:lnSpc>
                <a:spcPct val="100000"/>
              </a:lnSpc>
            </a:pPr>
            <a:endParaRPr lang="en-US" sz="2400" dirty="0"/>
          </a:p>
        </p:txBody>
      </p:sp>
    </p:spTree>
    <p:extLst>
      <p:ext uri="{BB962C8B-B14F-4D97-AF65-F5344CB8AC3E}">
        <p14:creationId xmlns:p14="http://schemas.microsoft.com/office/powerpoint/2010/main" val="530167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8546" y="197233"/>
            <a:ext cx="5889570" cy="989850"/>
          </a:xfrm>
        </p:spPr>
        <p:txBody>
          <a:bodyPr>
            <a:normAutofit/>
          </a:bodyPr>
          <a:lstStyle/>
          <a:p>
            <a:r>
              <a:rPr lang="fr-FR"/>
              <a:t>L'évolution de la LCIF</a:t>
            </a:r>
          </a:p>
        </p:txBody>
      </p:sp>
      <p:sp>
        <p:nvSpPr>
          <p:cNvPr id="4" name="Content Placeholder 3"/>
          <p:cNvSpPr>
            <a:spLocks noGrp="1"/>
          </p:cNvSpPr>
          <p:nvPr>
            <p:ph idx="1"/>
          </p:nvPr>
        </p:nvSpPr>
        <p:spPr>
          <a:xfrm>
            <a:off x="2029566" y="2905452"/>
            <a:ext cx="8507161" cy="3776133"/>
          </a:xfrm>
        </p:spPr>
        <p:txBody>
          <a:bodyPr numCol="2">
            <a:noAutofit/>
          </a:bodyPr>
          <a:lstStyle/>
          <a:p>
            <a:r>
              <a:rPr lang="fr-FR" sz="2200" dirty="0"/>
              <a:t>Une seule cause</a:t>
            </a:r>
          </a:p>
          <a:p>
            <a:r>
              <a:rPr lang="fr-FR" sz="2200" dirty="0"/>
              <a:t>Une action pour la vue</a:t>
            </a:r>
          </a:p>
          <a:p>
            <a:r>
              <a:rPr lang="fr-FR" sz="2200" dirty="0"/>
              <a:t>La collecte de fonds pour les causes non liées à la vue est séparée</a:t>
            </a:r>
          </a:p>
          <a:p>
            <a:r>
              <a:rPr lang="fr-FR" sz="2200" dirty="0"/>
              <a:t>Les collectes de fonds après </a:t>
            </a:r>
            <a:br>
              <a:rPr lang="fr-FR" sz="2200" dirty="0"/>
            </a:br>
            <a:r>
              <a:rPr lang="fr-FR" sz="2200" dirty="0"/>
              <a:t>la campagne tombent à un niveau inférieur </a:t>
            </a:r>
          </a:p>
          <a:p>
            <a:endParaRPr lang="en-US" sz="2200" dirty="0"/>
          </a:p>
          <a:p>
            <a:endParaRPr lang="en-US" sz="2200" dirty="0"/>
          </a:p>
          <a:p>
            <a:pPr marL="0" indent="0">
              <a:buNone/>
            </a:pPr>
            <a:endParaRPr lang="en-US" sz="2200" dirty="0"/>
          </a:p>
          <a:p>
            <a:r>
              <a:rPr lang="fr-FR" sz="2200" dirty="0"/>
              <a:t>Élargir les domaines prioritaires</a:t>
            </a:r>
          </a:p>
          <a:p>
            <a:r>
              <a:rPr lang="fr-FR" sz="2200" dirty="0"/>
              <a:t>Un sujet qui rassemble</a:t>
            </a:r>
          </a:p>
          <a:p>
            <a:r>
              <a:rPr lang="fr-FR" sz="2200" dirty="0"/>
              <a:t>Une collecte de fonds qui inclut toutes les causes de la LCIF</a:t>
            </a:r>
          </a:p>
          <a:p>
            <a:r>
              <a:rPr lang="fr-FR" sz="2200" dirty="0"/>
              <a:t>La collecte de fond après la campagne reste à un niveau élevé, un point charnière pour la LCIF</a:t>
            </a:r>
          </a:p>
          <a:p>
            <a:r>
              <a:rPr lang="fr-FR" sz="2200" dirty="0"/>
              <a:t>Une perspective qui révolutionne notre </a:t>
            </a:r>
            <a:br>
              <a:rPr lang="fr-FR" sz="2200" dirty="0"/>
            </a:br>
            <a:r>
              <a:rPr lang="fr-FR" sz="2200" dirty="0"/>
              <a:t>culture</a:t>
            </a:r>
          </a:p>
        </p:txBody>
      </p:sp>
      <p:pic>
        <p:nvPicPr>
          <p:cNvPr id="6" name="Picture 5"/>
          <p:cNvPicPr>
            <a:picLocks noChangeAspect="1"/>
          </p:cNvPicPr>
          <p:nvPr/>
        </p:nvPicPr>
        <p:blipFill>
          <a:blip r:embed="rId3"/>
          <a:stretch>
            <a:fillRect/>
          </a:stretch>
        </p:blipFill>
        <p:spPr>
          <a:xfrm>
            <a:off x="6283147" y="1194667"/>
            <a:ext cx="2544969" cy="1710785"/>
          </a:xfrm>
          <a:prstGeom prst="rect">
            <a:avLst/>
          </a:prstGeom>
        </p:spPr>
      </p:pic>
      <p:cxnSp>
        <p:nvCxnSpPr>
          <p:cNvPr id="8" name="Straight Connector 7"/>
          <p:cNvCxnSpPr/>
          <p:nvPr/>
        </p:nvCxnSpPr>
        <p:spPr>
          <a:xfrm>
            <a:off x="6147100" y="1699414"/>
            <a:ext cx="0" cy="4713017"/>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852" y="1190584"/>
            <a:ext cx="2843602" cy="1710785"/>
          </a:xfrm>
          <a:prstGeom prst="rect">
            <a:avLst/>
          </a:prstGeom>
        </p:spPr>
      </p:pic>
    </p:spTree>
    <p:extLst>
      <p:ext uri="{BB962C8B-B14F-4D97-AF65-F5344CB8AC3E}">
        <p14:creationId xmlns:p14="http://schemas.microsoft.com/office/powerpoint/2010/main" val="411714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AD548-02C7-43B2-9DC5-C3F08D6AF42E}"/>
              </a:ext>
            </a:extLst>
          </p:cNvPr>
          <p:cNvSpPr>
            <a:spLocks noGrp="1"/>
          </p:cNvSpPr>
          <p:nvPr>
            <p:ph type="title"/>
          </p:nvPr>
        </p:nvSpPr>
        <p:spPr>
          <a:xfrm>
            <a:off x="2452774" y="678930"/>
            <a:ext cx="6896966" cy="2516574"/>
          </a:xfrm>
        </p:spPr>
        <p:txBody>
          <a:bodyPr vert="horz" lIns="91440" tIns="45720" rIns="91440" bIns="45720" rtlCol="0" anchor="b">
            <a:normAutofit/>
          </a:bodyPr>
          <a:lstStyle/>
          <a:p>
            <a:r>
              <a:rPr lang="en-US" sz="3200" kern="1200" dirty="0">
                <a:solidFill>
                  <a:schemeClr val="accent1"/>
                </a:solidFill>
                <a:latin typeface="+mj-lt"/>
                <a:ea typeface="+mj-ea"/>
                <a:cs typeface="+mj-cs"/>
              </a:rPr>
              <a:t>La </a:t>
            </a:r>
            <a:r>
              <a:rPr lang="en-US" sz="3200" kern="1200" dirty="0" err="1">
                <a:solidFill>
                  <a:schemeClr val="accent1"/>
                </a:solidFill>
                <a:latin typeface="+mj-lt"/>
                <a:ea typeface="+mj-ea"/>
                <a:cs typeface="+mj-cs"/>
              </a:rPr>
              <a:t>Campagne</a:t>
            </a:r>
            <a:r>
              <a:rPr lang="en-US" sz="3200" kern="1200" dirty="0">
                <a:solidFill>
                  <a:schemeClr val="accent1"/>
                </a:solidFill>
                <a:latin typeface="+mj-lt"/>
                <a:ea typeface="+mj-ea"/>
                <a:cs typeface="+mj-cs"/>
              </a:rPr>
              <a:t> 100 </a:t>
            </a:r>
            <a:r>
              <a:rPr lang="en-US" sz="3200" kern="1200" dirty="0" err="1">
                <a:solidFill>
                  <a:schemeClr val="accent1"/>
                </a:solidFill>
                <a:latin typeface="+mj-lt"/>
                <a:ea typeface="+mj-ea"/>
                <a:cs typeface="+mj-cs"/>
              </a:rPr>
              <a:t>doit</a:t>
            </a:r>
            <a:r>
              <a:rPr lang="en-US" sz="3200" kern="1200" dirty="0">
                <a:solidFill>
                  <a:schemeClr val="accent1"/>
                </a:solidFill>
                <a:latin typeface="+mj-lt"/>
                <a:ea typeface="+mj-ea"/>
                <a:cs typeface="+mj-cs"/>
              </a:rPr>
              <a:t> nous </a:t>
            </a:r>
            <a:r>
              <a:rPr lang="en-US" sz="3200" kern="1200" dirty="0" err="1">
                <a:solidFill>
                  <a:schemeClr val="accent1"/>
                </a:solidFill>
                <a:latin typeface="+mj-lt"/>
                <a:ea typeface="+mj-ea"/>
                <a:cs typeface="+mj-cs"/>
              </a:rPr>
              <a:t>permettre</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d’élargir</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nos</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domaines</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prioritaires</a:t>
            </a:r>
            <a:r>
              <a:rPr lang="en-US" sz="3200" kern="1200" dirty="0">
                <a:solidFill>
                  <a:schemeClr val="accent1"/>
                </a:solidFill>
                <a:latin typeface="+mj-lt"/>
                <a:ea typeface="+mj-ea"/>
                <a:cs typeface="+mj-cs"/>
              </a:rPr>
              <a:t> tout </a:t>
            </a:r>
            <a:r>
              <a:rPr lang="en-US" sz="3200" kern="1200" dirty="0" err="1">
                <a:solidFill>
                  <a:schemeClr val="accent1"/>
                </a:solidFill>
                <a:latin typeface="+mj-lt"/>
                <a:ea typeface="+mj-ea"/>
                <a:cs typeface="+mj-cs"/>
              </a:rPr>
              <a:t>en</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augmentant</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l'impact</a:t>
            </a:r>
            <a:r>
              <a:rPr lang="en-US" sz="3200" kern="1200" dirty="0">
                <a:solidFill>
                  <a:schemeClr val="accent1"/>
                </a:solidFill>
                <a:latin typeface="+mj-lt"/>
                <a:ea typeface="+mj-ea"/>
                <a:cs typeface="+mj-cs"/>
              </a:rPr>
              <a:t> de </a:t>
            </a:r>
            <a:r>
              <a:rPr lang="en-US" sz="3200" kern="1200" dirty="0" err="1">
                <a:solidFill>
                  <a:schemeClr val="accent1"/>
                </a:solidFill>
                <a:latin typeface="+mj-lt"/>
                <a:ea typeface="+mj-ea"/>
                <a:cs typeface="+mj-cs"/>
              </a:rPr>
              <a:t>nos</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domaines</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d'intervention</a:t>
            </a:r>
            <a:r>
              <a:rPr lang="en-US" sz="3200" kern="1200" dirty="0">
                <a:solidFill>
                  <a:schemeClr val="accent1"/>
                </a:solidFill>
                <a:latin typeface="+mj-lt"/>
                <a:ea typeface="+mj-ea"/>
                <a:cs typeface="+mj-cs"/>
              </a:rPr>
              <a:t> </a:t>
            </a:r>
            <a:r>
              <a:rPr lang="en-US" sz="3200" kern="1200" dirty="0" err="1">
                <a:solidFill>
                  <a:schemeClr val="accent1"/>
                </a:solidFill>
                <a:latin typeface="+mj-lt"/>
                <a:ea typeface="+mj-ea"/>
                <a:cs typeface="+mj-cs"/>
              </a:rPr>
              <a:t>actuels</a:t>
            </a:r>
            <a:r>
              <a:rPr lang="en-US" sz="3200" kern="1200" dirty="0">
                <a:solidFill>
                  <a:schemeClr val="accent1"/>
                </a:solidFill>
                <a:latin typeface="+mj-lt"/>
                <a:ea typeface="+mj-ea"/>
                <a:cs typeface="+mj-cs"/>
              </a:rPr>
              <a:t>. </a:t>
            </a:r>
          </a:p>
        </p:txBody>
      </p:sp>
      <p:pic>
        <p:nvPicPr>
          <p:cNvPr id="4" name="Inhaltsplatzhalter 3">
            <a:extLst>
              <a:ext uri="{FF2B5EF4-FFF2-40B4-BE49-F238E27FC236}">
                <a16:creationId xmlns:a16="http://schemas.microsoft.com/office/drawing/2014/main" id="{74C8D4C3-DD9F-4B5D-94BB-6302AE09D7BC}"/>
              </a:ext>
            </a:extLst>
          </p:cNvPr>
          <p:cNvPicPr>
            <a:picLocks noGrp="1" noChangeAspect="1"/>
          </p:cNvPicPr>
          <p:nvPr>
            <p:ph idx="1"/>
          </p:nvPr>
        </p:nvPicPr>
        <p:blipFill>
          <a:blip r:embed="rId3"/>
          <a:stretch>
            <a:fillRect/>
          </a:stretch>
        </p:blipFill>
        <p:spPr>
          <a:xfrm>
            <a:off x="3043814" y="3662496"/>
            <a:ext cx="6480610" cy="1304657"/>
          </a:xfrm>
          <a:prstGeom prst="rect">
            <a:avLst/>
          </a:prstGeom>
        </p:spPr>
      </p:pic>
    </p:spTree>
    <p:extLst>
      <p:ext uri="{BB962C8B-B14F-4D97-AF65-F5344CB8AC3E}">
        <p14:creationId xmlns:p14="http://schemas.microsoft.com/office/powerpoint/2010/main" val="1719391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19959EB504F34CBAA04195A539FF4D" ma:contentTypeVersion="4" ma:contentTypeDescription="Crée un document." ma:contentTypeScope="" ma:versionID="8dce3e4155076fa2e2ac8e38176cd914">
  <xsd:schema xmlns:xsd="http://www.w3.org/2001/XMLSchema" xmlns:xs="http://www.w3.org/2001/XMLSchema" xmlns:p="http://schemas.microsoft.com/office/2006/metadata/properties" xmlns:ns2="c5ceae92-f78d-4302-8f1e-0094fef66dff" xmlns:ns3="cc8e3888-6949-4e0a-943f-8f5eee2bf53b" targetNamespace="http://schemas.microsoft.com/office/2006/metadata/properties" ma:root="true" ma:fieldsID="fc95f196a0a6af6837ef10b67e7713fd" ns2:_="" ns3:_="">
    <xsd:import namespace="c5ceae92-f78d-4302-8f1e-0094fef66dff"/>
    <xsd:import namespace="cc8e3888-6949-4e0a-943f-8f5eee2bf53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ceae92-f78d-4302-8f1e-0094fef66df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8e3888-6949-4e0a-943f-8f5eee2bf53b" elementFormDefault="qualified">
    <xsd:import namespace="http://schemas.microsoft.com/office/2006/documentManagement/types"/>
    <xsd:import namespace="http://schemas.microsoft.com/office/infopath/2007/PartnerControls"/>
    <xsd:element name="SharedWithUsers" ma:index="10"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663C32-7792-41A3-87CB-0C3E00510A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ceae92-f78d-4302-8f1e-0094fef66dff"/>
    <ds:schemaRef ds:uri="cc8e3888-6949-4e0a-943f-8f5eee2bf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AA797D-42C6-451C-9E49-CA17F9F57829}">
  <ds:schemaRefs>
    <ds:schemaRef ds:uri="http://schemas.microsoft.com/sharepoint/v3/contenttype/forms"/>
  </ds:schemaRefs>
</ds:datastoreItem>
</file>

<file path=customXml/itemProps3.xml><?xml version="1.0" encoding="utf-8"?>
<ds:datastoreItem xmlns:ds="http://schemas.openxmlformats.org/officeDocument/2006/customXml" ds:itemID="{41392DB7-1135-4587-B07E-BDD206A8D9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297</Words>
  <Application>Microsoft Office PowerPoint</Application>
  <PresentationFormat>Grand écran</PresentationFormat>
  <Paragraphs>72</Paragraphs>
  <Slides>7</Slides>
  <Notes>6</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Campagne 100</vt:lpstr>
      <vt:lpstr>Présentation PowerPoint</vt:lpstr>
      <vt:lpstr>50 années d’impact</vt:lpstr>
      <vt:lpstr>Merci à la LCIF !</vt:lpstr>
      <vt:lpstr>Merci LCIF</vt:lpstr>
      <vt:lpstr>L'évolution de la LCIF</vt:lpstr>
      <vt:lpstr>La Campagne 100 doit nous permettre d’élargir nos domaines prioritaires tout en augmentant l'impact de nos domaines d'intervention actuels.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Campagne 100</dc:title>
  <dc:creator>Robert Weiss</dc:creator>
  <cp:lastModifiedBy>Robert Weiss</cp:lastModifiedBy>
  <cp:revision>7</cp:revision>
  <dcterms:created xsi:type="dcterms:W3CDTF">2018-11-05T10:31:47Z</dcterms:created>
  <dcterms:modified xsi:type="dcterms:W3CDTF">2018-11-27T12:18:39Z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0x010100A019959EB504F34CBAA04195A539FF4D</vt:lpwstr>
  </property>
</Properties>
</file>