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88163" cy="100218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>
          <p15:clr>
            <a:srgbClr val="A4A3A4"/>
          </p15:clr>
        </p15:guide>
        <p15:guide id="2" pos="4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636">
          <p15:clr>
            <a:srgbClr val="A4A3A4"/>
          </p15:clr>
        </p15:guide>
        <p15:guide id="2" pos="19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CC"/>
    <a:srgbClr val="99CCFF"/>
    <a:srgbClr val="66CCFF"/>
    <a:srgbClr val="99FF99"/>
    <a:srgbClr val="CCFF99"/>
    <a:srgbClr val="FF99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54"/>
      </p:cViewPr>
      <p:guideLst>
        <p:guide orient="horz" pos="754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90" d="100"/>
          <a:sy n="90" d="100"/>
        </p:scale>
        <p:origin x="-3798" y="-72"/>
      </p:cViewPr>
      <p:guideLst>
        <p:guide orient="horz" pos="3636"/>
        <p:guide pos="19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621" cy="5016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542" y="0"/>
            <a:ext cx="2985621" cy="5016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43342B3-959F-4F34-95D3-5C053A557FBA}" type="datetimeFigureOut">
              <a:rPr lang="de-CH" altLang="de-DE"/>
              <a:pPr>
                <a:defRPr/>
              </a:pPr>
              <a:t>23.11.2018</a:t>
            </a:fld>
            <a:endParaRPr lang="de-CH" altLang="de-DE"/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2"/>
            <a:ext cx="2985621" cy="5016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542" y="9520232"/>
            <a:ext cx="2985621" cy="5016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fld id="{C43E9CF2-9179-4A0C-8B42-94466B5C3FD3}" type="slidenum">
              <a:rPr lang="de-CH" altLang="de-DE"/>
              <a:pPr/>
              <a:t>‹N°›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439902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65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542" y="0"/>
            <a:ext cx="2984013" cy="501656"/>
          </a:xfrm>
          <a:prstGeom prst="rect">
            <a:avLst/>
          </a:prstGeom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F0DD85-56B9-4C12-A50A-58DF90B120CC}" type="datetimeFigureOut">
              <a:rPr lang="de-DE" altLang="de-DE"/>
              <a:pPr>
                <a:defRPr/>
              </a:pPr>
              <a:t>23.11.2018</a:t>
            </a:fld>
            <a:endParaRPr lang="de-CH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2475"/>
            <a:ext cx="5011737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495" y="4760116"/>
            <a:ext cx="5511174" cy="4510090"/>
          </a:xfrm>
          <a:prstGeom prst="rect">
            <a:avLst/>
          </a:prstGeom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  <a:endParaRPr lang="de-CH" alt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8630"/>
            <a:ext cx="2985621" cy="501655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542" y="9518630"/>
            <a:ext cx="2984013" cy="501655"/>
          </a:xfrm>
          <a:prstGeom prst="rect">
            <a:avLst/>
          </a:prstGeom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fld id="{A392FD2C-B7F2-4F83-AFA5-C28C449AEF10}" type="slidenum">
              <a:rPr lang="de-CH" altLang="de-DE"/>
              <a:pPr/>
              <a:t>‹N°›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5355565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 altLang="de-DE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51197" indent="-288922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55687" indent="-231137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17962" indent="-231137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80237" indent="-231137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42512" indent="-2311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004787" indent="-2311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67062" indent="-2311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929337" indent="-2311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E8802D4-4B4D-4E9F-BD40-7950C7189509}" type="slidenum">
              <a:rPr lang="de-CH" altLang="de-DE" sz="1200"/>
              <a:pPr/>
              <a:t>1</a:t>
            </a:fld>
            <a:endParaRPr lang="de-CH" altLang="de-DE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FD2C-B7F2-4F83-AFA5-C28C449AEF10}" type="slidenum">
              <a:rPr lang="de-CH" altLang="de-DE" smtClean="0"/>
              <a:pPr/>
              <a:t>3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1804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nvorlage MD 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2"/>
          <p:cNvSpPr>
            <a:spLocks noGrp="1"/>
          </p:cNvSpPr>
          <p:nvPr>
            <p:ph idx="1"/>
          </p:nvPr>
        </p:nvSpPr>
        <p:spPr bwMode="auto">
          <a:xfrm>
            <a:off x="251520" y="1196976"/>
            <a:ext cx="8640960" cy="501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dirty="0"/>
              <a:t>Textmasterformate durch Klicken bearbeiten</a:t>
            </a:r>
          </a:p>
          <a:p>
            <a:pPr lvl="1"/>
            <a:r>
              <a:rPr lang="de-DE" altLang="de-DE" noProof="0" dirty="0"/>
              <a:t>Zweite Ebene</a:t>
            </a:r>
          </a:p>
          <a:p>
            <a:pPr lvl="2"/>
            <a:r>
              <a:rPr lang="de-DE" altLang="de-DE" noProof="0" dirty="0"/>
              <a:t>Dritte Ebene</a:t>
            </a:r>
          </a:p>
          <a:p>
            <a:pPr lvl="3"/>
            <a:r>
              <a:rPr lang="de-DE" altLang="de-DE" noProof="0" dirty="0"/>
              <a:t>Vierte Ebene</a:t>
            </a:r>
          </a:p>
          <a:p>
            <a:pPr lvl="4"/>
            <a:r>
              <a:rPr lang="de-DE" altLang="de-DE" noProof="0" dirty="0"/>
              <a:t>Fünfte Ebene</a:t>
            </a:r>
            <a:endParaRPr lang="de-CH" altLang="de-DE" noProof="0" dirty="0"/>
          </a:p>
        </p:txBody>
      </p:sp>
      <p:sp>
        <p:nvSpPr>
          <p:cNvPr id="13" name="Titelplatzhalter 1"/>
          <p:cNvSpPr>
            <a:spLocks noGrp="1"/>
          </p:cNvSpPr>
          <p:nvPr>
            <p:ph type="title"/>
          </p:nvPr>
        </p:nvSpPr>
        <p:spPr bwMode="auto">
          <a:xfrm>
            <a:off x="251520" y="565498"/>
            <a:ext cx="6873130" cy="365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>
                <a:latin typeface="+mj-lt"/>
              </a:defRPr>
            </a:lvl1pPr>
          </a:lstStyle>
          <a:p>
            <a:pPr lvl="0"/>
            <a:r>
              <a:rPr lang="de-DE" altLang="de-DE" dirty="0"/>
              <a:t>Titelmasterformat durch Klicken</a:t>
            </a:r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189762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101013" y="6303963"/>
            <a:ext cx="1008062" cy="231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7F8AF2-0B4B-4EC2-B64F-7AAF0E7E7370}" type="slidenum">
              <a:rPr lang="de-DE" altLang="de-DE"/>
              <a:pPr/>
              <a:t>‹N°›</a:t>
            </a:fld>
            <a:endParaRPr lang="de-DE" alt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7938" y="6308725"/>
            <a:ext cx="8020050" cy="2270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 b="1">
                <a:solidFill>
                  <a:schemeClr val="tx2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 dirty="0" err="1"/>
              <a:t>JFx</a:t>
            </a:r>
            <a:r>
              <a:rPr lang="de-DE" dirty="0"/>
              <a:t> / </a:t>
            </a:r>
            <a:r>
              <a:rPr lang="de-DE" dirty="0" err="1"/>
              <a:t>Novembre</a:t>
            </a:r>
            <a:r>
              <a:rPr lang="de-DE" dirty="0"/>
              <a:t> 2018</a:t>
            </a:r>
          </a:p>
        </p:txBody>
      </p:sp>
      <p:sp>
        <p:nvSpPr>
          <p:cNvPr id="6" name="Rechteck 6"/>
          <p:cNvSpPr>
            <a:spLocks noChangeArrowheads="1"/>
          </p:cNvSpPr>
          <p:nvPr userDrawn="1"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rgbClr val="0052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0" t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CH" altLang="de-DE" b="1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7" name="Textfeld 7"/>
          <p:cNvSpPr txBox="1"/>
          <p:nvPr userDrawn="1"/>
        </p:nvSpPr>
        <p:spPr>
          <a:xfrm>
            <a:off x="250825" y="44450"/>
            <a:ext cx="8610600" cy="4619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CH" dirty="0">
                <a:solidFill>
                  <a:schemeClr val="bg1"/>
                </a:solidFill>
              </a:rPr>
              <a:t>Lions Clubs International</a:t>
            </a:r>
          </a:p>
        </p:txBody>
      </p:sp>
      <p:pic>
        <p:nvPicPr>
          <p:cNvPr id="1030" name="Grafik 14" descr="lionlogo_2c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454025"/>
            <a:ext cx="55562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9"/>
          <p:cNvSpPr txBox="1">
            <a:spLocks noChangeArrowheads="1"/>
          </p:cNvSpPr>
          <p:nvPr userDrawn="1"/>
        </p:nvSpPr>
        <p:spPr bwMode="auto">
          <a:xfrm>
            <a:off x="7269163" y="427038"/>
            <a:ext cx="1047750" cy="33813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CH" sz="1600" dirty="0" err="1">
                <a:solidFill>
                  <a:srgbClr val="FFC000"/>
                </a:solidFill>
                <a:cs typeface="Arial" charset="0"/>
              </a:rPr>
              <a:t>We</a:t>
            </a:r>
            <a:r>
              <a:rPr lang="de-CH" sz="1600" dirty="0">
                <a:solidFill>
                  <a:srgbClr val="FFC000"/>
                </a:solidFill>
                <a:cs typeface="Arial" charset="0"/>
              </a:rPr>
              <a:t> </a:t>
            </a:r>
            <a:r>
              <a:rPr lang="de-CH" sz="1600" dirty="0" err="1">
                <a:solidFill>
                  <a:srgbClr val="FFC000"/>
                </a:solidFill>
                <a:cs typeface="Arial" charset="0"/>
              </a:rPr>
              <a:t>serve</a:t>
            </a:r>
            <a:endParaRPr lang="de-CH" sz="1600" dirty="0"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10" name="Rechteck 5"/>
          <p:cNvSpPr>
            <a:spLocks noChangeArrowheads="1"/>
          </p:cNvSpPr>
          <p:nvPr userDrawn="1"/>
        </p:nvSpPr>
        <p:spPr bwMode="auto">
          <a:xfrm>
            <a:off x="0" y="6572250"/>
            <a:ext cx="9144000" cy="285750"/>
          </a:xfrm>
          <a:prstGeom prst="rect">
            <a:avLst/>
          </a:prstGeom>
          <a:solidFill>
            <a:srgbClr val="FFC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CH" altLang="de-DE" sz="1800">
              <a:solidFill>
                <a:srgbClr val="FFFFFF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7938" y="6597650"/>
            <a:ext cx="9136062" cy="2619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de-CH" sz="1100" dirty="0">
                <a:solidFill>
                  <a:srgbClr val="00529C"/>
                </a:solidFill>
                <a:cs typeface="Arial" charset="0"/>
              </a:rPr>
              <a:t>MD 102 Schweiz - Suisse - </a:t>
            </a:r>
            <a:r>
              <a:rPr lang="de-CH" sz="1100" dirty="0" err="1">
                <a:solidFill>
                  <a:srgbClr val="00529C"/>
                </a:solidFill>
                <a:cs typeface="Arial" charset="0"/>
              </a:rPr>
              <a:t>Svizzera</a:t>
            </a:r>
            <a:r>
              <a:rPr lang="de-CH" sz="1100" dirty="0">
                <a:solidFill>
                  <a:srgbClr val="00529C"/>
                </a:solidFill>
                <a:cs typeface="Arial" charset="0"/>
              </a:rPr>
              <a:t> / Liechtenstein - 23.10.2015  - Version 2.00</a:t>
            </a:r>
            <a:endParaRPr lang="de-CH" sz="1100" dirty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2"/>
          <p:cNvSpPr>
            <a:spLocks noGrp="1"/>
          </p:cNvSpPr>
          <p:nvPr>
            <p:ph type="title"/>
          </p:nvPr>
        </p:nvSpPr>
        <p:spPr>
          <a:xfrm>
            <a:off x="250825" y="565150"/>
            <a:ext cx="6873875" cy="365125"/>
          </a:xfrm>
          <a:noFill/>
        </p:spPr>
        <p:txBody>
          <a:bodyPr/>
          <a:lstStyle/>
          <a:p>
            <a:r>
              <a:rPr lang="de-CH" altLang="de-DE" sz="1800" b="1" dirty="0" err="1">
                <a:solidFill>
                  <a:schemeClr val="tx2">
                    <a:lumMod val="75000"/>
                  </a:schemeClr>
                </a:solidFill>
              </a:rPr>
              <a:t>Présentation</a:t>
            </a:r>
            <a:r>
              <a:rPr lang="de-CH" altLang="de-DE" sz="1800" b="1" dirty="0">
                <a:solidFill>
                  <a:schemeClr val="tx2">
                    <a:lumMod val="75000"/>
                  </a:schemeClr>
                </a:solidFill>
              </a:rPr>
              <a:t> de la Zone 31  D102W 31</a:t>
            </a:r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308725"/>
            <a:ext cx="8020050" cy="227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de-DE" altLang="de-DE" sz="1200"/>
              <a:t>Template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35938" y="6303963"/>
            <a:ext cx="1008062" cy="231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9FB70B5D-4D0E-4205-B9E0-18609C3E1F17}" type="slidenum">
              <a:rPr lang="de-DE" altLang="de-DE" sz="1200"/>
              <a:pPr/>
              <a:t>1</a:t>
            </a:fld>
            <a:endParaRPr lang="de-DE" altLang="de-DE" sz="1200"/>
          </a:p>
        </p:txBody>
      </p:sp>
      <p:pic>
        <p:nvPicPr>
          <p:cNvPr id="51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642350" cy="2373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3" y="5105307"/>
            <a:ext cx="1368939" cy="86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827584" y="466242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800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7 Clubs répartis sur 3 Cantons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56988"/>
              </p:ext>
            </p:extLst>
          </p:nvPr>
        </p:nvGraphicFramePr>
        <p:xfrm>
          <a:off x="861998" y="1124744"/>
          <a:ext cx="6349999" cy="2762250"/>
        </p:xfrm>
        <a:graphic>
          <a:graphicData uri="http://schemas.openxmlformats.org/drawingml/2006/table">
            <a:tbl>
              <a:tblPr/>
              <a:tblGrid>
                <a:gridCol w="2094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7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CH" sz="1200" b="1" i="1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Année     Chartre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CH" sz="1200" b="1" i="1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Membres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CH" sz="1200" b="1" i="1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Homme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CH" sz="1200" b="1" i="1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Femme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CH" sz="1200" b="1" i="1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Age  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LC Jurassien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03.09.1955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60.7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b="0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LC  Le Locle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02.06.1956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61.6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LC La Chaux-de-Fonds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01.06.1957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61.6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LC Les Rangiers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26.04.1969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60.1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LC DENEB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20.04.2002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52.8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LC Franches-Montagnes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28.03.2009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55.1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LC Delémont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18.06.2011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48.4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57.19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250825" y="565150"/>
            <a:ext cx="6873875" cy="365125"/>
          </a:xfrm>
          <a:noFill/>
        </p:spPr>
        <p:txBody>
          <a:bodyPr/>
          <a:lstStyle/>
          <a:p>
            <a:r>
              <a:rPr lang="de-CH" altLang="de-DE" sz="1800" b="1" dirty="0" err="1">
                <a:solidFill>
                  <a:srgbClr val="1F497D">
                    <a:lumMod val="75000"/>
                  </a:srgbClr>
                </a:solidFill>
              </a:rPr>
              <a:t>Présentation</a:t>
            </a:r>
            <a:r>
              <a:rPr lang="de-CH" altLang="de-DE" sz="1800" b="1" dirty="0">
                <a:solidFill>
                  <a:srgbClr val="1F497D">
                    <a:lumMod val="75000"/>
                  </a:srgbClr>
                </a:solidFill>
              </a:rPr>
              <a:t> de la Zone 31  D102W 31</a:t>
            </a:r>
            <a:endParaRPr lang="de-CH" alt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99592" y="4310062"/>
            <a:ext cx="626469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1800" b="1" i="1" dirty="0">
                <a:solidFill>
                  <a:schemeClr val="tx2">
                    <a:lumMod val="75000"/>
                  </a:schemeClr>
                </a:solidFill>
              </a:rPr>
              <a:t>4 clubs 100% Hommes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1800" b="1" i="1" dirty="0">
                <a:solidFill>
                  <a:schemeClr val="tx2">
                    <a:lumMod val="75000"/>
                  </a:schemeClr>
                </a:solidFill>
              </a:rPr>
              <a:t>2 Clubs  mixtes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1800" b="1" i="1" dirty="0">
                <a:solidFill>
                  <a:schemeClr val="tx2">
                    <a:lumMod val="75000"/>
                  </a:schemeClr>
                </a:solidFill>
              </a:rPr>
              <a:t>1 Club   100 % Féminin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1800" b="1" i="1" dirty="0">
                <a:solidFill>
                  <a:schemeClr val="tx2">
                    <a:lumMod val="75000"/>
                  </a:schemeClr>
                </a:solidFill>
              </a:rPr>
              <a:t>238 Membres    &lt; 15% de membres féminins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1800" b="1" i="1">
                <a:solidFill>
                  <a:schemeClr val="tx2">
                    <a:lumMod val="75000"/>
                  </a:schemeClr>
                </a:solidFill>
              </a:rPr>
              <a:t>3 </a:t>
            </a:r>
            <a:r>
              <a:rPr lang="fr-CH" sz="1800" b="1" i="1" dirty="0">
                <a:solidFill>
                  <a:schemeClr val="tx2">
                    <a:lumMod val="75000"/>
                  </a:schemeClr>
                </a:solidFill>
              </a:rPr>
              <a:t>Clubs ont plus de 60 ans d’</a:t>
            </a:r>
            <a:r>
              <a:rPr lang="fr-CH" sz="1800" b="1" i="1" dirty="0" err="1">
                <a:solidFill>
                  <a:schemeClr val="tx2">
                    <a:lumMod val="75000"/>
                  </a:schemeClr>
                </a:solidFill>
              </a:rPr>
              <a:t>existance</a:t>
            </a:r>
            <a:endParaRPr lang="fr-CH" sz="18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1800" b="1" i="1" dirty="0">
                <a:solidFill>
                  <a:schemeClr val="tx2">
                    <a:lumMod val="75000"/>
                  </a:schemeClr>
                </a:solidFill>
              </a:rPr>
              <a:t>Les clubs jeunes semblent être  les plus  fragiles»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1800" b="1" i="1" dirty="0"/>
          </a:p>
          <a:p>
            <a:endParaRPr lang="fr-CH" sz="2000" dirty="0"/>
          </a:p>
          <a:p>
            <a:endParaRPr lang="fr-C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250825" y="1196975"/>
            <a:ext cx="8642350" cy="5010150"/>
          </a:xfrm>
          <a:noFill/>
        </p:spPr>
        <p:txBody>
          <a:bodyPr/>
          <a:lstStyle/>
          <a:p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2  Réunions Interclub par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année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dont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1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visite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du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de-CH" altLang="fr-FR" sz="1400" b="1" i="1" baseline="30000" dirty="0" err="1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Vice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-Gouverneur)</a:t>
            </a:r>
          </a:p>
          <a:p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6  Réunions des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Présidents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dont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1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réservée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aux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vice-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présidents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250825" y="565150"/>
            <a:ext cx="6873875" cy="365125"/>
          </a:xfrm>
          <a:noFill/>
        </p:spPr>
        <p:txBody>
          <a:bodyPr/>
          <a:lstStyle/>
          <a:p>
            <a:r>
              <a:rPr lang="de-CH" altLang="de-DE" sz="1800" b="1" dirty="0" err="1">
                <a:solidFill>
                  <a:srgbClr val="1F497D">
                    <a:lumMod val="75000"/>
                  </a:srgbClr>
                </a:solidFill>
              </a:rPr>
              <a:t>Présentation</a:t>
            </a:r>
            <a:r>
              <a:rPr lang="de-CH" altLang="de-DE" sz="1800" b="1" dirty="0">
                <a:solidFill>
                  <a:srgbClr val="1F497D">
                    <a:lumMod val="75000"/>
                  </a:srgbClr>
                </a:solidFill>
              </a:rPr>
              <a:t> de la Zone 31  D102W 31</a:t>
            </a:r>
            <a:endParaRPr lang="de-CH" alt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520120"/>
              </p:ext>
            </p:extLst>
          </p:nvPr>
        </p:nvGraphicFramePr>
        <p:xfrm>
          <a:off x="1979712" y="1988840"/>
          <a:ext cx="4902201" cy="1685925"/>
        </p:xfrm>
        <a:graphic>
          <a:graphicData uri="http://schemas.openxmlformats.org/drawingml/2006/table">
            <a:tbl>
              <a:tblPr/>
              <a:tblGrid>
                <a:gridCol w="875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2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1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Programme des Réunions de la Zone 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2018 - 2019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Lundi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03.sept.18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18.30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8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P,VP, 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Vendredi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05.oct.18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18.00-18.30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8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P,VP, 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Lundi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07.janv.19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18.30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8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P,VP, 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Lundi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04.mars.19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18.30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Vices -Président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Lundi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08.avr.19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18.30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8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P,VP, 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Lundi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03.juin.19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18.30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8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P,VP, 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526388"/>
              </p:ext>
            </p:extLst>
          </p:nvPr>
        </p:nvGraphicFramePr>
        <p:xfrm>
          <a:off x="1331640" y="4005064"/>
          <a:ext cx="6489701" cy="2009775"/>
        </p:xfrm>
        <a:graphic>
          <a:graphicData uri="http://schemas.openxmlformats.org/drawingml/2006/table">
            <a:tbl>
              <a:tblPr/>
              <a:tblGrid>
                <a:gridCol w="876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3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3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0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 Dates Importantes pour 2018 et activités des club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Vendredi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05.oct.18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Sanceboz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Viste de la 3ème Gouverneur pour la Zone 31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Vendredi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26.oct.18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LC Le Locle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Soirée Choucroute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Samedi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27.oct.18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Lc Le Locle 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Soirée Civet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Dimanche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18.11.2018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LC Les Rangiers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Fête de la St Martin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Samedi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30.03 2019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LC La Chaux-de-Fonds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Soirée Jazzy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Vendredi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05.04.2019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LC Franches-Montagnes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Soirée Interclub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Samedi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01.sept.18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Neuchâtel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 dirty="0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Journée des Présidents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Samedi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10.nov.18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Payerne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000" b="1" i="0" u="none" strike="noStrike">
                          <a:solidFill>
                            <a:srgbClr val="00338D"/>
                          </a:solidFill>
                          <a:effectLst/>
                          <a:latin typeface="Arial"/>
                        </a:rPr>
                        <a:t>Journée de Formation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54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250825" y="1196975"/>
            <a:ext cx="8642350" cy="501015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de-CH" altLang="fr-FR" sz="1600" b="1" i="1" u="sng" dirty="0" err="1">
                <a:solidFill>
                  <a:schemeClr val="tx2">
                    <a:lumMod val="75000"/>
                  </a:schemeClr>
                </a:solidFill>
              </a:rPr>
              <a:t>Challenges</a:t>
            </a:r>
            <a:r>
              <a:rPr lang="de-CH" altLang="fr-FR" sz="1600" b="1" i="1" u="sng" dirty="0">
                <a:solidFill>
                  <a:schemeClr val="tx2">
                    <a:lumMod val="75000"/>
                  </a:schemeClr>
                </a:solidFill>
              </a:rPr>
              <a:t> au </a:t>
            </a:r>
            <a:r>
              <a:rPr lang="de-CH" altLang="fr-FR" sz="1600" b="1" i="1" u="sng" dirty="0" err="1">
                <a:solidFill>
                  <a:schemeClr val="tx2">
                    <a:lumMod val="75000"/>
                  </a:schemeClr>
                </a:solidFill>
              </a:rPr>
              <a:t>niveau</a:t>
            </a:r>
            <a:r>
              <a:rPr lang="de-CH" altLang="fr-FR" sz="1600" b="1" i="1" u="sng" dirty="0">
                <a:solidFill>
                  <a:schemeClr val="tx2">
                    <a:lumMod val="75000"/>
                  </a:schemeClr>
                </a:solidFill>
              </a:rPr>
              <a:t> de la Zone </a:t>
            </a:r>
          </a:p>
          <a:p>
            <a:pPr marL="0" indent="0" algn="ctr">
              <a:buNone/>
            </a:pPr>
            <a:endParaRPr lang="de-CH" altLang="fr-FR" sz="1600" b="1" u="sng" dirty="0"/>
          </a:p>
          <a:p>
            <a:pPr>
              <a:lnSpc>
                <a:spcPct val="150000"/>
              </a:lnSpc>
            </a:pP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Renforcer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consolider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le LC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Franches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-Montagnes</a:t>
            </a:r>
          </a:p>
          <a:p>
            <a:pPr>
              <a:lnSpc>
                <a:spcPct val="150000"/>
              </a:lnSpc>
            </a:pP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Soutenir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et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accompagner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les LC DENEB et  DELEMEONT</a:t>
            </a:r>
          </a:p>
          <a:p>
            <a:pPr>
              <a:lnSpc>
                <a:spcPct val="150000"/>
              </a:lnSpc>
            </a:pP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Amener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les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clubs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plus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anciens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à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rajeunir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leurs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statuts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en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accord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avec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CH" altLang="fr-FR" sz="1400" b="1" i="1" dirty="0" err="1">
                <a:solidFill>
                  <a:schemeClr val="tx2">
                    <a:lumMod val="75000"/>
                  </a:schemeClr>
                </a:solidFill>
              </a:rPr>
              <a:t>l’evolution</a:t>
            </a:r>
            <a:r>
              <a:rPr lang="de-CH" altLang="fr-FR" sz="1400" b="1" i="1" dirty="0">
                <a:solidFill>
                  <a:schemeClr val="tx2">
                    <a:lumMod val="75000"/>
                  </a:schemeClr>
                </a:solidFill>
              </a:rPr>
              <a:t> du MD102 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250825" y="565150"/>
            <a:ext cx="6873875" cy="365125"/>
          </a:xfrm>
          <a:noFill/>
        </p:spPr>
        <p:txBody>
          <a:bodyPr/>
          <a:lstStyle/>
          <a:p>
            <a:r>
              <a:rPr lang="de-CH" altLang="de-DE" sz="1800" b="1" dirty="0" err="1">
                <a:solidFill>
                  <a:srgbClr val="1F497D">
                    <a:lumMod val="75000"/>
                  </a:srgbClr>
                </a:solidFill>
              </a:rPr>
              <a:t>Présentation</a:t>
            </a:r>
            <a:r>
              <a:rPr lang="de-CH" altLang="de-DE" sz="1800" b="1" dirty="0">
                <a:solidFill>
                  <a:srgbClr val="1F497D">
                    <a:lumMod val="75000"/>
                  </a:srgbClr>
                </a:solidFill>
              </a:rPr>
              <a:t> de la Zone 31  D102W 31</a:t>
            </a:r>
            <a:endParaRPr lang="de-CH" altLang="fr-FR" dirty="0"/>
          </a:p>
        </p:txBody>
      </p:sp>
    </p:spTree>
    <p:extLst>
      <p:ext uri="{BB962C8B-B14F-4D97-AF65-F5344CB8AC3E}">
        <p14:creationId xmlns:p14="http://schemas.microsoft.com/office/powerpoint/2010/main" val="194254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pPr marL="0" indent="0" algn="ctr">
              <a:buNone/>
            </a:pPr>
            <a:r>
              <a:rPr lang="fr-CH" sz="4000" b="1" dirty="0"/>
              <a:t>FIN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6019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2"/>
          <p:cNvSpPr>
            <a:spLocks noGrp="1"/>
          </p:cNvSpPr>
          <p:nvPr>
            <p:ph type="title"/>
          </p:nvPr>
        </p:nvSpPr>
        <p:spPr>
          <a:xfrm>
            <a:off x="250825" y="565150"/>
            <a:ext cx="6873875" cy="365125"/>
          </a:xfrm>
          <a:noFill/>
        </p:spPr>
        <p:txBody>
          <a:bodyPr/>
          <a:lstStyle/>
          <a:p>
            <a:endParaRPr lang="de-CH" altLang="fr-FR"/>
          </a:p>
        </p:txBody>
      </p:sp>
      <p:pic>
        <p:nvPicPr>
          <p:cNvPr id="819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7875624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rme libre 6"/>
          <p:cNvSpPr/>
          <p:nvPr/>
        </p:nvSpPr>
        <p:spPr>
          <a:xfrm>
            <a:off x="1472453" y="2400300"/>
            <a:ext cx="1775012" cy="1055594"/>
          </a:xfrm>
          <a:custGeom>
            <a:avLst/>
            <a:gdLst>
              <a:gd name="connsiteX0" fmla="*/ 0 w 1775012"/>
              <a:gd name="connsiteY0" fmla="*/ 1055594 h 1055594"/>
              <a:gd name="connsiteX1" fmla="*/ 80682 w 1775012"/>
              <a:gd name="connsiteY1" fmla="*/ 1048871 h 1055594"/>
              <a:gd name="connsiteX2" fmla="*/ 141194 w 1775012"/>
              <a:gd name="connsiteY2" fmla="*/ 1015253 h 1055594"/>
              <a:gd name="connsiteX3" fmla="*/ 228600 w 1775012"/>
              <a:gd name="connsiteY3" fmla="*/ 961465 h 1055594"/>
              <a:gd name="connsiteX4" fmla="*/ 255494 w 1775012"/>
              <a:gd name="connsiteY4" fmla="*/ 941294 h 1055594"/>
              <a:gd name="connsiteX5" fmla="*/ 275665 w 1775012"/>
              <a:gd name="connsiteY5" fmla="*/ 921124 h 1055594"/>
              <a:gd name="connsiteX6" fmla="*/ 342900 w 1775012"/>
              <a:gd name="connsiteY6" fmla="*/ 887506 h 1055594"/>
              <a:gd name="connsiteX7" fmla="*/ 389965 w 1775012"/>
              <a:gd name="connsiteY7" fmla="*/ 860612 h 1055594"/>
              <a:gd name="connsiteX8" fmla="*/ 423582 w 1775012"/>
              <a:gd name="connsiteY8" fmla="*/ 840441 h 1055594"/>
              <a:gd name="connsiteX9" fmla="*/ 484094 w 1775012"/>
              <a:gd name="connsiteY9" fmla="*/ 826994 h 1055594"/>
              <a:gd name="connsiteX10" fmla="*/ 510988 w 1775012"/>
              <a:gd name="connsiteY10" fmla="*/ 806824 h 1055594"/>
              <a:gd name="connsiteX11" fmla="*/ 544606 w 1775012"/>
              <a:gd name="connsiteY11" fmla="*/ 800100 h 1055594"/>
              <a:gd name="connsiteX12" fmla="*/ 564776 w 1775012"/>
              <a:gd name="connsiteY12" fmla="*/ 793376 h 1055594"/>
              <a:gd name="connsiteX13" fmla="*/ 584947 w 1775012"/>
              <a:gd name="connsiteY13" fmla="*/ 773206 h 1055594"/>
              <a:gd name="connsiteX14" fmla="*/ 625288 w 1775012"/>
              <a:gd name="connsiteY14" fmla="*/ 739588 h 1055594"/>
              <a:gd name="connsiteX15" fmla="*/ 638735 w 1775012"/>
              <a:gd name="connsiteY15" fmla="*/ 719418 h 1055594"/>
              <a:gd name="connsiteX16" fmla="*/ 699247 w 1775012"/>
              <a:gd name="connsiteY16" fmla="*/ 665629 h 1055594"/>
              <a:gd name="connsiteX17" fmla="*/ 719418 w 1775012"/>
              <a:gd name="connsiteY17" fmla="*/ 658906 h 1055594"/>
              <a:gd name="connsiteX18" fmla="*/ 759759 w 1775012"/>
              <a:gd name="connsiteY18" fmla="*/ 632012 h 1055594"/>
              <a:gd name="connsiteX19" fmla="*/ 779929 w 1775012"/>
              <a:gd name="connsiteY19" fmla="*/ 618565 h 1055594"/>
              <a:gd name="connsiteX20" fmla="*/ 820271 w 1775012"/>
              <a:gd name="connsiteY20" fmla="*/ 605118 h 1055594"/>
              <a:gd name="connsiteX21" fmla="*/ 840441 w 1775012"/>
              <a:gd name="connsiteY21" fmla="*/ 591671 h 1055594"/>
              <a:gd name="connsiteX22" fmla="*/ 867335 w 1775012"/>
              <a:gd name="connsiteY22" fmla="*/ 578224 h 1055594"/>
              <a:gd name="connsiteX23" fmla="*/ 894229 w 1775012"/>
              <a:gd name="connsiteY23" fmla="*/ 544606 h 1055594"/>
              <a:gd name="connsiteX24" fmla="*/ 914400 w 1775012"/>
              <a:gd name="connsiteY24" fmla="*/ 531159 h 1055594"/>
              <a:gd name="connsiteX25" fmla="*/ 968188 w 1775012"/>
              <a:gd name="connsiteY25" fmla="*/ 484094 h 1055594"/>
              <a:gd name="connsiteX26" fmla="*/ 988359 w 1775012"/>
              <a:gd name="connsiteY26" fmla="*/ 470647 h 1055594"/>
              <a:gd name="connsiteX27" fmla="*/ 1001806 w 1775012"/>
              <a:gd name="connsiteY27" fmla="*/ 450476 h 1055594"/>
              <a:gd name="connsiteX28" fmla="*/ 1048871 w 1775012"/>
              <a:gd name="connsiteY28" fmla="*/ 423582 h 1055594"/>
              <a:gd name="connsiteX29" fmla="*/ 1089212 w 1775012"/>
              <a:gd name="connsiteY29" fmla="*/ 383241 h 1055594"/>
              <a:gd name="connsiteX30" fmla="*/ 1109382 w 1775012"/>
              <a:gd name="connsiteY30" fmla="*/ 369794 h 1055594"/>
              <a:gd name="connsiteX31" fmla="*/ 1143000 w 1775012"/>
              <a:gd name="connsiteY31" fmla="*/ 336176 h 1055594"/>
              <a:gd name="connsiteX32" fmla="*/ 1163171 w 1775012"/>
              <a:gd name="connsiteY32" fmla="*/ 322729 h 1055594"/>
              <a:gd name="connsiteX33" fmla="*/ 1284194 w 1775012"/>
              <a:gd name="connsiteY33" fmla="*/ 208429 h 1055594"/>
              <a:gd name="connsiteX34" fmla="*/ 1337982 w 1775012"/>
              <a:gd name="connsiteY34" fmla="*/ 168088 h 1055594"/>
              <a:gd name="connsiteX35" fmla="*/ 1358153 w 1775012"/>
              <a:gd name="connsiteY35" fmla="*/ 154641 h 1055594"/>
              <a:gd name="connsiteX36" fmla="*/ 1398494 w 1775012"/>
              <a:gd name="connsiteY36" fmla="*/ 147918 h 1055594"/>
              <a:gd name="connsiteX37" fmla="*/ 1459006 w 1775012"/>
              <a:gd name="connsiteY37" fmla="*/ 121024 h 1055594"/>
              <a:gd name="connsiteX38" fmla="*/ 1472453 w 1775012"/>
              <a:gd name="connsiteY38" fmla="*/ 107576 h 1055594"/>
              <a:gd name="connsiteX39" fmla="*/ 1506071 w 1775012"/>
              <a:gd name="connsiteY39" fmla="*/ 94129 h 1055594"/>
              <a:gd name="connsiteX40" fmla="*/ 1532965 w 1775012"/>
              <a:gd name="connsiteY40" fmla="*/ 80682 h 1055594"/>
              <a:gd name="connsiteX41" fmla="*/ 1546412 w 1775012"/>
              <a:gd name="connsiteY41" fmla="*/ 60512 h 1055594"/>
              <a:gd name="connsiteX42" fmla="*/ 1593476 w 1775012"/>
              <a:gd name="connsiteY42" fmla="*/ 53788 h 1055594"/>
              <a:gd name="connsiteX43" fmla="*/ 1620371 w 1775012"/>
              <a:gd name="connsiteY43" fmla="*/ 47065 h 1055594"/>
              <a:gd name="connsiteX44" fmla="*/ 1674159 w 1775012"/>
              <a:gd name="connsiteY44" fmla="*/ 33618 h 1055594"/>
              <a:gd name="connsiteX45" fmla="*/ 1734671 w 1775012"/>
              <a:gd name="connsiteY45" fmla="*/ 6724 h 1055594"/>
              <a:gd name="connsiteX46" fmla="*/ 1775012 w 1775012"/>
              <a:gd name="connsiteY46" fmla="*/ 0 h 1055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775012" h="1055594">
                <a:moveTo>
                  <a:pt x="0" y="1055594"/>
                </a:moveTo>
                <a:cubicBezTo>
                  <a:pt x="26894" y="1053353"/>
                  <a:pt x="54105" y="1053561"/>
                  <a:pt x="80682" y="1048871"/>
                </a:cubicBezTo>
                <a:cubicBezTo>
                  <a:pt x="112650" y="1043230"/>
                  <a:pt x="115837" y="1031554"/>
                  <a:pt x="141194" y="1015253"/>
                </a:cubicBezTo>
                <a:cubicBezTo>
                  <a:pt x="169438" y="997096"/>
                  <a:pt x="200880" y="981265"/>
                  <a:pt x="228600" y="961465"/>
                </a:cubicBezTo>
                <a:cubicBezTo>
                  <a:pt x="237719" y="954952"/>
                  <a:pt x="246986" y="948587"/>
                  <a:pt x="255494" y="941294"/>
                </a:cubicBezTo>
                <a:cubicBezTo>
                  <a:pt x="262713" y="935106"/>
                  <a:pt x="267567" y="926107"/>
                  <a:pt x="275665" y="921124"/>
                </a:cubicBezTo>
                <a:cubicBezTo>
                  <a:pt x="297005" y="907992"/>
                  <a:pt x="322855" y="902540"/>
                  <a:pt x="342900" y="887506"/>
                </a:cubicBezTo>
                <a:cubicBezTo>
                  <a:pt x="407936" y="838728"/>
                  <a:pt x="338626" y="886282"/>
                  <a:pt x="389965" y="860612"/>
                </a:cubicBezTo>
                <a:cubicBezTo>
                  <a:pt x="401653" y="854768"/>
                  <a:pt x="411275" y="844836"/>
                  <a:pt x="423582" y="840441"/>
                </a:cubicBezTo>
                <a:cubicBezTo>
                  <a:pt x="443041" y="833491"/>
                  <a:pt x="463923" y="831476"/>
                  <a:pt x="484094" y="826994"/>
                </a:cubicBezTo>
                <a:cubicBezTo>
                  <a:pt x="493059" y="820271"/>
                  <a:pt x="500748" y="811375"/>
                  <a:pt x="510988" y="806824"/>
                </a:cubicBezTo>
                <a:cubicBezTo>
                  <a:pt x="521431" y="802183"/>
                  <a:pt x="533519" y="802872"/>
                  <a:pt x="544606" y="800100"/>
                </a:cubicBezTo>
                <a:cubicBezTo>
                  <a:pt x="551481" y="798381"/>
                  <a:pt x="558053" y="795617"/>
                  <a:pt x="564776" y="793376"/>
                </a:cubicBezTo>
                <a:cubicBezTo>
                  <a:pt x="571500" y="786653"/>
                  <a:pt x="577642" y="779293"/>
                  <a:pt x="584947" y="773206"/>
                </a:cubicBezTo>
                <a:cubicBezTo>
                  <a:pt x="613796" y="749166"/>
                  <a:pt x="598502" y="771732"/>
                  <a:pt x="625288" y="739588"/>
                </a:cubicBezTo>
                <a:cubicBezTo>
                  <a:pt x="630461" y="733380"/>
                  <a:pt x="633367" y="725457"/>
                  <a:pt x="638735" y="719418"/>
                </a:cubicBezTo>
                <a:cubicBezTo>
                  <a:pt x="652992" y="703379"/>
                  <a:pt x="676764" y="676870"/>
                  <a:pt x="699247" y="665629"/>
                </a:cubicBezTo>
                <a:cubicBezTo>
                  <a:pt x="705586" y="662460"/>
                  <a:pt x="712694" y="661147"/>
                  <a:pt x="719418" y="658906"/>
                </a:cubicBezTo>
                <a:cubicBezTo>
                  <a:pt x="757654" y="620668"/>
                  <a:pt x="720837" y="651473"/>
                  <a:pt x="759759" y="632012"/>
                </a:cubicBezTo>
                <a:cubicBezTo>
                  <a:pt x="766986" y="628398"/>
                  <a:pt x="772545" y="621847"/>
                  <a:pt x="779929" y="618565"/>
                </a:cubicBezTo>
                <a:cubicBezTo>
                  <a:pt x="792882" y="612808"/>
                  <a:pt x="820271" y="605118"/>
                  <a:pt x="820271" y="605118"/>
                </a:cubicBezTo>
                <a:cubicBezTo>
                  <a:pt x="826994" y="600636"/>
                  <a:pt x="833425" y="595680"/>
                  <a:pt x="840441" y="591671"/>
                </a:cubicBezTo>
                <a:cubicBezTo>
                  <a:pt x="849143" y="586698"/>
                  <a:pt x="858996" y="583784"/>
                  <a:pt x="867335" y="578224"/>
                </a:cubicBezTo>
                <a:cubicBezTo>
                  <a:pt x="887294" y="564918"/>
                  <a:pt x="876248" y="562586"/>
                  <a:pt x="894229" y="544606"/>
                </a:cubicBezTo>
                <a:cubicBezTo>
                  <a:pt x="899943" y="538892"/>
                  <a:pt x="907676" y="535641"/>
                  <a:pt x="914400" y="531159"/>
                </a:cubicBezTo>
                <a:cubicBezTo>
                  <a:pt x="936811" y="497541"/>
                  <a:pt x="921124" y="515470"/>
                  <a:pt x="968188" y="484094"/>
                </a:cubicBezTo>
                <a:lnTo>
                  <a:pt x="988359" y="470647"/>
                </a:lnTo>
                <a:cubicBezTo>
                  <a:pt x="992841" y="463923"/>
                  <a:pt x="996092" y="456190"/>
                  <a:pt x="1001806" y="450476"/>
                </a:cubicBezTo>
                <a:cubicBezTo>
                  <a:pt x="1022157" y="430125"/>
                  <a:pt x="1025794" y="431275"/>
                  <a:pt x="1048871" y="423582"/>
                </a:cubicBezTo>
                <a:cubicBezTo>
                  <a:pt x="1062318" y="410135"/>
                  <a:pt x="1073389" y="393790"/>
                  <a:pt x="1089212" y="383241"/>
                </a:cubicBezTo>
                <a:cubicBezTo>
                  <a:pt x="1095935" y="378759"/>
                  <a:pt x="1103301" y="375115"/>
                  <a:pt x="1109382" y="369794"/>
                </a:cubicBezTo>
                <a:cubicBezTo>
                  <a:pt x="1121309" y="359358"/>
                  <a:pt x="1129814" y="344967"/>
                  <a:pt x="1143000" y="336176"/>
                </a:cubicBezTo>
                <a:cubicBezTo>
                  <a:pt x="1149724" y="331694"/>
                  <a:pt x="1157179" y="328151"/>
                  <a:pt x="1163171" y="322729"/>
                </a:cubicBezTo>
                <a:cubicBezTo>
                  <a:pt x="1204318" y="285501"/>
                  <a:pt x="1244056" y="246743"/>
                  <a:pt x="1284194" y="208429"/>
                </a:cubicBezTo>
                <a:cubicBezTo>
                  <a:pt x="1331222" y="163538"/>
                  <a:pt x="1289434" y="195829"/>
                  <a:pt x="1337982" y="168088"/>
                </a:cubicBezTo>
                <a:cubicBezTo>
                  <a:pt x="1344998" y="164079"/>
                  <a:pt x="1350487" y="157196"/>
                  <a:pt x="1358153" y="154641"/>
                </a:cubicBezTo>
                <a:cubicBezTo>
                  <a:pt x="1371086" y="150330"/>
                  <a:pt x="1385047" y="150159"/>
                  <a:pt x="1398494" y="147918"/>
                </a:cubicBezTo>
                <a:cubicBezTo>
                  <a:pt x="1413052" y="142095"/>
                  <a:pt x="1444873" y="130446"/>
                  <a:pt x="1459006" y="121024"/>
                </a:cubicBezTo>
                <a:cubicBezTo>
                  <a:pt x="1464280" y="117508"/>
                  <a:pt x="1466949" y="110721"/>
                  <a:pt x="1472453" y="107576"/>
                </a:cubicBezTo>
                <a:cubicBezTo>
                  <a:pt x="1482932" y="101588"/>
                  <a:pt x="1495042" y="99031"/>
                  <a:pt x="1506071" y="94129"/>
                </a:cubicBezTo>
                <a:cubicBezTo>
                  <a:pt x="1515230" y="90058"/>
                  <a:pt x="1524000" y="85164"/>
                  <a:pt x="1532965" y="80682"/>
                </a:cubicBezTo>
                <a:cubicBezTo>
                  <a:pt x="1537447" y="73959"/>
                  <a:pt x="1539028" y="63794"/>
                  <a:pt x="1546412" y="60512"/>
                </a:cubicBezTo>
                <a:cubicBezTo>
                  <a:pt x="1560893" y="54076"/>
                  <a:pt x="1577884" y="56623"/>
                  <a:pt x="1593476" y="53788"/>
                </a:cubicBezTo>
                <a:cubicBezTo>
                  <a:pt x="1602568" y="52135"/>
                  <a:pt x="1611350" y="49070"/>
                  <a:pt x="1620371" y="47065"/>
                </a:cubicBezTo>
                <a:cubicBezTo>
                  <a:pt x="1669046" y="36248"/>
                  <a:pt x="1638118" y="45630"/>
                  <a:pt x="1674159" y="33618"/>
                </a:cubicBezTo>
                <a:cubicBezTo>
                  <a:pt x="1697002" y="18389"/>
                  <a:pt x="1702664" y="12059"/>
                  <a:pt x="1734671" y="6724"/>
                </a:cubicBezTo>
                <a:lnTo>
                  <a:pt x="177501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Flèche vers le haut 7">
            <a:hlinkClick r:id="rId3" action="ppaction://hlinksldjump"/>
          </p:cNvPr>
          <p:cNvSpPr/>
          <p:nvPr/>
        </p:nvSpPr>
        <p:spPr>
          <a:xfrm>
            <a:off x="7884368" y="1556792"/>
            <a:ext cx="432048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Lion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Lion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E4F6C09E70F845AC7F4144B425B28A" ma:contentTypeVersion="6" ma:contentTypeDescription="Crée un document." ma:contentTypeScope="" ma:versionID="db1dee2b015f3a72be44f96bc813f491">
  <xsd:schema xmlns:xsd="http://www.w3.org/2001/XMLSchema" xmlns:xs="http://www.w3.org/2001/XMLSchema" xmlns:p="http://schemas.microsoft.com/office/2006/metadata/properties" xmlns:ns2="0ac741ae-70f2-4f40-b263-220f2c6ad1c2" xmlns:ns3="b523514a-98d7-468a-906b-7bf4f385d2ba" targetNamespace="http://schemas.microsoft.com/office/2006/metadata/properties" ma:root="true" ma:fieldsID="e2362c97a9f8010d20bc6017edc7f818" ns2:_="" ns3:_="">
    <xsd:import namespace="0ac741ae-70f2-4f40-b263-220f2c6ad1c2"/>
    <xsd:import namespace="b523514a-98d7-468a-906b-7bf4f385d2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2:MediaServiceAutoTag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c741ae-70f2-4f40-b263-220f2c6ad1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23514a-98d7-468a-906b-7bf4f385d2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CF7D79-11B9-4A8D-9510-48C35915C880}"/>
</file>

<file path=customXml/itemProps2.xml><?xml version="1.0" encoding="utf-8"?>
<ds:datastoreItem xmlns:ds="http://schemas.openxmlformats.org/officeDocument/2006/customXml" ds:itemID="{A49B66B1-3867-4FAC-8B3C-B39ED3B01CCB}"/>
</file>

<file path=customXml/itemProps3.xml><?xml version="1.0" encoding="utf-8"?>
<ds:datastoreItem xmlns:ds="http://schemas.openxmlformats.org/officeDocument/2006/customXml" ds:itemID="{CA4BA9F5-6FDA-4B9A-B46F-F6D65BD45B74}"/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Einstellungen\Administrator\Lokale Einstellungen\Temporary Internet Files\Content.Outlook\VCFJE9CO\Lions.pot</Template>
  <TotalTime>0</TotalTime>
  <Words>362</Words>
  <Application>Microsoft Office PowerPoint</Application>
  <PresentationFormat>Affichage à l'écran (4:3)</PresentationFormat>
  <Paragraphs>202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3_Lions</vt:lpstr>
      <vt:lpstr>Présentation de la Zone 31  D102W 31</vt:lpstr>
      <vt:lpstr>Présentation de la Zone 31  D102W 31</vt:lpstr>
      <vt:lpstr>Présentation de la Zone 31  D102W 31</vt:lpstr>
      <vt:lpstr>Présentation de la Zone 31  D102W 31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2018-11-22T18:51:59Z</dcterms:created>
  <dcterms:modified xsi:type="dcterms:W3CDTF">2018-11-23T14:04:08Z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0x01010022E4F6C09E70F845AC7F4144B425B28A</vt:lpwstr>
  </property>
</Properties>
</file>