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3" r:id="rId1"/>
  </p:sldMasterIdLst>
  <p:notesMasterIdLst>
    <p:notesMasterId r:id="rId36"/>
  </p:notesMasterIdLst>
  <p:handoutMasterIdLst>
    <p:handoutMasterId r:id="rId37"/>
  </p:handoutMasterIdLst>
  <p:sldIdLst>
    <p:sldId id="259" r:id="rId2"/>
    <p:sldId id="294" r:id="rId3"/>
    <p:sldId id="260" r:id="rId4"/>
    <p:sldId id="261" r:id="rId5"/>
    <p:sldId id="262" r:id="rId6"/>
    <p:sldId id="295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96" r:id="rId29"/>
    <p:sldId id="287" r:id="rId30"/>
    <p:sldId id="288" r:id="rId31"/>
    <p:sldId id="289" r:id="rId32"/>
    <p:sldId id="290" r:id="rId33"/>
    <p:sldId id="291" r:id="rId34"/>
    <p:sldId id="293" r:id="rId35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>
          <p15:clr>
            <a:srgbClr val="A4A3A4"/>
          </p15:clr>
        </p15:guide>
        <p15:guide id="2" pos="4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12" userDrawn="1">
          <p15:clr>
            <a:srgbClr val="A4A3A4"/>
          </p15:clr>
        </p15:guide>
        <p15:guide id="2" pos="2028" userDrawn="1">
          <p15:clr>
            <a:srgbClr val="A4A3A4"/>
          </p15:clr>
        </p15:guide>
        <p15:guide id="3" orient="horz" pos="371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es Torti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C"/>
    <a:srgbClr val="003399"/>
    <a:srgbClr val="000000"/>
    <a:srgbClr val="FFFFCC"/>
    <a:srgbClr val="99CCFF"/>
    <a:srgbClr val="66CCFF"/>
    <a:srgbClr val="99FF99"/>
    <a:srgbClr val="CCFF99"/>
    <a:srgbClr val="FF99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5682" autoAdjust="0"/>
  </p:normalViewPr>
  <p:slideViewPr>
    <p:cSldViewPr>
      <p:cViewPr varScale="1">
        <p:scale>
          <a:sx n="90" d="100"/>
          <a:sy n="90" d="100"/>
        </p:scale>
        <p:origin x="753" y="39"/>
      </p:cViewPr>
      <p:guideLst>
        <p:guide orient="horz" pos="754"/>
        <p:guide pos="4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90" d="100"/>
          <a:sy n="90" d="100"/>
        </p:scale>
        <p:origin x="-2994" y="-72"/>
      </p:cViewPr>
      <p:guideLst>
        <p:guide orient="horz" pos="3712"/>
        <p:guide pos="2028"/>
        <p:guide orient="horz" pos="37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3EC64A-5154-4534-962A-11C2E59C2099}" type="doc">
      <dgm:prSet loTypeId="urn:microsoft.com/office/officeart/2005/8/layout/hProcess4" loCatId="process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37CA7C3B-1E3B-4BCE-A73B-0405B0121848}" type="pres">
      <dgm:prSet presAssocID="{EF3EC64A-5154-4534-962A-11C2E59C2099}" presName="Name0" presStyleCnt="0">
        <dgm:presLayoutVars>
          <dgm:dir/>
          <dgm:animLvl val="lvl"/>
          <dgm:resizeHandles val="exact"/>
        </dgm:presLayoutVars>
      </dgm:prSet>
      <dgm:spPr/>
    </dgm:pt>
    <dgm:pt modelId="{3FA6B9FB-3623-43B5-9554-EC2F1F3C892A}" type="pres">
      <dgm:prSet presAssocID="{EF3EC64A-5154-4534-962A-11C2E59C2099}" presName="tSp" presStyleCnt="0"/>
      <dgm:spPr/>
    </dgm:pt>
    <dgm:pt modelId="{04A873A3-1A09-4183-AFC2-C51FC61F98B8}" type="pres">
      <dgm:prSet presAssocID="{EF3EC64A-5154-4534-962A-11C2E59C2099}" presName="bSp" presStyleCnt="0"/>
      <dgm:spPr/>
    </dgm:pt>
    <dgm:pt modelId="{A5DD4C4A-C8CA-41BB-B3D2-0086037B47A5}" type="pres">
      <dgm:prSet presAssocID="{EF3EC64A-5154-4534-962A-11C2E59C2099}" presName="process" presStyleCnt="0"/>
      <dgm:spPr/>
    </dgm:pt>
  </dgm:ptLst>
  <dgm:cxnLst>
    <dgm:cxn modelId="{B69FF6B2-6CB2-4E7E-9DD9-1C5792B4FA23}" type="presOf" srcId="{EF3EC64A-5154-4534-962A-11C2E59C2099}" destId="{37CA7C3B-1E3B-4BCE-A73B-0405B0121848}" srcOrd="0" destOrd="0" presId="urn:microsoft.com/office/officeart/2005/8/layout/hProcess4"/>
    <dgm:cxn modelId="{789C6E22-2364-4006-A1CE-782948118B65}" type="presParOf" srcId="{37CA7C3B-1E3B-4BCE-A73B-0405B0121848}" destId="{3FA6B9FB-3623-43B5-9554-EC2F1F3C892A}" srcOrd="0" destOrd="0" presId="urn:microsoft.com/office/officeart/2005/8/layout/hProcess4"/>
    <dgm:cxn modelId="{7EDE6E07-569A-45A6-B12C-0CCC6B343FA2}" type="presParOf" srcId="{37CA7C3B-1E3B-4BCE-A73B-0405B0121848}" destId="{04A873A3-1A09-4183-AFC2-C51FC61F98B8}" srcOrd="1" destOrd="0" presId="urn:microsoft.com/office/officeart/2005/8/layout/hProcess4"/>
    <dgm:cxn modelId="{A78C3500-0894-4415-94AF-B5E7170936AA}" type="presParOf" srcId="{37CA7C3B-1E3B-4BCE-A73B-0405B0121848}" destId="{A5DD4C4A-C8CA-41BB-B3D2-0086037B47A5}" srcOrd="2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52566E-93B1-4839-8156-E82577832907}" type="doc">
      <dgm:prSet loTypeId="urn:microsoft.com/office/officeart/2005/8/layout/bProcess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C51D29-F083-466F-A3D3-4A69DE7D35AA}">
      <dgm:prSet phldrT="[Text]"/>
      <dgm:spPr/>
      <dgm:t>
        <a:bodyPr/>
        <a:lstStyle/>
        <a:p>
          <a:r>
            <a:rPr b="1" dirty="0"/>
            <a:t>1</a:t>
          </a:r>
          <a:r>
            <a:rPr lang="fr-FR" b="1" dirty="0"/>
            <a:t>917 :</a:t>
          </a:r>
          <a:r>
            <a:rPr dirty="0"/>
            <a:t> Melvin Jones </a:t>
          </a:r>
          <a:r>
            <a:rPr lang="fr-CH" dirty="0" err="1"/>
            <a:t>hat</a:t>
          </a:r>
          <a:r>
            <a:rPr lang="fr-CH" dirty="0"/>
            <a:t> den LCI </a:t>
          </a:r>
          <a:r>
            <a:rPr lang="fr-CH" dirty="0" err="1"/>
            <a:t>gegründet</a:t>
          </a:r>
          <a:r>
            <a:rPr dirty="0"/>
            <a:t>.</a:t>
          </a:r>
        </a:p>
        <a:p>
          <a:endParaRPr lang="fr-FR" dirty="0"/>
        </a:p>
      </dgm:t>
    </dgm:pt>
    <dgm:pt modelId="{EAB746D9-D6AD-4132-AA8D-CE268F321607}" type="parTrans" cxnId="{A3CC532C-4D47-4AEE-96CF-8782AD40F621}">
      <dgm:prSet/>
      <dgm:spPr/>
      <dgm:t>
        <a:bodyPr/>
        <a:lstStyle/>
        <a:p>
          <a:endParaRPr lang="en-US"/>
        </a:p>
      </dgm:t>
    </dgm:pt>
    <dgm:pt modelId="{99364FDF-4E87-4FA5-A827-B9B607A921C2}" type="sibTrans" cxnId="{A3CC532C-4D47-4AEE-96CF-8782AD40F621}">
      <dgm:prSet/>
      <dgm:spPr>
        <a:ln w="28575"/>
      </dgm:spPr>
      <dgm:t>
        <a:bodyPr/>
        <a:lstStyle/>
        <a:p>
          <a:endParaRPr lang="en-US"/>
        </a:p>
      </dgm:t>
    </dgm:pt>
    <dgm:pt modelId="{E0F5A348-4F48-4C42-B2D6-CABED0DB6260}">
      <dgm:prSet phldrT="[Text]"/>
      <dgm:spPr/>
      <dgm:t>
        <a:bodyPr/>
        <a:lstStyle/>
        <a:p>
          <a:r>
            <a:rPr lang="en-US" b="1" dirty="0"/>
            <a:t>1920 </a:t>
          </a:r>
          <a:r>
            <a:rPr dirty="0"/>
            <a:t>: </a:t>
          </a:r>
          <a:r>
            <a:rPr lang="fr-CH" dirty="0"/>
            <a:t>Der LCI </a:t>
          </a:r>
          <a:r>
            <a:rPr lang="fr-CH" dirty="0" err="1"/>
            <a:t>wird</a:t>
          </a:r>
          <a:r>
            <a:rPr lang="fr-CH" dirty="0"/>
            <a:t> international, </a:t>
          </a:r>
          <a:r>
            <a:rPr lang="fr-CH" dirty="0" err="1"/>
            <a:t>indem</a:t>
          </a:r>
          <a:r>
            <a:rPr lang="fr-CH" dirty="0"/>
            <a:t> er </a:t>
          </a:r>
          <a:r>
            <a:rPr lang="fr-CH" dirty="0" err="1"/>
            <a:t>ein</a:t>
          </a:r>
          <a:r>
            <a:rPr lang="fr-CH" dirty="0"/>
            <a:t> Club in Canada </a:t>
          </a:r>
          <a:r>
            <a:rPr lang="fr-CH" dirty="0" err="1"/>
            <a:t>gründet</a:t>
          </a:r>
          <a:r>
            <a:rPr dirty="0"/>
            <a:t>.</a:t>
          </a:r>
          <a:endParaRPr lang="fr-FR" dirty="0"/>
        </a:p>
      </dgm:t>
    </dgm:pt>
    <dgm:pt modelId="{4095E80D-0888-4E83-A2BA-0EDA5A0975D5}" type="parTrans" cxnId="{908BD57B-AB57-404F-A6FE-5D8D20623553}">
      <dgm:prSet/>
      <dgm:spPr/>
      <dgm:t>
        <a:bodyPr/>
        <a:lstStyle/>
        <a:p>
          <a:endParaRPr lang="en-US"/>
        </a:p>
      </dgm:t>
    </dgm:pt>
    <dgm:pt modelId="{574C00BC-BDFD-4D60-97D7-B54D6C0CEA67}" type="sibTrans" cxnId="{908BD57B-AB57-404F-A6FE-5D8D20623553}">
      <dgm:prSet/>
      <dgm:spPr>
        <a:ln w="28575"/>
      </dgm:spPr>
      <dgm:t>
        <a:bodyPr/>
        <a:lstStyle/>
        <a:p>
          <a:endParaRPr lang="en-US"/>
        </a:p>
      </dgm:t>
    </dgm:pt>
    <dgm:pt modelId="{7536F606-ED25-4E94-87C6-7BC181680A36}">
      <dgm:prSet phldrT="[Text]"/>
      <dgm:spPr/>
      <dgm:t>
        <a:bodyPr/>
        <a:lstStyle/>
        <a:p>
          <a:r>
            <a:rPr lang="en-US" b="1" dirty="0"/>
            <a:t>1925 </a:t>
          </a:r>
          <a:r>
            <a:rPr dirty="0"/>
            <a:t>: Helen Keller </a:t>
          </a:r>
          <a:r>
            <a:rPr lang="fr-CH" dirty="0" err="1"/>
            <a:t>fordert</a:t>
          </a:r>
          <a:r>
            <a:rPr lang="fr-CH" dirty="0"/>
            <a:t> die Lions </a:t>
          </a:r>
          <a:r>
            <a:rPr lang="fr-CH" dirty="0" err="1"/>
            <a:t>auf</a:t>
          </a:r>
          <a:r>
            <a:rPr lang="fr-CH" dirty="0"/>
            <a:t>, die </a:t>
          </a:r>
          <a:r>
            <a:rPr dirty="0"/>
            <a:t>“</a:t>
          </a:r>
          <a:r>
            <a:rPr lang="fr-CH" dirty="0"/>
            <a:t>Ritter der </a:t>
          </a:r>
          <a:r>
            <a:rPr lang="fr-CH" dirty="0" err="1"/>
            <a:t>Blinden</a:t>
          </a:r>
          <a:r>
            <a:rPr dirty="0"/>
            <a:t>”</a:t>
          </a:r>
          <a:r>
            <a:rPr lang="fr-CH" dirty="0"/>
            <a:t> </a:t>
          </a:r>
          <a:r>
            <a:rPr lang="fr-CH" dirty="0" err="1"/>
            <a:t>zu</a:t>
          </a:r>
          <a:r>
            <a:rPr lang="fr-CH" dirty="0"/>
            <a:t> </a:t>
          </a:r>
          <a:r>
            <a:rPr lang="fr-CH" dirty="0" err="1"/>
            <a:t>werden</a:t>
          </a:r>
          <a:r>
            <a:rPr lang="fr-CH" dirty="0"/>
            <a:t>.</a:t>
          </a:r>
          <a:endParaRPr lang="fr-FR" dirty="0"/>
        </a:p>
      </dgm:t>
    </dgm:pt>
    <dgm:pt modelId="{2A0DA4BC-FC11-4E97-982B-103172E9FDC8}" type="parTrans" cxnId="{EACEAA4E-E2B0-47DA-A9E7-69E4202CF2E2}">
      <dgm:prSet/>
      <dgm:spPr/>
      <dgm:t>
        <a:bodyPr/>
        <a:lstStyle/>
        <a:p>
          <a:endParaRPr lang="en-US"/>
        </a:p>
      </dgm:t>
    </dgm:pt>
    <dgm:pt modelId="{0408F477-9F7D-4B54-8954-DAE4E3F548EF}" type="sibTrans" cxnId="{EACEAA4E-E2B0-47DA-A9E7-69E4202CF2E2}">
      <dgm:prSet/>
      <dgm:spPr>
        <a:ln w="28575"/>
      </dgm:spPr>
      <dgm:t>
        <a:bodyPr/>
        <a:lstStyle/>
        <a:p>
          <a:endParaRPr lang="en-US"/>
        </a:p>
      </dgm:t>
    </dgm:pt>
    <dgm:pt modelId="{FCBFD353-9693-4974-ACDA-25ED32FBB4AD}">
      <dgm:prSet phldrT="[Text]"/>
      <dgm:spPr/>
      <dgm:t>
        <a:bodyPr/>
        <a:lstStyle/>
        <a:p>
          <a:r>
            <a:rPr lang="en-US" b="1" dirty="0"/>
            <a:t>1945 </a:t>
          </a:r>
          <a:r>
            <a:rPr dirty="0"/>
            <a:t>: </a:t>
          </a:r>
          <a:r>
            <a:rPr lang="fr-CH" dirty="0"/>
            <a:t>Der LCI </a:t>
          </a:r>
          <a:r>
            <a:rPr lang="fr-CH" dirty="0" err="1"/>
            <a:t>hilft</a:t>
          </a:r>
          <a:r>
            <a:rPr lang="fr-CH" dirty="0"/>
            <a:t>, die </a:t>
          </a:r>
          <a:r>
            <a:rPr lang="fr-CH" dirty="0" err="1"/>
            <a:t>Charta</a:t>
          </a:r>
          <a:r>
            <a:rPr lang="fr-CH" dirty="0"/>
            <a:t> der </a:t>
          </a:r>
          <a:r>
            <a:rPr lang="fr-CH" dirty="0" err="1"/>
            <a:t>Vereinten</a:t>
          </a:r>
          <a:r>
            <a:rPr lang="fr-CH" dirty="0"/>
            <a:t> </a:t>
          </a:r>
          <a:r>
            <a:rPr lang="fr-CH" dirty="0" err="1"/>
            <a:t>Nationen</a:t>
          </a:r>
          <a:r>
            <a:rPr lang="fr-CH" dirty="0"/>
            <a:t> </a:t>
          </a:r>
          <a:r>
            <a:rPr lang="fr-CH" dirty="0" err="1"/>
            <a:t>zu</a:t>
          </a:r>
          <a:r>
            <a:rPr lang="fr-CH" dirty="0"/>
            <a:t> </a:t>
          </a:r>
          <a:r>
            <a:rPr lang="fr-CH" dirty="0" err="1"/>
            <a:t>redigieren</a:t>
          </a:r>
          <a:r>
            <a:rPr dirty="0"/>
            <a:t>.</a:t>
          </a:r>
          <a:endParaRPr lang="fr-FR" dirty="0"/>
        </a:p>
      </dgm:t>
    </dgm:pt>
    <dgm:pt modelId="{36BB6E9E-140D-42A3-8480-50A88DFA397A}" type="parTrans" cxnId="{400CE233-166D-4F95-8949-C0D64D0575A4}">
      <dgm:prSet/>
      <dgm:spPr/>
      <dgm:t>
        <a:bodyPr/>
        <a:lstStyle/>
        <a:p>
          <a:endParaRPr lang="en-US"/>
        </a:p>
      </dgm:t>
    </dgm:pt>
    <dgm:pt modelId="{2367E91E-68B1-4142-A3B0-17CC72B42B3B}" type="sibTrans" cxnId="{400CE233-166D-4F95-8949-C0D64D0575A4}">
      <dgm:prSet/>
      <dgm:spPr>
        <a:ln w="28575"/>
      </dgm:spPr>
      <dgm:t>
        <a:bodyPr/>
        <a:lstStyle/>
        <a:p>
          <a:endParaRPr lang="en-US"/>
        </a:p>
      </dgm:t>
    </dgm:pt>
    <dgm:pt modelId="{73A1AD03-40F6-45E1-81AB-8F2F7CC469C9}">
      <dgm:prSet phldrT="[Text]"/>
      <dgm:spPr/>
      <dgm:t>
        <a:bodyPr/>
        <a:lstStyle/>
        <a:p>
          <a:r>
            <a:rPr lang="en-US" b="1" dirty="0"/>
            <a:t>1957 </a:t>
          </a:r>
          <a:r>
            <a:rPr dirty="0"/>
            <a:t>: </a:t>
          </a:r>
          <a:r>
            <a:rPr lang="fr-CH" dirty="0" err="1"/>
            <a:t>Das</a:t>
          </a:r>
          <a:r>
            <a:rPr lang="fr-CH" dirty="0"/>
            <a:t> </a:t>
          </a:r>
          <a:r>
            <a:rPr lang="fr-CH" dirty="0" err="1"/>
            <a:t>Programm</a:t>
          </a:r>
          <a:r>
            <a:rPr lang="fr-CH" dirty="0"/>
            <a:t> der Leo Clubs </a:t>
          </a:r>
          <a:r>
            <a:rPr lang="fr-CH" dirty="0" err="1"/>
            <a:t>ist</a:t>
          </a:r>
          <a:r>
            <a:rPr lang="fr-CH" dirty="0"/>
            <a:t> </a:t>
          </a:r>
          <a:r>
            <a:rPr lang="fr-CH" dirty="0" err="1"/>
            <a:t>eingeführt</a:t>
          </a:r>
          <a:r>
            <a:rPr lang="fr-CH" dirty="0"/>
            <a:t>.</a:t>
          </a:r>
          <a:endParaRPr lang="fr-FR" dirty="0"/>
        </a:p>
      </dgm:t>
    </dgm:pt>
    <dgm:pt modelId="{37BDFEC0-FE42-432E-B0BC-2B775ECD3C13}" type="parTrans" cxnId="{003467DB-DD58-404A-8971-7756D5591B91}">
      <dgm:prSet/>
      <dgm:spPr/>
      <dgm:t>
        <a:bodyPr/>
        <a:lstStyle/>
        <a:p>
          <a:endParaRPr lang="en-US"/>
        </a:p>
      </dgm:t>
    </dgm:pt>
    <dgm:pt modelId="{E0332979-666D-4FE9-BF08-BF1D7D24BDAC}" type="sibTrans" cxnId="{003467DB-DD58-404A-8971-7756D5591B91}">
      <dgm:prSet/>
      <dgm:spPr>
        <a:ln w="28575"/>
      </dgm:spPr>
      <dgm:t>
        <a:bodyPr/>
        <a:lstStyle/>
        <a:p>
          <a:endParaRPr lang="en-US"/>
        </a:p>
      </dgm:t>
    </dgm:pt>
    <dgm:pt modelId="{11AFD247-B39A-4E9E-9784-51DD5FB49B10}">
      <dgm:prSet/>
      <dgm:spPr/>
      <dgm:t>
        <a:bodyPr/>
        <a:lstStyle/>
        <a:p>
          <a:r>
            <a:rPr lang="en-US" b="1" dirty="0"/>
            <a:t>1968 </a:t>
          </a:r>
          <a:r>
            <a:rPr dirty="0"/>
            <a:t>: </a:t>
          </a:r>
          <a:r>
            <a:rPr lang="fr-CH" dirty="0"/>
            <a:t>Die </a:t>
          </a:r>
          <a:r>
            <a:rPr lang="fr-CH" dirty="0" err="1"/>
            <a:t>Stiftung</a:t>
          </a:r>
          <a:r>
            <a:rPr lang="fr-CH" dirty="0"/>
            <a:t> des </a:t>
          </a:r>
          <a:r>
            <a:rPr dirty="0"/>
            <a:t>Lions Clubs International </a:t>
          </a:r>
          <a:r>
            <a:rPr lang="fr-CH" dirty="0" err="1"/>
            <a:t>steht</a:t>
          </a:r>
          <a:r>
            <a:rPr lang="fr-CH" dirty="0"/>
            <a:t> </a:t>
          </a:r>
          <a:r>
            <a:rPr lang="fr-CH" dirty="0" err="1"/>
            <a:t>fest</a:t>
          </a:r>
          <a:r>
            <a:rPr dirty="0"/>
            <a:t>.</a:t>
          </a:r>
          <a:endParaRPr lang="fr-FR" dirty="0"/>
        </a:p>
      </dgm:t>
    </dgm:pt>
    <dgm:pt modelId="{885F97DA-32EF-4A31-B8E9-39F65F4BF789}" type="parTrans" cxnId="{E01E27BF-0376-4F58-9E5A-0D0FD05C1DBC}">
      <dgm:prSet/>
      <dgm:spPr/>
      <dgm:t>
        <a:bodyPr/>
        <a:lstStyle/>
        <a:p>
          <a:endParaRPr lang="en-US"/>
        </a:p>
      </dgm:t>
    </dgm:pt>
    <dgm:pt modelId="{40D173F9-C2C6-4F6E-BC63-567BB0EC3325}" type="sibTrans" cxnId="{E01E27BF-0376-4F58-9E5A-0D0FD05C1DBC}">
      <dgm:prSet/>
      <dgm:spPr>
        <a:ln w="28575"/>
      </dgm:spPr>
      <dgm:t>
        <a:bodyPr/>
        <a:lstStyle/>
        <a:p>
          <a:endParaRPr lang="en-US"/>
        </a:p>
      </dgm:t>
    </dgm:pt>
    <dgm:pt modelId="{FB1E4B1F-2E6D-4CEE-8389-F113C7A1B3E9}">
      <dgm:prSet/>
      <dgm:spPr/>
      <dgm:t>
        <a:bodyPr/>
        <a:lstStyle/>
        <a:p>
          <a:r>
            <a:rPr lang="en-US" b="1" dirty="0"/>
            <a:t>1990 </a:t>
          </a:r>
          <a:r>
            <a:rPr dirty="0"/>
            <a:t>: </a:t>
          </a:r>
          <a:r>
            <a:rPr lang="fr-CH" dirty="0"/>
            <a:t>Die </a:t>
          </a:r>
          <a:r>
            <a:rPr lang="fr-CH" dirty="0" err="1"/>
            <a:t>Aktion</a:t>
          </a:r>
          <a:r>
            <a:rPr dirty="0"/>
            <a:t> </a:t>
          </a:r>
          <a:r>
            <a:rPr dirty="0" err="1"/>
            <a:t>SightFirst</a:t>
          </a:r>
          <a:r>
            <a:rPr dirty="0"/>
            <a:t> </a:t>
          </a:r>
          <a:r>
            <a:rPr lang="fr-CH" dirty="0" err="1"/>
            <a:t>ist</a:t>
          </a:r>
          <a:r>
            <a:rPr lang="fr-CH" dirty="0"/>
            <a:t> </a:t>
          </a:r>
          <a:r>
            <a:rPr lang="fr-CH" dirty="0" err="1"/>
            <a:t>lanciert</a:t>
          </a:r>
          <a:r>
            <a:rPr dirty="0"/>
            <a:t>.</a:t>
          </a:r>
          <a:endParaRPr lang="fr-FR" dirty="0"/>
        </a:p>
      </dgm:t>
    </dgm:pt>
    <dgm:pt modelId="{BC93B164-B096-4CD5-B3EE-F5C05382CE87}" type="parTrans" cxnId="{C0F223D6-969D-42E2-9755-3A81C44D5F20}">
      <dgm:prSet/>
      <dgm:spPr/>
      <dgm:t>
        <a:bodyPr/>
        <a:lstStyle/>
        <a:p>
          <a:endParaRPr lang="en-US"/>
        </a:p>
      </dgm:t>
    </dgm:pt>
    <dgm:pt modelId="{3AFF02F5-C1DC-452B-ACBA-B991B909DBB1}" type="sibTrans" cxnId="{C0F223D6-969D-42E2-9755-3A81C44D5F20}">
      <dgm:prSet/>
      <dgm:spPr>
        <a:ln w="28575"/>
      </dgm:spPr>
      <dgm:t>
        <a:bodyPr/>
        <a:lstStyle/>
        <a:p>
          <a:endParaRPr lang="en-US"/>
        </a:p>
      </dgm:t>
    </dgm:pt>
    <dgm:pt modelId="{A521541B-601D-44BB-9D14-BD17375D9126}">
      <dgm:prSet/>
      <dgm:spPr/>
      <dgm:t>
        <a:bodyPr/>
        <a:lstStyle/>
        <a:p>
          <a:r>
            <a:rPr lang="fr-FR" b="1" dirty="0" err="1"/>
            <a:t>Heute</a:t>
          </a:r>
          <a:r>
            <a:rPr lang="fr-FR" b="1" dirty="0"/>
            <a:t> : </a:t>
          </a:r>
          <a:r>
            <a:rPr lang="fr-CH" dirty="0" err="1"/>
            <a:t>Unser</a:t>
          </a:r>
          <a:r>
            <a:rPr lang="fr-CH" dirty="0"/>
            <a:t> internationales </a:t>
          </a:r>
          <a:r>
            <a:rPr lang="fr-CH" dirty="0" err="1"/>
            <a:t>Netz</a:t>
          </a:r>
          <a:r>
            <a:rPr lang="fr-CH" dirty="0"/>
            <a:t> </a:t>
          </a:r>
          <a:r>
            <a:rPr lang="fr-CH" dirty="0" err="1"/>
            <a:t>hat</a:t>
          </a:r>
          <a:r>
            <a:rPr lang="fr-CH" dirty="0"/>
            <a:t> </a:t>
          </a:r>
          <a:r>
            <a:rPr lang="fr-CH" dirty="0" err="1"/>
            <a:t>sich</a:t>
          </a:r>
          <a:r>
            <a:rPr lang="fr-CH" dirty="0"/>
            <a:t> </a:t>
          </a:r>
          <a:r>
            <a:rPr lang="fr-CH" dirty="0" err="1"/>
            <a:t>entwickelt</a:t>
          </a:r>
          <a:r>
            <a:rPr lang="fr-CH" dirty="0"/>
            <a:t> </a:t>
          </a:r>
          <a:r>
            <a:rPr lang="fr-CH" dirty="0" err="1"/>
            <a:t>und</a:t>
          </a:r>
          <a:r>
            <a:rPr lang="fr-CH" dirty="0"/>
            <a:t> </a:t>
          </a:r>
          <a:r>
            <a:rPr lang="fr-CH" dirty="0" err="1"/>
            <a:t>dehnt</a:t>
          </a:r>
          <a:r>
            <a:rPr lang="fr-CH" dirty="0"/>
            <a:t> </a:t>
          </a:r>
          <a:r>
            <a:rPr lang="fr-CH" dirty="0" err="1"/>
            <a:t>sich</a:t>
          </a:r>
          <a:r>
            <a:rPr lang="fr-CH" dirty="0"/>
            <a:t> </a:t>
          </a:r>
          <a:r>
            <a:rPr lang="fr-CH" dirty="0" err="1"/>
            <a:t>auf</a:t>
          </a:r>
          <a:r>
            <a:rPr lang="fr-CH" dirty="0"/>
            <a:t> </a:t>
          </a:r>
          <a:r>
            <a:rPr lang="fr-CH" dirty="0" err="1"/>
            <a:t>über</a:t>
          </a:r>
          <a:r>
            <a:rPr lang="fr-CH" dirty="0"/>
            <a:t> 210 </a:t>
          </a:r>
          <a:r>
            <a:rPr lang="fr-CH" dirty="0" err="1"/>
            <a:t>Ländern</a:t>
          </a:r>
          <a:r>
            <a:rPr lang="fr-CH" dirty="0"/>
            <a:t> </a:t>
          </a:r>
          <a:r>
            <a:rPr lang="fr-CH" dirty="0" err="1"/>
            <a:t>und</a:t>
          </a:r>
          <a:r>
            <a:rPr lang="fr-CH" dirty="0"/>
            <a:t> </a:t>
          </a:r>
          <a:r>
            <a:rPr lang="fr-CH" dirty="0" err="1"/>
            <a:t>geographische</a:t>
          </a:r>
          <a:r>
            <a:rPr lang="fr-CH" dirty="0"/>
            <a:t> </a:t>
          </a:r>
          <a:r>
            <a:rPr lang="fr-CH" dirty="0" err="1"/>
            <a:t>Zonen</a:t>
          </a:r>
          <a:r>
            <a:rPr lang="fr-CH" dirty="0"/>
            <a:t> </a:t>
          </a:r>
          <a:r>
            <a:rPr lang="fr-CH" dirty="0" err="1"/>
            <a:t>aus</a:t>
          </a:r>
          <a:r>
            <a:rPr lang="fr-CH" dirty="0"/>
            <a:t>.</a:t>
          </a:r>
          <a:endParaRPr lang="fr-FR" dirty="0"/>
        </a:p>
      </dgm:t>
    </dgm:pt>
    <dgm:pt modelId="{43868223-C1C8-46B3-95D7-0354A42388CB}" type="parTrans" cxnId="{DECE1FCF-AED0-4D7B-AA68-B5C448107A9A}">
      <dgm:prSet/>
      <dgm:spPr/>
      <dgm:t>
        <a:bodyPr/>
        <a:lstStyle/>
        <a:p>
          <a:endParaRPr lang="en-US"/>
        </a:p>
      </dgm:t>
    </dgm:pt>
    <dgm:pt modelId="{4FA35C95-287F-4B23-A0BA-AA4FAA826788}" type="sibTrans" cxnId="{DECE1FCF-AED0-4D7B-AA68-B5C448107A9A}">
      <dgm:prSet/>
      <dgm:spPr/>
      <dgm:t>
        <a:bodyPr/>
        <a:lstStyle/>
        <a:p>
          <a:endParaRPr lang="en-US"/>
        </a:p>
      </dgm:t>
    </dgm:pt>
    <dgm:pt modelId="{044DC4E3-3EC9-400B-A0FE-1F626357E0DB}">
      <dgm:prSet/>
      <dgm:spPr/>
      <dgm:t>
        <a:bodyPr/>
        <a:lstStyle/>
        <a:p>
          <a:r>
            <a:rPr b="1" dirty="0"/>
            <a:t>1987</a:t>
          </a:r>
          <a:r>
            <a:rPr dirty="0"/>
            <a:t> : </a:t>
          </a:r>
          <a:r>
            <a:rPr lang="fr-CH" dirty="0"/>
            <a:t>Der LCI </a:t>
          </a:r>
          <a:r>
            <a:rPr lang="fr-CH" dirty="0" err="1"/>
            <a:t>ist</a:t>
          </a:r>
          <a:r>
            <a:rPr lang="fr-CH" dirty="0"/>
            <a:t> die </a:t>
          </a:r>
          <a:r>
            <a:rPr lang="fr-CH" dirty="0" err="1"/>
            <a:t>erste</a:t>
          </a:r>
          <a:r>
            <a:rPr lang="fr-CH" dirty="0"/>
            <a:t> </a:t>
          </a:r>
          <a:r>
            <a:rPr lang="fr-CH" dirty="0" err="1"/>
            <a:t>Weltorganisation</a:t>
          </a:r>
          <a:r>
            <a:rPr lang="fr-CH" dirty="0"/>
            <a:t> der «clubs service», der </a:t>
          </a:r>
          <a:r>
            <a:rPr lang="fr-CH" dirty="0" err="1"/>
            <a:t>Frauen</a:t>
          </a:r>
          <a:r>
            <a:rPr lang="fr-CH" dirty="0"/>
            <a:t> </a:t>
          </a:r>
          <a:r>
            <a:rPr lang="fr-CH" dirty="0" err="1"/>
            <a:t>aufnimmt</a:t>
          </a:r>
          <a:r>
            <a:rPr lang="fr-CH" dirty="0"/>
            <a:t>.</a:t>
          </a:r>
          <a:endParaRPr lang="fr-FR" dirty="0"/>
        </a:p>
      </dgm:t>
    </dgm:pt>
    <dgm:pt modelId="{C1BE6C8D-2598-45C2-92CA-66C2B8EAA39A}" type="parTrans" cxnId="{AE4A2AA3-6B36-4C79-B38E-71B92651A8BB}">
      <dgm:prSet/>
      <dgm:spPr/>
      <dgm:t>
        <a:bodyPr/>
        <a:lstStyle/>
        <a:p>
          <a:endParaRPr lang="en-US"/>
        </a:p>
      </dgm:t>
    </dgm:pt>
    <dgm:pt modelId="{E7BE220B-25ED-4A6E-94C6-FEE65CD41173}" type="sibTrans" cxnId="{AE4A2AA3-6B36-4C79-B38E-71B92651A8BB}">
      <dgm:prSet/>
      <dgm:spPr>
        <a:ln w="28575"/>
      </dgm:spPr>
      <dgm:t>
        <a:bodyPr/>
        <a:lstStyle/>
        <a:p>
          <a:endParaRPr lang="en-US"/>
        </a:p>
      </dgm:t>
    </dgm:pt>
    <dgm:pt modelId="{AC5E54F8-1CCF-4FF6-B511-6B2B709A7A14}" type="pres">
      <dgm:prSet presAssocID="{F952566E-93B1-4839-8156-E82577832907}" presName="Name0" presStyleCnt="0">
        <dgm:presLayoutVars>
          <dgm:dir/>
          <dgm:resizeHandles val="exact"/>
        </dgm:presLayoutVars>
      </dgm:prSet>
      <dgm:spPr/>
    </dgm:pt>
    <dgm:pt modelId="{A40CA7B2-3B19-40AC-9B34-76C50BFC36B4}" type="pres">
      <dgm:prSet presAssocID="{33C51D29-F083-466F-A3D3-4A69DE7D35AA}" presName="node" presStyleLbl="node1" presStyleIdx="0" presStyleCnt="9">
        <dgm:presLayoutVars>
          <dgm:bulletEnabled val="1"/>
        </dgm:presLayoutVars>
      </dgm:prSet>
      <dgm:spPr/>
    </dgm:pt>
    <dgm:pt modelId="{FB899644-3DF2-4798-B9BE-BD6C62CD4633}" type="pres">
      <dgm:prSet presAssocID="{99364FDF-4E87-4FA5-A827-B9B607A921C2}" presName="sibTrans" presStyleLbl="sibTrans1D1" presStyleIdx="0" presStyleCnt="8"/>
      <dgm:spPr/>
    </dgm:pt>
    <dgm:pt modelId="{B67E56F4-26C4-445A-ADA5-08576D8E6331}" type="pres">
      <dgm:prSet presAssocID="{99364FDF-4E87-4FA5-A827-B9B607A921C2}" presName="connectorText" presStyleLbl="sibTrans1D1" presStyleIdx="0" presStyleCnt="8"/>
      <dgm:spPr/>
    </dgm:pt>
    <dgm:pt modelId="{A99517F9-3F18-48AF-B96C-BC4F29B341A2}" type="pres">
      <dgm:prSet presAssocID="{E0F5A348-4F48-4C42-B2D6-CABED0DB6260}" presName="node" presStyleLbl="node1" presStyleIdx="1" presStyleCnt="9">
        <dgm:presLayoutVars>
          <dgm:bulletEnabled val="1"/>
        </dgm:presLayoutVars>
      </dgm:prSet>
      <dgm:spPr/>
    </dgm:pt>
    <dgm:pt modelId="{3421BBAB-F8A9-4D30-84FF-B4E095542492}" type="pres">
      <dgm:prSet presAssocID="{574C00BC-BDFD-4D60-97D7-B54D6C0CEA67}" presName="sibTrans" presStyleLbl="sibTrans1D1" presStyleIdx="1" presStyleCnt="8"/>
      <dgm:spPr/>
    </dgm:pt>
    <dgm:pt modelId="{DE5AC263-19F4-483C-846B-8C2A7BF333C4}" type="pres">
      <dgm:prSet presAssocID="{574C00BC-BDFD-4D60-97D7-B54D6C0CEA67}" presName="connectorText" presStyleLbl="sibTrans1D1" presStyleIdx="1" presStyleCnt="8"/>
      <dgm:spPr/>
    </dgm:pt>
    <dgm:pt modelId="{C6C8C923-A774-4565-B01F-D389A9D230EF}" type="pres">
      <dgm:prSet presAssocID="{7536F606-ED25-4E94-87C6-7BC181680A36}" presName="node" presStyleLbl="node1" presStyleIdx="2" presStyleCnt="9">
        <dgm:presLayoutVars>
          <dgm:bulletEnabled val="1"/>
        </dgm:presLayoutVars>
      </dgm:prSet>
      <dgm:spPr/>
    </dgm:pt>
    <dgm:pt modelId="{14AB0892-649C-4B5D-AC93-AB5F53C452D0}" type="pres">
      <dgm:prSet presAssocID="{0408F477-9F7D-4B54-8954-DAE4E3F548EF}" presName="sibTrans" presStyleLbl="sibTrans1D1" presStyleIdx="2" presStyleCnt="8"/>
      <dgm:spPr/>
    </dgm:pt>
    <dgm:pt modelId="{566A9A21-E24B-418E-B7B4-22F6AA569021}" type="pres">
      <dgm:prSet presAssocID="{0408F477-9F7D-4B54-8954-DAE4E3F548EF}" presName="connectorText" presStyleLbl="sibTrans1D1" presStyleIdx="2" presStyleCnt="8"/>
      <dgm:spPr/>
    </dgm:pt>
    <dgm:pt modelId="{D71B0301-2690-48D6-BB1D-E55AA0F2EE45}" type="pres">
      <dgm:prSet presAssocID="{FCBFD353-9693-4974-ACDA-25ED32FBB4AD}" presName="node" presStyleLbl="node1" presStyleIdx="3" presStyleCnt="9">
        <dgm:presLayoutVars>
          <dgm:bulletEnabled val="1"/>
        </dgm:presLayoutVars>
      </dgm:prSet>
      <dgm:spPr/>
    </dgm:pt>
    <dgm:pt modelId="{873060B1-38C4-46FF-B1F8-94FE9F6426FB}" type="pres">
      <dgm:prSet presAssocID="{2367E91E-68B1-4142-A3B0-17CC72B42B3B}" presName="sibTrans" presStyleLbl="sibTrans1D1" presStyleIdx="3" presStyleCnt="8"/>
      <dgm:spPr/>
    </dgm:pt>
    <dgm:pt modelId="{D7CC5CF7-6FA2-4674-8E91-828CEB612A77}" type="pres">
      <dgm:prSet presAssocID="{2367E91E-68B1-4142-A3B0-17CC72B42B3B}" presName="connectorText" presStyleLbl="sibTrans1D1" presStyleIdx="3" presStyleCnt="8"/>
      <dgm:spPr/>
    </dgm:pt>
    <dgm:pt modelId="{B7B3E78D-5147-43BA-B7C0-ADF36FBE9435}" type="pres">
      <dgm:prSet presAssocID="{73A1AD03-40F6-45E1-81AB-8F2F7CC469C9}" presName="node" presStyleLbl="node1" presStyleIdx="4" presStyleCnt="9">
        <dgm:presLayoutVars>
          <dgm:bulletEnabled val="1"/>
        </dgm:presLayoutVars>
      </dgm:prSet>
      <dgm:spPr/>
    </dgm:pt>
    <dgm:pt modelId="{86CBC366-DAE1-4222-A464-360DA47C4E94}" type="pres">
      <dgm:prSet presAssocID="{E0332979-666D-4FE9-BF08-BF1D7D24BDAC}" presName="sibTrans" presStyleLbl="sibTrans1D1" presStyleIdx="4" presStyleCnt="8"/>
      <dgm:spPr/>
    </dgm:pt>
    <dgm:pt modelId="{63DBAB29-6695-4708-AD05-82726CC97FCC}" type="pres">
      <dgm:prSet presAssocID="{E0332979-666D-4FE9-BF08-BF1D7D24BDAC}" presName="connectorText" presStyleLbl="sibTrans1D1" presStyleIdx="4" presStyleCnt="8"/>
      <dgm:spPr/>
    </dgm:pt>
    <dgm:pt modelId="{7D628792-75C4-4731-8869-18FDE55AC7D3}" type="pres">
      <dgm:prSet presAssocID="{11AFD247-B39A-4E9E-9784-51DD5FB49B10}" presName="node" presStyleLbl="node1" presStyleIdx="5" presStyleCnt="9">
        <dgm:presLayoutVars>
          <dgm:bulletEnabled val="1"/>
        </dgm:presLayoutVars>
      </dgm:prSet>
      <dgm:spPr/>
    </dgm:pt>
    <dgm:pt modelId="{F6201378-64A6-41F7-9ED1-908751CB5DA6}" type="pres">
      <dgm:prSet presAssocID="{40D173F9-C2C6-4F6E-BC63-567BB0EC3325}" presName="sibTrans" presStyleLbl="sibTrans1D1" presStyleIdx="5" presStyleCnt="8"/>
      <dgm:spPr/>
    </dgm:pt>
    <dgm:pt modelId="{4E36E86A-7C3E-4F0F-AE04-AF7D06BAF4E3}" type="pres">
      <dgm:prSet presAssocID="{40D173F9-C2C6-4F6E-BC63-567BB0EC3325}" presName="connectorText" presStyleLbl="sibTrans1D1" presStyleIdx="5" presStyleCnt="8"/>
      <dgm:spPr/>
    </dgm:pt>
    <dgm:pt modelId="{F1BB9FA6-31A7-4BDE-9F07-186682902CE5}" type="pres">
      <dgm:prSet presAssocID="{044DC4E3-3EC9-400B-A0FE-1F626357E0DB}" presName="node" presStyleLbl="node1" presStyleIdx="6" presStyleCnt="9">
        <dgm:presLayoutVars>
          <dgm:bulletEnabled val="1"/>
        </dgm:presLayoutVars>
      </dgm:prSet>
      <dgm:spPr/>
    </dgm:pt>
    <dgm:pt modelId="{07DEB126-F6FE-49E4-9884-A68626A57CDC}" type="pres">
      <dgm:prSet presAssocID="{E7BE220B-25ED-4A6E-94C6-FEE65CD41173}" presName="sibTrans" presStyleLbl="sibTrans1D1" presStyleIdx="6" presStyleCnt="8"/>
      <dgm:spPr/>
    </dgm:pt>
    <dgm:pt modelId="{06BAF511-8871-489D-9236-38AB3958C669}" type="pres">
      <dgm:prSet presAssocID="{E7BE220B-25ED-4A6E-94C6-FEE65CD41173}" presName="connectorText" presStyleLbl="sibTrans1D1" presStyleIdx="6" presStyleCnt="8"/>
      <dgm:spPr/>
    </dgm:pt>
    <dgm:pt modelId="{F432920C-1BA3-4549-BD59-869C5383F158}" type="pres">
      <dgm:prSet presAssocID="{FB1E4B1F-2E6D-4CEE-8389-F113C7A1B3E9}" presName="node" presStyleLbl="node1" presStyleIdx="7" presStyleCnt="9">
        <dgm:presLayoutVars>
          <dgm:bulletEnabled val="1"/>
        </dgm:presLayoutVars>
      </dgm:prSet>
      <dgm:spPr/>
    </dgm:pt>
    <dgm:pt modelId="{7456B952-84A9-455C-A693-8891A979D79E}" type="pres">
      <dgm:prSet presAssocID="{3AFF02F5-C1DC-452B-ACBA-B991B909DBB1}" presName="sibTrans" presStyleLbl="sibTrans1D1" presStyleIdx="7" presStyleCnt="8"/>
      <dgm:spPr/>
    </dgm:pt>
    <dgm:pt modelId="{2AEFC1B7-4D7F-4091-B640-DFA89498BF37}" type="pres">
      <dgm:prSet presAssocID="{3AFF02F5-C1DC-452B-ACBA-B991B909DBB1}" presName="connectorText" presStyleLbl="sibTrans1D1" presStyleIdx="7" presStyleCnt="8"/>
      <dgm:spPr/>
    </dgm:pt>
    <dgm:pt modelId="{3C8B6921-97BF-4BCB-9B1F-ABC7A319A23E}" type="pres">
      <dgm:prSet presAssocID="{A521541B-601D-44BB-9D14-BD17375D9126}" presName="node" presStyleLbl="node1" presStyleIdx="8" presStyleCnt="9" custScaleX="99268">
        <dgm:presLayoutVars>
          <dgm:bulletEnabled val="1"/>
        </dgm:presLayoutVars>
      </dgm:prSet>
      <dgm:spPr/>
    </dgm:pt>
  </dgm:ptLst>
  <dgm:cxnLst>
    <dgm:cxn modelId="{7F8A2A02-2A4C-4C43-8E7F-A1F724C44DF6}" type="presOf" srcId="{99364FDF-4E87-4FA5-A827-B9B607A921C2}" destId="{FB899644-3DF2-4798-B9BE-BD6C62CD4633}" srcOrd="0" destOrd="0" presId="urn:microsoft.com/office/officeart/2005/8/layout/bProcess3"/>
    <dgm:cxn modelId="{FD981B06-839B-40F8-9CF5-2D6DA68128D9}" type="presOf" srcId="{2367E91E-68B1-4142-A3B0-17CC72B42B3B}" destId="{D7CC5CF7-6FA2-4674-8E91-828CEB612A77}" srcOrd="1" destOrd="0" presId="urn:microsoft.com/office/officeart/2005/8/layout/bProcess3"/>
    <dgm:cxn modelId="{0FAE9A08-21D3-49C9-939C-96C44D5CF6D5}" type="presOf" srcId="{33C51D29-F083-466F-A3D3-4A69DE7D35AA}" destId="{A40CA7B2-3B19-40AC-9B34-76C50BFC36B4}" srcOrd="0" destOrd="0" presId="urn:microsoft.com/office/officeart/2005/8/layout/bProcess3"/>
    <dgm:cxn modelId="{C7BD6612-A5CF-4535-A3CF-5FD9CD6521E5}" type="presOf" srcId="{044DC4E3-3EC9-400B-A0FE-1F626357E0DB}" destId="{F1BB9FA6-31A7-4BDE-9F07-186682902CE5}" srcOrd="0" destOrd="0" presId="urn:microsoft.com/office/officeart/2005/8/layout/bProcess3"/>
    <dgm:cxn modelId="{2792C51C-49D6-4DCC-B37B-DD3A336D70A8}" type="presOf" srcId="{E0332979-666D-4FE9-BF08-BF1D7D24BDAC}" destId="{86CBC366-DAE1-4222-A464-360DA47C4E94}" srcOrd="0" destOrd="0" presId="urn:microsoft.com/office/officeart/2005/8/layout/bProcess3"/>
    <dgm:cxn modelId="{17A0FE1E-5F8F-4231-A75D-ED6BFD808397}" type="presOf" srcId="{F952566E-93B1-4839-8156-E82577832907}" destId="{AC5E54F8-1CCF-4FF6-B511-6B2B709A7A14}" srcOrd="0" destOrd="0" presId="urn:microsoft.com/office/officeart/2005/8/layout/bProcess3"/>
    <dgm:cxn modelId="{A1935026-565B-425F-A912-6AF5E30CA8C7}" type="presOf" srcId="{40D173F9-C2C6-4F6E-BC63-567BB0EC3325}" destId="{4E36E86A-7C3E-4F0F-AE04-AF7D06BAF4E3}" srcOrd="1" destOrd="0" presId="urn:microsoft.com/office/officeart/2005/8/layout/bProcess3"/>
    <dgm:cxn modelId="{A3CC532C-4D47-4AEE-96CF-8782AD40F621}" srcId="{F952566E-93B1-4839-8156-E82577832907}" destId="{33C51D29-F083-466F-A3D3-4A69DE7D35AA}" srcOrd="0" destOrd="0" parTransId="{EAB746D9-D6AD-4132-AA8D-CE268F321607}" sibTransId="{99364FDF-4E87-4FA5-A827-B9B607A921C2}"/>
    <dgm:cxn modelId="{FE018C2E-4BBF-4DA8-8422-7B7F1172F781}" type="presOf" srcId="{73A1AD03-40F6-45E1-81AB-8F2F7CC469C9}" destId="{B7B3E78D-5147-43BA-B7C0-ADF36FBE9435}" srcOrd="0" destOrd="0" presId="urn:microsoft.com/office/officeart/2005/8/layout/bProcess3"/>
    <dgm:cxn modelId="{400CE233-166D-4F95-8949-C0D64D0575A4}" srcId="{F952566E-93B1-4839-8156-E82577832907}" destId="{FCBFD353-9693-4974-ACDA-25ED32FBB4AD}" srcOrd="3" destOrd="0" parTransId="{36BB6E9E-140D-42A3-8480-50A88DFA397A}" sibTransId="{2367E91E-68B1-4142-A3B0-17CC72B42B3B}"/>
    <dgm:cxn modelId="{493DCB3C-74E9-43B8-94B4-819EAF9E6D7E}" type="presOf" srcId="{40D173F9-C2C6-4F6E-BC63-567BB0EC3325}" destId="{F6201378-64A6-41F7-9ED1-908751CB5DA6}" srcOrd="0" destOrd="0" presId="urn:microsoft.com/office/officeart/2005/8/layout/bProcess3"/>
    <dgm:cxn modelId="{903A3B3D-973F-4D44-AF0E-290CF740027E}" type="presOf" srcId="{E0332979-666D-4FE9-BF08-BF1D7D24BDAC}" destId="{63DBAB29-6695-4708-AD05-82726CC97FCC}" srcOrd="1" destOrd="0" presId="urn:microsoft.com/office/officeart/2005/8/layout/bProcess3"/>
    <dgm:cxn modelId="{3132185B-D85D-4577-BB3B-CA9FEE4A6972}" type="presOf" srcId="{0408F477-9F7D-4B54-8954-DAE4E3F548EF}" destId="{14AB0892-649C-4B5D-AC93-AB5F53C452D0}" srcOrd="0" destOrd="0" presId="urn:microsoft.com/office/officeart/2005/8/layout/bProcess3"/>
    <dgm:cxn modelId="{14767062-2E48-4CBD-80AD-7ABF13549311}" type="presOf" srcId="{574C00BC-BDFD-4D60-97D7-B54D6C0CEA67}" destId="{DE5AC263-19F4-483C-846B-8C2A7BF333C4}" srcOrd="1" destOrd="0" presId="urn:microsoft.com/office/officeart/2005/8/layout/bProcess3"/>
    <dgm:cxn modelId="{010E4C45-4C15-4448-8225-2145E7D1BA1C}" type="presOf" srcId="{FCBFD353-9693-4974-ACDA-25ED32FBB4AD}" destId="{D71B0301-2690-48D6-BB1D-E55AA0F2EE45}" srcOrd="0" destOrd="0" presId="urn:microsoft.com/office/officeart/2005/8/layout/bProcess3"/>
    <dgm:cxn modelId="{79528E67-B185-4B08-ACBD-72CE4C9F8D36}" type="presOf" srcId="{3AFF02F5-C1DC-452B-ACBA-B991B909DBB1}" destId="{2AEFC1B7-4D7F-4091-B640-DFA89498BF37}" srcOrd="1" destOrd="0" presId="urn:microsoft.com/office/officeart/2005/8/layout/bProcess3"/>
    <dgm:cxn modelId="{758FA44B-D22A-494F-991C-CABA677EAEE5}" type="presOf" srcId="{E7BE220B-25ED-4A6E-94C6-FEE65CD41173}" destId="{06BAF511-8871-489D-9236-38AB3958C669}" srcOrd="1" destOrd="0" presId="urn:microsoft.com/office/officeart/2005/8/layout/bProcess3"/>
    <dgm:cxn modelId="{EACEAA4E-E2B0-47DA-A9E7-69E4202CF2E2}" srcId="{F952566E-93B1-4839-8156-E82577832907}" destId="{7536F606-ED25-4E94-87C6-7BC181680A36}" srcOrd="2" destOrd="0" parTransId="{2A0DA4BC-FC11-4E97-982B-103172E9FDC8}" sibTransId="{0408F477-9F7D-4B54-8954-DAE4E3F548EF}"/>
    <dgm:cxn modelId="{B696B652-3995-43E0-BD7E-E14F47162721}" type="presOf" srcId="{11AFD247-B39A-4E9E-9784-51DD5FB49B10}" destId="{7D628792-75C4-4731-8869-18FDE55AC7D3}" srcOrd="0" destOrd="0" presId="urn:microsoft.com/office/officeart/2005/8/layout/bProcess3"/>
    <dgm:cxn modelId="{C51A4473-DFBE-46BE-A419-32FD0F098195}" type="presOf" srcId="{E0F5A348-4F48-4C42-B2D6-CABED0DB6260}" destId="{A99517F9-3F18-48AF-B96C-BC4F29B341A2}" srcOrd="0" destOrd="0" presId="urn:microsoft.com/office/officeart/2005/8/layout/bProcess3"/>
    <dgm:cxn modelId="{908BD57B-AB57-404F-A6FE-5D8D20623553}" srcId="{F952566E-93B1-4839-8156-E82577832907}" destId="{E0F5A348-4F48-4C42-B2D6-CABED0DB6260}" srcOrd="1" destOrd="0" parTransId="{4095E80D-0888-4E83-A2BA-0EDA5A0975D5}" sibTransId="{574C00BC-BDFD-4D60-97D7-B54D6C0CEA67}"/>
    <dgm:cxn modelId="{94D2B083-A033-4037-B477-F71BBE189DA5}" type="presOf" srcId="{574C00BC-BDFD-4D60-97D7-B54D6C0CEA67}" destId="{3421BBAB-F8A9-4D30-84FF-B4E095542492}" srcOrd="0" destOrd="0" presId="urn:microsoft.com/office/officeart/2005/8/layout/bProcess3"/>
    <dgm:cxn modelId="{F8FBB892-B060-43F8-A119-75BA0FD0C37A}" type="presOf" srcId="{E7BE220B-25ED-4A6E-94C6-FEE65CD41173}" destId="{07DEB126-F6FE-49E4-9884-A68626A57CDC}" srcOrd="0" destOrd="0" presId="urn:microsoft.com/office/officeart/2005/8/layout/bProcess3"/>
    <dgm:cxn modelId="{E872969F-9207-4C63-A6DE-775F76FE8D3C}" type="presOf" srcId="{99364FDF-4E87-4FA5-A827-B9B607A921C2}" destId="{B67E56F4-26C4-445A-ADA5-08576D8E6331}" srcOrd="1" destOrd="0" presId="urn:microsoft.com/office/officeart/2005/8/layout/bProcess3"/>
    <dgm:cxn modelId="{5B3D9EA2-10D0-4425-A435-36380E89F801}" type="presOf" srcId="{A521541B-601D-44BB-9D14-BD17375D9126}" destId="{3C8B6921-97BF-4BCB-9B1F-ABC7A319A23E}" srcOrd="0" destOrd="0" presId="urn:microsoft.com/office/officeart/2005/8/layout/bProcess3"/>
    <dgm:cxn modelId="{AE4A2AA3-6B36-4C79-B38E-71B92651A8BB}" srcId="{F952566E-93B1-4839-8156-E82577832907}" destId="{044DC4E3-3EC9-400B-A0FE-1F626357E0DB}" srcOrd="6" destOrd="0" parTransId="{C1BE6C8D-2598-45C2-92CA-66C2B8EAA39A}" sibTransId="{E7BE220B-25ED-4A6E-94C6-FEE65CD41173}"/>
    <dgm:cxn modelId="{3412C5A4-586B-43BB-8C19-79C1BC5C3392}" type="presOf" srcId="{FB1E4B1F-2E6D-4CEE-8389-F113C7A1B3E9}" destId="{F432920C-1BA3-4549-BD59-869C5383F158}" srcOrd="0" destOrd="0" presId="urn:microsoft.com/office/officeart/2005/8/layout/bProcess3"/>
    <dgm:cxn modelId="{E01E27BF-0376-4F58-9E5A-0D0FD05C1DBC}" srcId="{F952566E-93B1-4839-8156-E82577832907}" destId="{11AFD247-B39A-4E9E-9784-51DD5FB49B10}" srcOrd="5" destOrd="0" parTransId="{885F97DA-32EF-4A31-B8E9-39F65F4BF789}" sibTransId="{40D173F9-C2C6-4F6E-BC63-567BB0EC3325}"/>
    <dgm:cxn modelId="{9B6A34C7-E92C-4165-907B-01242D4ABB92}" type="presOf" srcId="{7536F606-ED25-4E94-87C6-7BC181680A36}" destId="{C6C8C923-A774-4565-B01F-D389A9D230EF}" srcOrd="0" destOrd="0" presId="urn:microsoft.com/office/officeart/2005/8/layout/bProcess3"/>
    <dgm:cxn modelId="{DECE1FCF-AED0-4D7B-AA68-B5C448107A9A}" srcId="{F952566E-93B1-4839-8156-E82577832907}" destId="{A521541B-601D-44BB-9D14-BD17375D9126}" srcOrd="8" destOrd="0" parTransId="{43868223-C1C8-46B3-95D7-0354A42388CB}" sibTransId="{4FA35C95-287F-4B23-A0BA-AA4FAA826788}"/>
    <dgm:cxn modelId="{C0F223D6-969D-42E2-9755-3A81C44D5F20}" srcId="{F952566E-93B1-4839-8156-E82577832907}" destId="{FB1E4B1F-2E6D-4CEE-8389-F113C7A1B3E9}" srcOrd="7" destOrd="0" parTransId="{BC93B164-B096-4CD5-B3EE-F5C05382CE87}" sibTransId="{3AFF02F5-C1DC-452B-ACBA-B991B909DBB1}"/>
    <dgm:cxn modelId="{003467DB-DD58-404A-8971-7756D5591B91}" srcId="{F952566E-93B1-4839-8156-E82577832907}" destId="{73A1AD03-40F6-45E1-81AB-8F2F7CC469C9}" srcOrd="4" destOrd="0" parTransId="{37BDFEC0-FE42-432E-B0BC-2B775ECD3C13}" sibTransId="{E0332979-666D-4FE9-BF08-BF1D7D24BDAC}"/>
    <dgm:cxn modelId="{613C94E5-BEE2-480E-9E6A-37D5EA3CF2ED}" type="presOf" srcId="{0408F477-9F7D-4B54-8954-DAE4E3F548EF}" destId="{566A9A21-E24B-418E-B7B4-22F6AA569021}" srcOrd="1" destOrd="0" presId="urn:microsoft.com/office/officeart/2005/8/layout/bProcess3"/>
    <dgm:cxn modelId="{62AE55EE-BDCA-4254-A02F-6EFBFC8AAD36}" type="presOf" srcId="{2367E91E-68B1-4142-A3B0-17CC72B42B3B}" destId="{873060B1-38C4-46FF-B1F8-94FE9F6426FB}" srcOrd="0" destOrd="0" presId="urn:microsoft.com/office/officeart/2005/8/layout/bProcess3"/>
    <dgm:cxn modelId="{24823BFA-2D9F-463B-B3BE-7EBF365C30A4}" type="presOf" srcId="{3AFF02F5-C1DC-452B-ACBA-B991B909DBB1}" destId="{7456B952-84A9-455C-A693-8891A979D79E}" srcOrd="0" destOrd="0" presId="urn:microsoft.com/office/officeart/2005/8/layout/bProcess3"/>
    <dgm:cxn modelId="{A6BD4F3E-56F8-4699-8C04-C54FA8FBA756}" type="presParOf" srcId="{AC5E54F8-1CCF-4FF6-B511-6B2B709A7A14}" destId="{A40CA7B2-3B19-40AC-9B34-76C50BFC36B4}" srcOrd="0" destOrd="0" presId="urn:microsoft.com/office/officeart/2005/8/layout/bProcess3"/>
    <dgm:cxn modelId="{F1838073-ECCF-45DD-A171-90ECFEE3F702}" type="presParOf" srcId="{AC5E54F8-1CCF-4FF6-B511-6B2B709A7A14}" destId="{FB899644-3DF2-4798-B9BE-BD6C62CD4633}" srcOrd="1" destOrd="0" presId="urn:microsoft.com/office/officeart/2005/8/layout/bProcess3"/>
    <dgm:cxn modelId="{293F4E08-E103-420D-8C49-264289FA955C}" type="presParOf" srcId="{FB899644-3DF2-4798-B9BE-BD6C62CD4633}" destId="{B67E56F4-26C4-445A-ADA5-08576D8E6331}" srcOrd="0" destOrd="0" presId="urn:microsoft.com/office/officeart/2005/8/layout/bProcess3"/>
    <dgm:cxn modelId="{86457990-65AF-41E5-B867-4682CD519D18}" type="presParOf" srcId="{AC5E54F8-1CCF-4FF6-B511-6B2B709A7A14}" destId="{A99517F9-3F18-48AF-B96C-BC4F29B341A2}" srcOrd="2" destOrd="0" presId="urn:microsoft.com/office/officeart/2005/8/layout/bProcess3"/>
    <dgm:cxn modelId="{790B28D6-E908-4E25-A7D0-F9DA1814F14D}" type="presParOf" srcId="{AC5E54F8-1CCF-4FF6-B511-6B2B709A7A14}" destId="{3421BBAB-F8A9-4D30-84FF-B4E095542492}" srcOrd="3" destOrd="0" presId="urn:microsoft.com/office/officeart/2005/8/layout/bProcess3"/>
    <dgm:cxn modelId="{97CC5D24-A18E-4030-B501-269A3C934668}" type="presParOf" srcId="{3421BBAB-F8A9-4D30-84FF-B4E095542492}" destId="{DE5AC263-19F4-483C-846B-8C2A7BF333C4}" srcOrd="0" destOrd="0" presId="urn:microsoft.com/office/officeart/2005/8/layout/bProcess3"/>
    <dgm:cxn modelId="{FD1E9AA6-E0CD-4FDA-95D1-26CCBA703520}" type="presParOf" srcId="{AC5E54F8-1CCF-4FF6-B511-6B2B709A7A14}" destId="{C6C8C923-A774-4565-B01F-D389A9D230EF}" srcOrd="4" destOrd="0" presId="urn:microsoft.com/office/officeart/2005/8/layout/bProcess3"/>
    <dgm:cxn modelId="{19CF19DC-83EB-4C54-BCC1-9F623C919319}" type="presParOf" srcId="{AC5E54F8-1CCF-4FF6-B511-6B2B709A7A14}" destId="{14AB0892-649C-4B5D-AC93-AB5F53C452D0}" srcOrd="5" destOrd="0" presId="urn:microsoft.com/office/officeart/2005/8/layout/bProcess3"/>
    <dgm:cxn modelId="{A3279C77-0BAC-4E31-B274-EC568AE71375}" type="presParOf" srcId="{14AB0892-649C-4B5D-AC93-AB5F53C452D0}" destId="{566A9A21-E24B-418E-B7B4-22F6AA569021}" srcOrd="0" destOrd="0" presId="urn:microsoft.com/office/officeart/2005/8/layout/bProcess3"/>
    <dgm:cxn modelId="{25B80A23-CD60-4F22-98A9-58061B12DA8E}" type="presParOf" srcId="{AC5E54F8-1CCF-4FF6-B511-6B2B709A7A14}" destId="{D71B0301-2690-48D6-BB1D-E55AA0F2EE45}" srcOrd="6" destOrd="0" presId="urn:microsoft.com/office/officeart/2005/8/layout/bProcess3"/>
    <dgm:cxn modelId="{AA86299B-4F8B-4C12-94A8-79310D6CCF65}" type="presParOf" srcId="{AC5E54F8-1CCF-4FF6-B511-6B2B709A7A14}" destId="{873060B1-38C4-46FF-B1F8-94FE9F6426FB}" srcOrd="7" destOrd="0" presId="urn:microsoft.com/office/officeart/2005/8/layout/bProcess3"/>
    <dgm:cxn modelId="{CC6E1CD3-F03E-4341-B32D-0E8922FA3DCD}" type="presParOf" srcId="{873060B1-38C4-46FF-B1F8-94FE9F6426FB}" destId="{D7CC5CF7-6FA2-4674-8E91-828CEB612A77}" srcOrd="0" destOrd="0" presId="urn:microsoft.com/office/officeart/2005/8/layout/bProcess3"/>
    <dgm:cxn modelId="{0F8474B9-567E-4FD0-993C-4E85D1765CD0}" type="presParOf" srcId="{AC5E54F8-1CCF-4FF6-B511-6B2B709A7A14}" destId="{B7B3E78D-5147-43BA-B7C0-ADF36FBE9435}" srcOrd="8" destOrd="0" presId="urn:microsoft.com/office/officeart/2005/8/layout/bProcess3"/>
    <dgm:cxn modelId="{D50EC05D-C543-4C7F-A6F4-E2CEFB160E62}" type="presParOf" srcId="{AC5E54F8-1CCF-4FF6-B511-6B2B709A7A14}" destId="{86CBC366-DAE1-4222-A464-360DA47C4E94}" srcOrd="9" destOrd="0" presId="urn:microsoft.com/office/officeart/2005/8/layout/bProcess3"/>
    <dgm:cxn modelId="{08E58E93-6899-4213-AB43-38DC8F1ABAC5}" type="presParOf" srcId="{86CBC366-DAE1-4222-A464-360DA47C4E94}" destId="{63DBAB29-6695-4708-AD05-82726CC97FCC}" srcOrd="0" destOrd="0" presId="urn:microsoft.com/office/officeart/2005/8/layout/bProcess3"/>
    <dgm:cxn modelId="{B39DB94E-E128-469D-8C18-F763023472A3}" type="presParOf" srcId="{AC5E54F8-1CCF-4FF6-B511-6B2B709A7A14}" destId="{7D628792-75C4-4731-8869-18FDE55AC7D3}" srcOrd="10" destOrd="0" presId="urn:microsoft.com/office/officeart/2005/8/layout/bProcess3"/>
    <dgm:cxn modelId="{B95E28FC-E8D3-4A50-AEB2-BEAD95F68881}" type="presParOf" srcId="{AC5E54F8-1CCF-4FF6-B511-6B2B709A7A14}" destId="{F6201378-64A6-41F7-9ED1-908751CB5DA6}" srcOrd="11" destOrd="0" presId="urn:microsoft.com/office/officeart/2005/8/layout/bProcess3"/>
    <dgm:cxn modelId="{8CCE4E6A-9BEF-428C-87DE-010521081D8F}" type="presParOf" srcId="{F6201378-64A6-41F7-9ED1-908751CB5DA6}" destId="{4E36E86A-7C3E-4F0F-AE04-AF7D06BAF4E3}" srcOrd="0" destOrd="0" presId="urn:microsoft.com/office/officeart/2005/8/layout/bProcess3"/>
    <dgm:cxn modelId="{FF067E2F-30E8-4A04-8315-E2D0C91541B5}" type="presParOf" srcId="{AC5E54F8-1CCF-4FF6-B511-6B2B709A7A14}" destId="{F1BB9FA6-31A7-4BDE-9F07-186682902CE5}" srcOrd="12" destOrd="0" presId="urn:microsoft.com/office/officeart/2005/8/layout/bProcess3"/>
    <dgm:cxn modelId="{1BB2B7E5-5A26-4523-961E-27DAAFFB189B}" type="presParOf" srcId="{AC5E54F8-1CCF-4FF6-B511-6B2B709A7A14}" destId="{07DEB126-F6FE-49E4-9884-A68626A57CDC}" srcOrd="13" destOrd="0" presId="urn:microsoft.com/office/officeart/2005/8/layout/bProcess3"/>
    <dgm:cxn modelId="{CD65AD10-5D2C-4ACA-9D65-63F26E19B474}" type="presParOf" srcId="{07DEB126-F6FE-49E4-9884-A68626A57CDC}" destId="{06BAF511-8871-489D-9236-38AB3958C669}" srcOrd="0" destOrd="0" presId="urn:microsoft.com/office/officeart/2005/8/layout/bProcess3"/>
    <dgm:cxn modelId="{FAC24617-782A-4A76-87BA-7549BD4167CA}" type="presParOf" srcId="{AC5E54F8-1CCF-4FF6-B511-6B2B709A7A14}" destId="{F432920C-1BA3-4549-BD59-869C5383F158}" srcOrd="14" destOrd="0" presId="urn:microsoft.com/office/officeart/2005/8/layout/bProcess3"/>
    <dgm:cxn modelId="{4AF46021-4988-4DEC-B53E-DC78438AA862}" type="presParOf" srcId="{AC5E54F8-1CCF-4FF6-B511-6B2B709A7A14}" destId="{7456B952-84A9-455C-A693-8891A979D79E}" srcOrd="15" destOrd="0" presId="urn:microsoft.com/office/officeart/2005/8/layout/bProcess3"/>
    <dgm:cxn modelId="{DB9BF0B6-E47B-4664-A165-1ED9E16AB770}" type="presParOf" srcId="{7456B952-84A9-455C-A693-8891A979D79E}" destId="{2AEFC1B7-4D7F-4091-B640-DFA89498BF37}" srcOrd="0" destOrd="0" presId="urn:microsoft.com/office/officeart/2005/8/layout/bProcess3"/>
    <dgm:cxn modelId="{EF21B415-7C51-4A44-9974-F5C8B10FDABB}" type="presParOf" srcId="{AC5E54F8-1CCF-4FF6-B511-6B2B709A7A14}" destId="{3C8B6921-97BF-4BCB-9B1F-ABC7A319A23E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99644-3DF2-4798-B9BE-BD6C62CD4633}">
      <dsp:nvSpPr>
        <dsp:cNvPr id="0" name=""/>
        <dsp:cNvSpPr/>
      </dsp:nvSpPr>
      <dsp:spPr>
        <a:xfrm>
          <a:off x="2191622" y="597412"/>
          <a:ext cx="4623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340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10469" y="640668"/>
        <a:ext cx="24647" cy="4929"/>
      </dsp:txXfrm>
    </dsp:sp>
    <dsp:sp modelId="{A40CA7B2-3B19-40AC-9B34-76C50BFC36B4}">
      <dsp:nvSpPr>
        <dsp:cNvPr id="0" name=""/>
        <dsp:cNvSpPr/>
      </dsp:nvSpPr>
      <dsp:spPr>
        <a:xfrm>
          <a:off x="50204" y="167"/>
          <a:ext cx="2143218" cy="1285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300" b="1" kern="1200" dirty="0"/>
            <a:t>1</a:t>
          </a:r>
          <a:r>
            <a:rPr lang="fr-FR" sz="1300" b="1" kern="1200" dirty="0"/>
            <a:t>917 :</a:t>
          </a:r>
          <a:r>
            <a:rPr sz="1300" kern="1200" dirty="0"/>
            <a:t> Melvin Jones </a:t>
          </a:r>
          <a:r>
            <a:rPr lang="fr-CH" sz="1300" kern="1200" dirty="0" err="1"/>
            <a:t>hat</a:t>
          </a:r>
          <a:r>
            <a:rPr lang="fr-CH" sz="1300" kern="1200" dirty="0"/>
            <a:t> den LCI </a:t>
          </a:r>
          <a:r>
            <a:rPr lang="fr-CH" sz="1300" kern="1200" dirty="0" err="1"/>
            <a:t>gegründet</a:t>
          </a:r>
          <a:r>
            <a:rPr sz="1300" kern="1200" dirty="0"/>
            <a:t>.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 dirty="0"/>
        </a:p>
      </dsp:txBody>
      <dsp:txXfrm>
        <a:off x="50204" y="167"/>
        <a:ext cx="2143218" cy="1285931"/>
      </dsp:txXfrm>
    </dsp:sp>
    <dsp:sp modelId="{3421BBAB-F8A9-4D30-84FF-B4E095542492}">
      <dsp:nvSpPr>
        <dsp:cNvPr id="0" name=""/>
        <dsp:cNvSpPr/>
      </dsp:nvSpPr>
      <dsp:spPr>
        <a:xfrm>
          <a:off x="4827781" y="597412"/>
          <a:ext cx="4623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340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46627" y="640668"/>
        <a:ext cx="24647" cy="4929"/>
      </dsp:txXfrm>
    </dsp:sp>
    <dsp:sp modelId="{A99517F9-3F18-48AF-B96C-BC4F29B341A2}">
      <dsp:nvSpPr>
        <dsp:cNvPr id="0" name=""/>
        <dsp:cNvSpPr/>
      </dsp:nvSpPr>
      <dsp:spPr>
        <a:xfrm>
          <a:off x="2686362" y="167"/>
          <a:ext cx="2143218" cy="1285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1920 </a:t>
          </a:r>
          <a:r>
            <a:rPr sz="1300" kern="1200" dirty="0"/>
            <a:t>: </a:t>
          </a:r>
          <a:r>
            <a:rPr lang="fr-CH" sz="1300" kern="1200" dirty="0"/>
            <a:t>Der LCI </a:t>
          </a:r>
          <a:r>
            <a:rPr lang="fr-CH" sz="1300" kern="1200" dirty="0" err="1"/>
            <a:t>wird</a:t>
          </a:r>
          <a:r>
            <a:rPr lang="fr-CH" sz="1300" kern="1200" dirty="0"/>
            <a:t> international, </a:t>
          </a:r>
          <a:r>
            <a:rPr lang="fr-CH" sz="1300" kern="1200" dirty="0" err="1"/>
            <a:t>indem</a:t>
          </a:r>
          <a:r>
            <a:rPr lang="fr-CH" sz="1300" kern="1200" dirty="0"/>
            <a:t> er </a:t>
          </a:r>
          <a:r>
            <a:rPr lang="fr-CH" sz="1300" kern="1200" dirty="0" err="1"/>
            <a:t>ein</a:t>
          </a:r>
          <a:r>
            <a:rPr lang="fr-CH" sz="1300" kern="1200" dirty="0"/>
            <a:t> Club in Canada </a:t>
          </a:r>
          <a:r>
            <a:rPr lang="fr-CH" sz="1300" kern="1200" dirty="0" err="1"/>
            <a:t>gründet</a:t>
          </a:r>
          <a:r>
            <a:rPr sz="1300" kern="1200" dirty="0"/>
            <a:t>.</a:t>
          </a:r>
          <a:endParaRPr lang="fr-FR" sz="1300" kern="1200" dirty="0"/>
        </a:p>
      </dsp:txBody>
      <dsp:txXfrm>
        <a:off x="2686362" y="167"/>
        <a:ext cx="2143218" cy="1285931"/>
      </dsp:txXfrm>
    </dsp:sp>
    <dsp:sp modelId="{14AB0892-649C-4B5D-AC93-AB5F53C452D0}">
      <dsp:nvSpPr>
        <dsp:cNvPr id="0" name=""/>
        <dsp:cNvSpPr/>
      </dsp:nvSpPr>
      <dsp:spPr>
        <a:xfrm>
          <a:off x="1121813" y="1284298"/>
          <a:ext cx="5272317" cy="462340"/>
        </a:xfrm>
        <a:custGeom>
          <a:avLst/>
          <a:gdLst/>
          <a:ahLst/>
          <a:cxnLst/>
          <a:rect l="0" t="0" r="0" b="0"/>
          <a:pathLst>
            <a:path>
              <a:moveTo>
                <a:pt x="5272317" y="0"/>
              </a:moveTo>
              <a:lnTo>
                <a:pt x="5272317" y="248270"/>
              </a:lnTo>
              <a:lnTo>
                <a:pt x="0" y="248270"/>
              </a:lnTo>
              <a:lnTo>
                <a:pt x="0" y="46234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5589" y="1513003"/>
        <a:ext cx="264765" cy="4929"/>
      </dsp:txXfrm>
    </dsp:sp>
    <dsp:sp modelId="{C6C8C923-A774-4565-B01F-D389A9D230EF}">
      <dsp:nvSpPr>
        <dsp:cNvPr id="0" name=""/>
        <dsp:cNvSpPr/>
      </dsp:nvSpPr>
      <dsp:spPr>
        <a:xfrm>
          <a:off x="5322521" y="167"/>
          <a:ext cx="2143218" cy="1285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1925 </a:t>
          </a:r>
          <a:r>
            <a:rPr sz="1300" kern="1200" dirty="0"/>
            <a:t>: Helen Keller </a:t>
          </a:r>
          <a:r>
            <a:rPr lang="fr-CH" sz="1300" kern="1200" dirty="0" err="1"/>
            <a:t>fordert</a:t>
          </a:r>
          <a:r>
            <a:rPr lang="fr-CH" sz="1300" kern="1200" dirty="0"/>
            <a:t> die Lions </a:t>
          </a:r>
          <a:r>
            <a:rPr lang="fr-CH" sz="1300" kern="1200" dirty="0" err="1"/>
            <a:t>auf</a:t>
          </a:r>
          <a:r>
            <a:rPr lang="fr-CH" sz="1300" kern="1200" dirty="0"/>
            <a:t>, die </a:t>
          </a:r>
          <a:r>
            <a:rPr sz="1300" kern="1200" dirty="0"/>
            <a:t>“</a:t>
          </a:r>
          <a:r>
            <a:rPr lang="fr-CH" sz="1300" kern="1200" dirty="0"/>
            <a:t>Ritter der </a:t>
          </a:r>
          <a:r>
            <a:rPr lang="fr-CH" sz="1300" kern="1200" dirty="0" err="1"/>
            <a:t>Blinden</a:t>
          </a:r>
          <a:r>
            <a:rPr sz="1300" kern="1200" dirty="0"/>
            <a:t>”</a:t>
          </a:r>
          <a:r>
            <a:rPr lang="fr-CH" sz="1300" kern="1200" dirty="0"/>
            <a:t> </a:t>
          </a:r>
          <a:r>
            <a:rPr lang="fr-CH" sz="1300" kern="1200" dirty="0" err="1"/>
            <a:t>zu</a:t>
          </a:r>
          <a:r>
            <a:rPr lang="fr-CH" sz="1300" kern="1200" dirty="0"/>
            <a:t> </a:t>
          </a:r>
          <a:r>
            <a:rPr lang="fr-CH" sz="1300" kern="1200" dirty="0" err="1"/>
            <a:t>werden</a:t>
          </a:r>
          <a:r>
            <a:rPr lang="fr-CH" sz="1300" kern="1200" dirty="0"/>
            <a:t>.</a:t>
          </a:r>
          <a:endParaRPr lang="fr-FR" sz="1300" kern="1200" dirty="0"/>
        </a:p>
      </dsp:txBody>
      <dsp:txXfrm>
        <a:off x="5322521" y="167"/>
        <a:ext cx="2143218" cy="1285931"/>
      </dsp:txXfrm>
    </dsp:sp>
    <dsp:sp modelId="{873060B1-38C4-46FF-B1F8-94FE9F6426FB}">
      <dsp:nvSpPr>
        <dsp:cNvPr id="0" name=""/>
        <dsp:cNvSpPr/>
      </dsp:nvSpPr>
      <dsp:spPr>
        <a:xfrm>
          <a:off x="2191622" y="2376284"/>
          <a:ext cx="4623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340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10469" y="2419539"/>
        <a:ext cx="24647" cy="4929"/>
      </dsp:txXfrm>
    </dsp:sp>
    <dsp:sp modelId="{D71B0301-2690-48D6-BB1D-E55AA0F2EE45}">
      <dsp:nvSpPr>
        <dsp:cNvPr id="0" name=""/>
        <dsp:cNvSpPr/>
      </dsp:nvSpPr>
      <dsp:spPr>
        <a:xfrm>
          <a:off x="50204" y="1779038"/>
          <a:ext cx="2143218" cy="1285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1945 </a:t>
          </a:r>
          <a:r>
            <a:rPr sz="1300" kern="1200" dirty="0"/>
            <a:t>: </a:t>
          </a:r>
          <a:r>
            <a:rPr lang="fr-CH" sz="1300" kern="1200" dirty="0"/>
            <a:t>Der LCI </a:t>
          </a:r>
          <a:r>
            <a:rPr lang="fr-CH" sz="1300" kern="1200" dirty="0" err="1"/>
            <a:t>hilft</a:t>
          </a:r>
          <a:r>
            <a:rPr lang="fr-CH" sz="1300" kern="1200" dirty="0"/>
            <a:t>, die </a:t>
          </a:r>
          <a:r>
            <a:rPr lang="fr-CH" sz="1300" kern="1200" dirty="0" err="1"/>
            <a:t>Charta</a:t>
          </a:r>
          <a:r>
            <a:rPr lang="fr-CH" sz="1300" kern="1200" dirty="0"/>
            <a:t> der </a:t>
          </a:r>
          <a:r>
            <a:rPr lang="fr-CH" sz="1300" kern="1200" dirty="0" err="1"/>
            <a:t>Vereinten</a:t>
          </a:r>
          <a:r>
            <a:rPr lang="fr-CH" sz="1300" kern="1200" dirty="0"/>
            <a:t> </a:t>
          </a:r>
          <a:r>
            <a:rPr lang="fr-CH" sz="1300" kern="1200" dirty="0" err="1"/>
            <a:t>Nationen</a:t>
          </a:r>
          <a:r>
            <a:rPr lang="fr-CH" sz="1300" kern="1200" dirty="0"/>
            <a:t> </a:t>
          </a:r>
          <a:r>
            <a:rPr lang="fr-CH" sz="1300" kern="1200" dirty="0" err="1"/>
            <a:t>zu</a:t>
          </a:r>
          <a:r>
            <a:rPr lang="fr-CH" sz="1300" kern="1200" dirty="0"/>
            <a:t> </a:t>
          </a:r>
          <a:r>
            <a:rPr lang="fr-CH" sz="1300" kern="1200" dirty="0" err="1"/>
            <a:t>redigieren</a:t>
          </a:r>
          <a:r>
            <a:rPr sz="1300" kern="1200" dirty="0"/>
            <a:t>.</a:t>
          </a:r>
          <a:endParaRPr lang="fr-FR" sz="1300" kern="1200" dirty="0"/>
        </a:p>
      </dsp:txBody>
      <dsp:txXfrm>
        <a:off x="50204" y="1779038"/>
        <a:ext cx="2143218" cy="1285931"/>
      </dsp:txXfrm>
    </dsp:sp>
    <dsp:sp modelId="{86CBC366-DAE1-4222-A464-360DA47C4E94}">
      <dsp:nvSpPr>
        <dsp:cNvPr id="0" name=""/>
        <dsp:cNvSpPr/>
      </dsp:nvSpPr>
      <dsp:spPr>
        <a:xfrm>
          <a:off x="4827781" y="2376284"/>
          <a:ext cx="4623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340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46627" y="2419539"/>
        <a:ext cx="24647" cy="4929"/>
      </dsp:txXfrm>
    </dsp:sp>
    <dsp:sp modelId="{B7B3E78D-5147-43BA-B7C0-ADF36FBE9435}">
      <dsp:nvSpPr>
        <dsp:cNvPr id="0" name=""/>
        <dsp:cNvSpPr/>
      </dsp:nvSpPr>
      <dsp:spPr>
        <a:xfrm>
          <a:off x="2686362" y="1779038"/>
          <a:ext cx="2143218" cy="1285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1957 </a:t>
          </a:r>
          <a:r>
            <a:rPr sz="1300" kern="1200" dirty="0"/>
            <a:t>: </a:t>
          </a:r>
          <a:r>
            <a:rPr lang="fr-CH" sz="1300" kern="1200" dirty="0" err="1"/>
            <a:t>Das</a:t>
          </a:r>
          <a:r>
            <a:rPr lang="fr-CH" sz="1300" kern="1200" dirty="0"/>
            <a:t> </a:t>
          </a:r>
          <a:r>
            <a:rPr lang="fr-CH" sz="1300" kern="1200" dirty="0" err="1"/>
            <a:t>Programm</a:t>
          </a:r>
          <a:r>
            <a:rPr lang="fr-CH" sz="1300" kern="1200" dirty="0"/>
            <a:t> der Leo Clubs </a:t>
          </a:r>
          <a:r>
            <a:rPr lang="fr-CH" sz="1300" kern="1200" dirty="0" err="1"/>
            <a:t>ist</a:t>
          </a:r>
          <a:r>
            <a:rPr lang="fr-CH" sz="1300" kern="1200" dirty="0"/>
            <a:t> </a:t>
          </a:r>
          <a:r>
            <a:rPr lang="fr-CH" sz="1300" kern="1200" dirty="0" err="1"/>
            <a:t>eingeführt</a:t>
          </a:r>
          <a:r>
            <a:rPr lang="fr-CH" sz="1300" kern="1200" dirty="0"/>
            <a:t>.</a:t>
          </a:r>
          <a:endParaRPr lang="fr-FR" sz="1300" kern="1200" dirty="0"/>
        </a:p>
      </dsp:txBody>
      <dsp:txXfrm>
        <a:off x="2686362" y="1779038"/>
        <a:ext cx="2143218" cy="1285931"/>
      </dsp:txXfrm>
    </dsp:sp>
    <dsp:sp modelId="{F6201378-64A6-41F7-9ED1-908751CB5DA6}">
      <dsp:nvSpPr>
        <dsp:cNvPr id="0" name=""/>
        <dsp:cNvSpPr/>
      </dsp:nvSpPr>
      <dsp:spPr>
        <a:xfrm>
          <a:off x="1121813" y="3063169"/>
          <a:ext cx="5272317" cy="462340"/>
        </a:xfrm>
        <a:custGeom>
          <a:avLst/>
          <a:gdLst/>
          <a:ahLst/>
          <a:cxnLst/>
          <a:rect l="0" t="0" r="0" b="0"/>
          <a:pathLst>
            <a:path>
              <a:moveTo>
                <a:pt x="5272317" y="0"/>
              </a:moveTo>
              <a:lnTo>
                <a:pt x="5272317" y="248270"/>
              </a:lnTo>
              <a:lnTo>
                <a:pt x="0" y="248270"/>
              </a:lnTo>
              <a:lnTo>
                <a:pt x="0" y="46234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5589" y="3291874"/>
        <a:ext cx="264765" cy="4929"/>
      </dsp:txXfrm>
    </dsp:sp>
    <dsp:sp modelId="{7D628792-75C4-4731-8869-18FDE55AC7D3}">
      <dsp:nvSpPr>
        <dsp:cNvPr id="0" name=""/>
        <dsp:cNvSpPr/>
      </dsp:nvSpPr>
      <dsp:spPr>
        <a:xfrm>
          <a:off x="5322521" y="1779038"/>
          <a:ext cx="2143218" cy="1285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1968 </a:t>
          </a:r>
          <a:r>
            <a:rPr sz="1300" kern="1200" dirty="0"/>
            <a:t>: </a:t>
          </a:r>
          <a:r>
            <a:rPr lang="fr-CH" sz="1300" kern="1200" dirty="0"/>
            <a:t>Die </a:t>
          </a:r>
          <a:r>
            <a:rPr lang="fr-CH" sz="1300" kern="1200" dirty="0" err="1"/>
            <a:t>Stiftung</a:t>
          </a:r>
          <a:r>
            <a:rPr lang="fr-CH" sz="1300" kern="1200" dirty="0"/>
            <a:t> des </a:t>
          </a:r>
          <a:r>
            <a:rPr sz="1300" kern="1200" dirty="0"/>
            <a:t>Lions Clubs International </a:t>
          </a:r>
          <a:r>
            <a:rPr lang="fr-CH" sz="1300" kern="1200" dirty="0" err="1"/>
            <a:t>steht</a:t>
          </a:r>
          <a:r>
            <a:rPr lang="fr-CH" sz="1300" kern="1200" dirty="0"/>
            <a:t> </a:t>
          </a:r>
          <a:r>
            <a:rPr lang="fr-CH" sz="1300" kern="1200" dirty="0" err="1"/>
            <a:t>fest</a:t>
          </a:r>
          <a:r>
            <a:rPr sz="1300" kern="1200" dirty="0"/>
            <a:t>.</a:t>
          </a:r>
          <a:endParaRPr lang="fr-FR" sz="1300" kern="1200" dirty="0"/>
        </a:p>
      </dsp:txBody>
      <dsp:txXfrm>
        <a:off x="5322521" y="1779038"/>
        <a:ext cx="2143218" cy="1285931"/>
      </dsp:txXfrm>
    </dsp:sp>
    <dsp:sp modelId="{07DEB126-F6FE-49E4-9884-A68626A57CDC}">
      <dsp:nvSpPr>
        <dsp:cNvPr id="0" name=""/>
        <dsp:cNvSpPr/>
      </dsp:nvSpPr>
      <dsp:spPr>
        <a:xfrm>
          <a:off x="2191622" y="4155155"/>
          <a:ext cx="4623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340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10469" y="4198410"/>
        <a:ext cx="24647" cy="4929"/>
      </dsp:txXfrm>
    </dsp:sp>
    <dsp:sp modelId="{F1BB9FA6-31A7-4BDE-9F07-186682902CE5}">
      <dsp:nvSpPr>
        <dsp:cNvPr id="0" name=""/>
        <dsp:cNvSpPr/>
      </dsp:nvSpPr>
      <dsp:spPr>
        <a:xfrm>
          <a:off x="50204" y="3557909"/>
          <a:ext cx="2143218" cy="1285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300" b="1" kern="1200" dirty="0"/>
            <a:t>1987</a:t>
          </a:r>
          <a:r>
            <a:rPr sz="1300" kern="1200" dirty="0"/>
            <a:t> : </a:t>
          </a:r>
          <a:r>
            <a:rPr lang="fr-CH" sz="1300" kern="1200" dirty="0"/>
            <a:t>Der LCI </a:t>
          </a:r>
          <a:r>
            <a:rPr lang="fr-CH" sz="1300" kern="1200" dirty="0" err="1"/>
            <a:t>ist</a:t>
          </a:r>
          <a:r>
            <a:rPr lang="fr-CH" sz="1300" kern="1200" dirty="0"/>
            <a:t> die </a:t>
          </a:r>
          <a:r>
            <a:rPr lang="fr-CH" sz="1300" kern="1200" dirty="0" err="1"/>
            <a:t>erste</a:t>
          </a:r>
          <a:r>
            <a:rPr lang="fr-CH" sz="1300" kern="1200" dirty="0"/>
            <a:t> </a:t>
          </a:r>
          <a:r>
            <a:rPr lang="fr-CH" sz="1300" kern="1200" dirty="0" err="1"/>
            <a:t>Weltorganisation</a:t>
          </a:r>
          <a:r>
            <a:rPr lang="fr-CH" sz="1300" kern="1200" dirty="0"/>
            <a:t> der «clubs service», der </a:t>
          </a:r>
          <a:r>
            <a:rPr lang="fr-CH" sz="1300" kern="1200" dirty="0" err="1"/>
            <a:t>Frauen</a:t>
          </a:r>
          <a:r>
            <a:rPr lang="fr-CH" sz="1300" kern="1200" dirty="0"/>
            <a:t> </a:t>
          </a:r>
          <a:r>
            <a:rPr lang="fr-CH" sz="1300" kern="1200" dirty="0" err="1"/>
            <a:t>aufnimmt</a:t>
          </a:r>
          <a:r>
            <a:rPr lang="fr-CH" sz="1300" kern="1200" dirty="0"/>
            <a:t>.</a:t>
          </a:r>
          <a:endParaRPr lang="fr-FR" sz="1300" kern="1200" dirty="0"/>
        </a:p>
      </dsp:txBody>
      <dsp:txXfrm>
        <a:off x="50204" y="3557909"/>
        <a:ext cx="2143218" cy="1285931"/>
      </dsp:txXfrm>
    </dsp:sp>
    <dsp:sp modelId="{7456B952-84A9-455C-A693-8891A979D79E}">
      <dsp:nvSpPr>
        <dsp:cNvPr id="0" name=""/>
        <dsp:cNvSpPr/>
      </dsp:nvSpPr>
      <dsp:spPr>
        <a:xfrm>
          <a:off x="4827781" y="4155155"/>
          <a:ext cx="4623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340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46627" y="4198410"/>
        <a:ext cx="24647" cy="4929"/>
      </dsp:txXfrm>
    </dsp:sp>
    <dsp:sp modelId="{F432920C-1BA3-4549-BD59-869C5383F158}">
      <dsp:nvSpPr>
        <dsp:cNvPr id="0" name=""/>
        <dsp:cNvSpPr/>
      </dsp:nvSpPr>
      <dsp:spPr>
        <a:xfrm>
          <a:off x="2686362" y="3557909"/>
          <a:ext cx="2143218" cy="1285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1990 </a:t>
          </a:r>
          <a:r>
            <a:rPr sz="1300" kern="1200" dirty="0"/>
            <a:t>: </a:t>
          </a:r>
          <a:r>
            <a:rPr lang="fr-CH" sz="1300" kern="1200" dirty="0"/>
            <a:t>Die </a:t>
          </a:r>
          <a:r>
            <a:rPr lang="fr-CH" sz="1300" kern="1200" dirty="0" err="1"/>
            <a:t>Aktion</a:t>
          </a:r>
          <a:r>
            <a:rPr sz="1300" kern="1200" dirty="0"/>
            <a:t> </a:t>
          </a:r>
          <a:r>
            <a:rPr sz="1300" kern="1200" dirty="0" err="1"/>
            <a:t>SightFirst</a:t>
          </a:r>
          <a:r>
            <a:rPr sz="1300" kern="1200" dirty="0"/>
            <a:t> </a:t>
          </a:r>
          <a:r>
            <a:rPr lang="fr-CH" sz="1300" kern="1200" dirty="0" err="1"/>
            <a:t>ist</a:t>
          </a:r>
          <a:r>
            <a:rPr lang="fr-CH" sz="1300" kern="1200" dirty="0"/>
            <a:t> </a:t>
          </a:r>
          <a:r>
            <a:rPr lang="fr-CH" sz="1300" kern="1200" dirty="0" err="1"/>
            <a:t>lanciert</a:t>
          </a:r>
          <a:r>
            <a:rPr sz="1300" kern="1200" dirty="0"/>
            <a:t>.</a:t>
          </a:r>
          <a:endParaRPr lang="fr-FR" sz="1300" kern="1200" dirty="0"/>
        </a:p>
      </dsp:txBody>
      <dsp:txXfrm>
        <a:off x="2686362" y="3557909"/>
        <a:ext cx="2143218" cy="1285931"/>
      </dsp:txXfrm>
    </dsp:sp>
    <dsp:sp modelId="{3C8B6921-97BF-4BCB-9B1F-ABC7A319A23E}">
      <dsp:nvSpPr>
        <dsp:cNvPr id="0" name=""/>
        <dsp:cNvSpPr/>
      </dsp:nvSpPr>
      <dsp:spPr>
        <a:xfrm>
          <a:off x="5322521" y="3557909"/>
          <a:ext cx="2127530" cy="1285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 err="1"/>
            <a:t>Heute</a:t>
          </a:r>
          <a:r>
            <a:rPr lang="fr-FR" sz="1300" b="1" kern="1200" dirty="0"/>
            <a:t> : </a:t>
          </a:r>
          <a:r>
            <a:rPr lang="fr-CH" sz="1300" kern="1200" dirty="0" err="1"/>
            <a:t>Unser</a:t>
          </a:r>
          <a:r>
            <a:rPr lang="fr-CH" sz="1300" kern="1200" dirty="0"/>
            <a:t> internationales </a:t>
          </a:r>
          <a:r>
            <a:rPr lang="fr-CH" sz="1300" kern="1200" dirty="0" err="1"/>
            <a:t>Netz</a:t>
          </a:r>
          <a:r>
            <a:rPr lang="fr-CH" sz="1300" kern="1200" dirty="0"/>
            <a:t> </a:t>
          </a:r>
          <a:r>
            <a:rPr lang="fr-CH" sz="1300" kern="1200" dirty="0" err="1"/>
            <a:t>hat</a:t>
          </a:r>
          <a:r>
            <a:rPr lang="fr-CH" sz="1300" kern="1200" dirty="0"/>
            <a:t> </a:t>
          </a:r>
          <a:r>
            <a:rPr lang="fr-CH" sz="1300" kern="1200" dirty="0" err="1"/>
            <a:t>sich</a:t>
          </a:r>
          <a:r>
            <a:rPr lang="fr-CH" sz="1300" kern="1200" dirty="0"/>
            <a:t> </a:t>
          </a:r>
          <a:r>
            <a:rPr lang="fr-CH" sz="1300" kern="1200" dirty="0" err="1"/>
            <a:t>entwickelt</a:t>
          </a:r>
          <a:r>
            <a:rPr lang="fr-CH" sz="1300" kern="1200" dirty="0"/>
            <a:t> </a:t>
          </a:r>
          <a:r>
            <a:rPr lang="fr-CH" sz="1300" kern="1200" dirty="0" err="1"/>
            <a:t>und</a:t>
          </a:r>
          <a:r>
            <a:rPr lang="fr-CH" sz="1300" kern="1200" dirty="0"/>
            <a:t> </a:t>
          </a:r>
          <a:r>
            <a:rPr lang="fr-CH" sz="1300" kern="1200" dirty="0" err="1"/>
            <a:t>dehnt</a:t>
          </a:r>
          <a:r>
            <a:rPr lang="fr-CH" sz="1300" kern="1200" dirty="0"/>
            <a:t> </a:t>
          </a:r>
          <a:r>
            <a:rPr lang="fr-CH" sz="1300" kern="1200" dirty="0" err="1"/>
            <a:t>sich</a:t>
          </a:r>
          <a:r>
            <a:rPr lang="fr-CH" sz="1300" kern="1200" dirty="0"/>
            <a:t> </a:t>
          </a:r>
          <a:r>
            <a:rPr lang="fr-CH" sz="1300" kern="1200" dirty="0" err="1"/>
            <a:t>auf</a:t>
          </a:r>
          <a:r>
            <a:rPr lang="fr-CH" sz="1300" kern="1200" dirty="0"/>
            <a:t> </a:t>
          </a:r>
          <a:r>
            <a:rPr lang="fr-CH" sz="1300" kern="1200" dirty="0" err="1"/>
            <a:t>über</a:t>
          </a:r>
          <a:r>
            <a:rPr lang="fr-CH" sz="1300" kern="1200" dirty="0"/>
            <a:t> 210 </a:t>
          </a:r>
          <a:r>
            <a:rPr lang="fr-CH" sz="1300" kern="1200" dirty="0" err="1"/>
            <a:t>Ländern</a:t>
          </a:r>
          <a:r>
            <a:rPr lang="fr-CH" sz="1300" kern="1200" dirty="0"/>
            <a:t> </a:t>
          </a:r>
          <a:r>
            <a:rPr lang="fr-CH" sz="1300" kern="1200" dirty="0" err="1"/>
            <a:t>und</a:t>
          </a:r>
          <a:r>
            <a:rPr lang="fr-CH" sz="1300" kern="1200" dirty="0"/>
            <a:t> </a:t>
          </a:r>
          <a:r>
            <a:rPr lang="fr-CH" sz="1300" kern="1200" dirty="0" err="1"/>
            <a:t>geographische</a:t>
          </a:r>
          <a:r>
            <a:rPr lang="fr-CH" sz="1300" kern="1200" dirty="0"/>
            <a:t> </a:t>
          </a:r>
          <a:r>
            <a:rPr lang="fr-CH" sz="1300" kern="1200" dirty="0" err="1"/>
            <a:t>Zonen</a:t>
          </a:r>
          <a:r>
            <a:rPr lang="fr-CH" sz="1300" kern="1200" dirty="0"/>
            <a:t> </a:t>
          </a:r>
          <a:r>
            <a:rPr lang="fr-CH" sz="1300" kern="1200" dirty="0" err="1"/>
            <a:t>aus</a:t>
          </a:r>
          <a:r>
            <a:rPr lang="fr-CH" sz="1300" kern="1200" dirty="0"/>
            <a:t>.</a:t>
          </a:r>
          <a:endParaRPr lang="fr-FR" sz="1300" kern="1200" dirty="0"/>
        </a:p>
      </dsp:txBody>
      <dsp:txXfrm>
        <a:off x="5322521" y="3557909"/>
        <a:ext cx="2127530" cy="1285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163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C4AF80-EB4B-4E9D-B9BD-A574C8C3E253}" type="datetimeFigureOut">
              <a:rPr lang="de-CH" altLang="de-DE"/>
              <a:pPr>
                <a:defRPr/>
              </a:pPr>
              <a:t>22.08.2018</a:t>
            </a:fld>
            <a:endParaRPr lang="de-CH" altLang="de-DE"/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10"/>
            <a:ext cx="3077137" cy="5123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163" y="9722310"/>
            <a:ext cx="3077137" cy="5123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fld id="{133FEC9E-874C-4CCF-85B3-203005BB1B95}" type="slidenum">
              <a:rPr lang="de-CH" altLang="de-DE"/>
              <a:pPr/>
              <a:t>‹N°›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5517243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164" y="0"/>
            <a:ext cx="3075480" cy="512304"/>
          </a:xfrm>
          <a:prstGeom prst="rect">
            <a:avLst/>
          </a:prstGeom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B25D0E-77E9-47E8-A456-5242858258F6}" type="datetimeFigureOut">
              <a:rPr lang="de-DE" altLang="de-DE"/>
              <a:pPr>
                <a:defRPr/>
              </a:pPr>
              <a:t>22.08.2018</a:t>
            </a:fld>
            <a:endParaRPr lang="de-CH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  <a:endParaRPr lang="de-CH" alt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7137" cy="512303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164" y="9720673"/>
            <a:ext cx="3075480" cy="512303"/>
          </a:xfrm>
          <a:prstGeom prst="rect">
            <a:avLst/>
          </a:prstGeom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fld id="{9A1C83B5-5A3F-433D-B000-3D0B797A1D9A}" type="slidenum">
              <a:rPr lang="de-CH" altLang="de-DE"/>
              <a:pPr/>
              <a:t>‹N°›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200794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Dieses</a:t>
            </a:r>
            <a:r>
              <a:rPr lang="fr-CH" dirty="0"/>
              <a:t> PowerPoint </a:t>
            </a:r>
            <a:r>
              <a:rPr lang="fr-CH" dirty="0" err="1"/>
              <a:t>zuhanden</a:t>
            </a:r>
            <a:r>
              <a:rPr lang="fr-CH" baseline="0" dirty="0"/>
              <a:t> der Clubs </a:t>
            </a:r>
            <a:r>
              <a:rPr lang="fr-CH" baseline="0" dirty="0" err="1"/>
              <a:t>ist</a:t>
            </a:r>
            <a:r>
              <a:rPr lang="fr-CH" baseline="0" dirty="0"/>
              <a:t> </a:t>
            </a:r>
            <a:r>
              <a:rPr lang="fr-CH" baseline="0" dirty="0" err="1"/>
              <a:t>bestimmt</a:t>
            </a:r>
            <a:r>
              <a:rPr lang="fr-CH" baseline="0" dirty="0"/>
              <a:t> </a:t>
            </a:r>
            <a:r>
              <a:rPr lang="fr-CH" baseline="0" dirty="0" err="1"/>
              <a:t>für</a:t>
            </a:r>
            <a:r>
              <a:rPr lang="fr-CH" baseline="0" dirty="0"/>
              <a:t> die </a:t>
            </a:r>
            <a:r>
              <a:rPr lang="fr-CH" baseline="0" dirty="0" err="1"/>
              <a:t>Orientierung</a:t>
            </a:r>
            <a:r>
              <a:rPr lang="fr-CH" baseline="0" dirty="0"/>
              <a:t> der </a:t>
            </a:r>
            <a:r>
              <a:rPr lang="fr-CH" baseline="0" dirty="0" err="1"/>
              <a:t>neuen</a:t>
            </a:r>
            <a:r>
              <a:rPr lang="fr-CH" baseline="0" dirty="0"/>
              <a:t> </a:t>
            </a:r>
            <a:r>
              <a:rPr lang="fr-CH" baseline="0" dirty="0" err="1"/>
              <a:t>Mitglieder</a:t>
            </a:r>
            <a:r>
              <a:rPr lang="fr-CH" baseline="0" dirty="0"/>
              <a:t> </a:t>
            </a:r>
            <a:r>
              <a:rPr lang="fr-CH" baseline="0" dirty="0" err="1"/>
              <a:t>und</a:t>
            </a:r>
            <a:r>
              <a:rPr lang="fr-CH" baseline="0" dirty="0"/>
              <a:t> </a:t>
            </a:r>
            <a:r>
              <a:rPr lang="fr-CH" baseline="0" dirty="0" err="1"/>
              <a:t>sollte</a:t>
            </a:r>
            <a:r>
              <a:rPr lang="fr-CH" baseline="0" dirty="0"/>
              <a:t> </a:t>
            </a:r>
            <a:r>
              <a:rPr lang="fr-CH" baseline="0" dirty="0" err="1"/>
              <a:t>ihnen</a:t>
            </a:r>
            <a:r>
              <a:rPr lang="fr-CH" baseline="0" dirty="0"/>
              <a:t> </a:t>
            </a:r>
            <a:r>
              <a:rPr lang="fr-CH" baseline="0" dirty="0" err="1"/>
              <a:t>einige</a:t>
            </a:r>
            <a:r>
              <a:rPr lang="fr-CH" baseline="0" dirty="0"/>
              <a:t> </a:t>
            </a:r>
            <a:r>
              <a:rPr lang="fr-CH" baseline="0" dirty="0" err="1"/>
              <a:t>Wochen</a:t>
            </a:r>
            <a:r>
              <a:rPr lang="fr-CH" baseline="0" dirty="0"/>
              <a:t> </a:t>
            </a:r>
            <a:r>
              <a:rPr lang="fr-CH" baseline="0" dirty="0" err="1"/>
              <a:t>nach</a:t>
            </a:r>
            <a:r>
              <a:rPr lang="fr-CH" baseline="0" dirty="0"/>
              <a:t> </a:t>
            </a:r>
            <a:r>
              <a:rPr lang="fr-CH" baseline="0" dirty="0" err="1"/>
              <a:t>ihrer</a:t>
            </a:r>
            <a:r>
              <a:rPr lang="fr-CH" baseline="0" dirty="0"/>
              <a:t> </a:t>
            </a:r>
            <a:r>
              <a:rPr lang="fr-CH" baseline="0" dirty="0" err="1"/>
              <a:t>Aufnahme</a:t>
            </a:r>
            <a:r>
              <a:rPr lang="fr-CH" baseline="0" dirty="0"/>
              <a:t> </a:t>
            </a:r>
            <a:r>
              <a:rPr lang="fr-CH" baseline="0" dirty="0" err="1"/>
              <a:t>präsentiert</a:t>
            </a:r>
            <a:r>
              <a:rPr lang="fr-CH" baseline="0" dirty="0"/>
              <a:t> </a:t>
            </a:r>
            <a:r>
              <a:rPr lang="fr-CH" baseline="0" dirty="0" err="1"/>
              <a:t>werden</a:t>
            </a:r>
            <a:r>
              <a:rPr lang="fr-CH" baseline="0" dirty="0"/>
              <a:t>. 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C83B5-5A3F-433D-B000-3D0B797A1D9A}" type="slidenum">
              <a:rPr lang="de-CH" altLang="de-DE" smtClean="0"/>
              <a:pPr/>
              <a:t>1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35524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2666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022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2666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206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2666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161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845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117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490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164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2666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748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Der Lions Club International </a:t>
            </a:r>
            <a:r>
              <a:rPr lang="en-US" dirty="0" err="1"/>
              <a:t>ist</a:t>
            </a:r>
            <a:r>
              <a:rPr lang="en-US" dirty="0"/>
              <a:t> 1917 </a:t>
            </a:r>
            <a:r>
              <a:rPr lang="en-US" dirty="0" err="1"/>
              <a:t>durch</a:t>
            </a:r>
            <a:r>
              <a:rPr lang="en-US" dirty="0"/>
              <a:t> Melvin Jones in Chicago</a:t>
            </a:r>
            <a:r>
              <a:rPr lang="en-US" baseline="0" dirty="0"/>
              <a:t> </a:t>
            </a:r>
            <a:r>
              <a:rPr lang="en-US" baseline="0" dirty="0" err="1"/>
              <a:t>gegründet</a:t>
            </a:r>
            <a:endParaRPr lang="en-US" dirty="0"/>
          </a:p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Jahre</a:t>
            </a:r>
            <a:r>
              <a:rPr lang="en-US" dirty="0"/>
              <a:t> 1925 </a:t>
            </a:r>
            <a:r>
              <a:rPr lang="en-US" dirty="0" err="1"/>
              <a:t>fordert</a:t>
            </a:r>
            <a:r>
              <a:rPr lang="en-US" dirty="0"/>
              <a:t> Helen</a:t>
            </a:r>
            <a:r>
              <a:rPr lang="en-US" baseline="0" dirty="0"/>
              <a:t> Keller den Lions, die Ritter der </a:t>
            </a:r>
            <a:r>
              <a:rPr lang="en-US" baseline="0" dirty="0" err="1"/>
              <a:t>Blinden</a:t>
            </a:r>
            <a:r>
              <a:rPr lang="en-US" baseline="0" dirty="0"/>
              <a:t> </a:t>
            </a:r>
            <a:r>
              <a:rPr lang="en-US" baseline="0" dirty="0" err="1"/>
              <a:t>zu</a:t>
            </a:r>
            <a:r>
              <a:rPr lang="en-US" baseline="0" dirty="0"/>
              <a:t> </a:t>
            </a:r>
            <a:r>
              <a:rPr lang="en-US" baseline="0" dirty="0" err="1"/>
              <a:t>werden</a:t>
            </a:r>
            <a:r>
              <a:rPr lang="en-US" baseline="0" dirty="0"/>
              <a:t>; der </a:t>
            </a:r>
            <a:r>
              <a:rPr lang="en-US" baseline="0" dirty="0" err="1"/>
              <a:t>weisse</a:t>
            </a:r>
            <a:r>
              <a:rPr lang="en-US" baseline="0" dirty="0"/>
              <a:t> Stock </a:t>
            </a:r>
            <a:r>
              <a:rPr lang="en-US" baseline="0" dirty="0" err="1"/>
              <a:t>ist</a:t>
            </a:r>
            <a:r>
              <a:rPr lang="en-US" baseline="0" dirty="0"/>
              <a:t> </a:t>
            </a:r>
            <a:r>
              <a:rPr lang="en-US" baseline="0" dirty="0" err="1"/>
              <a:t>durch</a:t>
            </a:r>
            <a:r>
              <a:rPr lang="en-US" baseline="0" dirty="0"/>
              <a:t> die Lions </a:t>
            </a:r>
            <a:r>
              <a:rPr lang="en-US" baseline="0" dirty="0" err="1"/>
              <a:t>unterstützt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219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11 langues traduites</a:t>
            </a:r>
          </a:p>
          <a:p>
            <a:r>
              <a:rPr lang="fr-CH" dirty="0"/>
              <a:t>4000 e-mails par jour</a:t>
            </a:r>
          </a:p>
          <a:p>
            <a:r>
              <a:rPr lang="fr-CH" dirty="0"/>
              <a:t>40’000 pages web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6B99D-0FBD-4F10-B158-4E55F525E368}" type="slidenum">
              <a:rPr lang="fr-CH" smtClean="0"/>
              <a:t>27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07530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C83B5-5A3F-433D-B000-3D0B797A1D9A}" type="slidenum">
              <a:rPr lang="de-CH" altLang="de-DE" smtClean="0"/>
              <a:pPr/>
              <a:t>4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47039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  <a:p>
            <a:r>
              <a:rPr lang="fr-CH" dirty="0"/>
              <a:t>Nationale Convention: </a:t>
            </a:r>
            <a:r>
              <a:rPr lang="fr-CH" dirty="0" err="1"/>
              <a:t>für</a:t>
            </a:r>
            <a:r>
              <a:rPr lang="fr-CH" baseline="0" dirty="0"/>
              <a:t> </a:t>
            </a:r>
            <a:r>
              <a:rPr lang="fr-CH" baseline="0" dirty="0" err="1"/>
              <a:t>alle</a:t>
            </a:r>
            <a:r>
              <a:rPr lang="fr-CH" baseline="0" dirty="0"/>
              <a:t> </a:t>
            </a:r>
            <a:r>
              <a:rPr lang="fr-CH" baseline="0" dirty="0" err="1"/>
              <a:t>Mitglieder</a:t>
            </a:r>
            <a:r>
              <a:rPr lang="fr-CH" baseline="0" dirty="0"/>
              <a:t> </a:t>
            </a:r>
            <a:r>
              <a:rPr lang="fr-CH" baseline="0" dirty="0" err="1"/>
              <a:t>zugänglich</a:t>
            </a:r>
            <a:r>
              <a:rPr lang="fr-CH" baseline="0" dirty="0"/>
              <a:t>. </a:t>
            </a:r>
            <a:r>
              <a:rPr lang="fr-CH" baseline="0" dirty="0" err="1"/>
              <a:t>Eine</a:t>
            </a:r>
            <a:r>
              <a:rPr lang="fr-CH" baseline="0" dirty="0"/>
              <a:t> </a:t>
            </a:r>
            <a:r>
              <a:rPr lang="fr-CH" baseline="0" dirty="0" err="1"/>
              <a:t>gewisse</a:t>
            </a:r>
            <a:r>
              <a:rPr lang="fr-CH" baseline="0" dirty="0"/>
              <a:t> </a:t>
            </a:r>
            <a:r>
              <a:rPr lang="fr-CH" baseline="0" dirty="0" err="1"/>
              <a:t>Anzahl</a:t>
            </a:r>
            <a:r>
              <a:rPr lang="fr-CH" baseline="0" dirty="0"/>
              <a:t> </a:t>
            </a:r>
            <a:r>
              <a:rPr lang="fr-CH" baseline="0" dirty="0" err="1"/>
              <a:t>Mitglieder</a:t>
            </a:r>
            <a:r>
              <a:rPr lang="fr-CH" baseline="0" dirty="0"/>
              <a:t> </a:t>
            </a:r>
            <a:r>
              <a:rPr lang="fr-CH" baseline="0" dirty="0" err="1"/>
              <a:t>kann</a:t>
            </a:r>
            <a:r>
              <a:rPr lang="fr-CH" baseline="0" dirty="0"/>
              <a:t> </a:t>
            </a:r>
            <a:r>
              <a:rPr lang="fr-CH" baseline="0" dirty="0" err="1"/>
              <a:t>abstimmen</a:t>
            </a:r>
            <a:r>
              <a:rPr lang="fr-CH" baseline="0" dirty="0"/>
              <a:t>.</a:t>
            </a:r>
          </a:p>
          <a:p>
            <a:r>
              <a:rPr lang="fr-CH" baseline="0" dirty="0"/>
              <a:t>Internationale convention: </a:t>
            </a:r>
            <a:r>
              <a:rPr lang="fr-CH" baseline="0" dirty="0" err="1"/>
              <a:t>ebenfalls</a:t>
            </a:r>
            <a:r>
              <a:rPr lang="fr-CH" baseline="0" dirty="0"/>
              <a:t> </a:t>
            </a:r>
            <a:r>
              <a:rPr lang="fr-CH" baseline="0" dirty="0" err="1"/>
              <a:t>für</a:t>
            </a:r>
            <a:r>
              <a:rPr lang="fr-CH" baseline="0" dirty="0"/>
              <a:t> </a:t>
            </a:r>
            <a:r>
              <a:rPr lang="fr-CH" baseline="0" dirty="0" err="1"/>
              <a:t>alle</a:t>
            </a:r>
            <a:r>
              <a:rPr lang="fr-CH" baseline="0" dirty="0"/>
              <a:t> </a:t>
            </a:r>
            <a:r>
              <a:rPr lang="fr-CH" baseline="0" dirty="0" err="1"/>
              <a:t>Mitglieder</a:t>
            </a:r>
            <a:r>
              <a:rPr lang="fr-CH" baseline="0" dirty="0"/>
              <a:t> </a:t>
            </a:r>
            <a:r>
              <a:rPr lang="fr-CH" baseline="0" dirty="0" err="1"/>
              <a:t>zugänglich</a:t>
            </a:r>
            <a:r>
              <a:rPr lang="fr-CH" baseline="0" dirty="0"/>
              <a:t>, </a:t>
            </a:r>
            <a:r>
              <a:rPr lang="fr-CH" baseline="0" dirty="0" err="1"/>
              <a:t>fantastische</a:t>
            </a:r>
            <a:r>
              <a:rPr lang="fr-CH" baseline="0" dirty="0"/>
              <a:t> internationale Dimension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C83B5-5A3F-433D-B000-3D0B797A1D9A}" type="slidenum">
              <a:rPr lang="de-CH" altLang="de-DE" smtClean="0"/>
              <a:pPr/>
              <a:t>28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105130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968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95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559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268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972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450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31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04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102W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9711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123" y="1124744"/>
            <a:ext cx="8678357" cy="5256584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rgbClr val="000000"/>
                </a:solidFill>
              </a:defRPr>
            </a:lvl1pPr>
            <a:lvl2pPr marL="742950" indent="-285750">
              <a:spcBef>
                <a:spcPts val="0"/>
              </a:spcBef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740352" y="6597352"/>
            <a:ext cx="1193380" cy="216024"/>
          </a:xfrm>
        </p:spPr>
        <p:txBody>
          <a:bodyPr/>
          <a:lstStyle/>
          <a:p>
            <a:fld id="{63DC37BB-A674-4321-B10B-89440E22AEF7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5D5D6982-514A-4A9A-836C-D5DD10274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251520" y="543273"/>
            <a:ext cx="6873130" cy="36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2800" b="1" baseline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altLang="de-DE" dirty="0" err="1"/>
              <a:t>Modifiez</a:t>
            </a:r>
            <a:r>
              <a:rPr lang="de-DE" altLang="de-DE" dirty="0"/>
              <a:t> le </a:t>
            </a:r>
            <a:r>
              <a:rPr lang="de-DE" altLang="de-DE" dirty="0" err="1"/>
              <a:t>titre</a:t>
            </a:r>
            <a:endParaRPr lang="de-CH" altLang="de-DE" dirty="0"/>
          </a:p>
        </p:txBody>
      </p:sp>
    </p:spTree>
    <p:extLst>
      <p:ext uri="{BB962C8B-B14F-4D97-AF65-F5344CB8AC3E}">
        <p14:creationId xmlns:p14="http://schemas.microsoft.com/office/powerpoint/2010/main" val="111766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102W P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/>
          <p:cNvSpPr>
            <a:spLocks noGrp="1"/>
          </p:cNvSpPr>
          <p:nvPr>
            <p:ph idx="1"/>
          </p:nvPr>
        </p:nvSpPr>
        <p:spPr bwMode="auto">
          <a:xfrm>
            <a:off x="251520" y="1196976"/>
            <a:ext cx="8640960" cy="501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altLang="de-DE" noProof="0"/>
              <a:t>Modifier les styles du texte du masque</a:t>
            </a:r>
          </a:p>
          <a:p>
            <a:pPr lvl="1"/>
            <a:r>
              <a:rPr lang="fr-FR" altLang="de-DE" noProof="0"/>
              <a:t>Deuxième niveau</a:t>
            </a:r>
          </a:p>
          <a:p>
            <a:pPr lvl="2"/>
            <a:r>
              <a:rPr lang="fr-FR" altLang="de-DE" noProof="0"/>
              <a:t>Troisième niveau</a:t>
            </a:r>
          </a:p>
          <a:p>
            <a:pPr lvl="3"/>
            <a:r>
              <a:rPr lang="fr-FR" altLang="de-DE" noProof="0"/>
              <a:t>Quatrième niveau</a:t>
            </a:r>
          </a:p>
          <a:p>
            <a:pPr lvl="4"/>
            <a:r>
              <a:rPr lang="fr-FR" altLang="de-DE" noProof="0"/>
              <a:t>Cinquième niveau</a:t>
            </a:r>
            <a:endParaRPr lang="de-CH" altLang="de-DE" noProof="0" dirty="0"/>
          </a:p>
        </p:txBody>
      </p:sp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251520" y="565498"/>
            <a:ext cx="6873130" cy="36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2800" b="1" baseline="0">
                <a:solidFill>
                  <a:srgbClr val="00529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altLang="de-DE" dirty="0" err="1"/>
              <a:t>Modifiez</a:t>
            </a:r>
            <a:r>
              <a:rPr lang="de-DE" altLang="de-DE" dirty="0"/>
              <a:t> le </a:t>
            </a:r>
            <a:r>
              <a:rPr lang="de-DE" altLang="de-DE" dirty="0" err="1"/>
              <a:t>titre</a:t>
            </a:r>
            <a:endParaRPr lang="de-CH" altLang="de-DE" dirty="0"/>
          </a:p>
        </p:txBody>
      </p:sp>
      <p:sp>
        <p:nvSpPr>
          <p:cNvPr id="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624099" y="6572250"/>
            <a:ext cx="6692317" cy="307777"/>
          </a:xfrm>
        </p:spPr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388424" y="6572250"/>
            <a:ext cx="755576" cy="285750"/>
          </a:xfrm>
        </p:spPr>
        <p:txBody>
          <a:bodyPr/>
          <a:lstStyle/>
          <a:p>
            <a:fld id="{065E1E0B-3456-4A13-AF6C-4EBD22002F3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2336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altLang="de-DE" noProof="0" dirty="0"/>
              <a:t>Textmasterformate durch Klicken bearbeiten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  <a:endParaRPr lang="de-CH" altLang="de-DE" noProof="0" dirty="0"/>
          </a:p>
        </p:txBody>
      </p:sp>
      <p:sp>
        <p:nvSpPr>
          <p:cNvPr id="7" name="Rechteck 6"/>
          <p:cNvSpPr>
            <a:spLocks noChangeArrowheads="1"/>
          </p:cNvSpPr>
          <p:nvPr userDrawn="1"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0052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t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de-CH" altLang="de-DE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250825" y="44624"/>
            <a:ext cx="3673103" cy="3600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CH" dirty="0">
                <a:solidFill>
                  <a:schemeClr val="bg1"/>
                </a:solidFill>
              </a:rPr>
              <a:t>Lions Clubs International</a:t>
            </a:r>
          </a:p>
        </p:txBody>
      </p:sp>
      <p:sp>
        <p:nvSpPr>
          <p:cNvPr id="9" name="Textfeld 9"/>
          <p:cNvSpPr txBox="1">
            <a:spLocks noChangeArrowheads="1"/>
          </p:cNvSpPr>
          <p:nvPr userDrawn="1"/>
        </p:nvSpPr>
        <p:spPr bwMode="auto">
          <a:xfrm>
            <a:off x="7124650" y="404664"/>
            <a:ext cx="1081835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CH" sz="1600" b="1" i="1" dirty="0" err="1">
                <a:solidFill>
                  <a:srgbClr val="FFC000"/>
                </a:solidFill>
                <a:cs typeface="Arial" charset="0"/>
              </a:rPr>
              <a:t>We</a:t>
            </a:r>
            <a:r>
              <a:rPr lang="de-CH" sz="1600" b="1" i="1" dirty="0">
                <a:solidFill>
                  <a:srgbClr val="FFC000"/>
                </a:solidFill>
                <a:cs typeface="Arial" charset="0"/>
              </a:rPr>
              <a:t> </a:t>
            </a:r>
            <a:r>
              <a:rPr lang="de-CH" sz="1600" b="1" i="1" dirty="0" err="1">
                <a:solidFill>
                  <a:srgbClr val="FFC000"/>
                </a:solidFill>
                <a:cs typeface="Arial" charset="0"/>
              </a:rPr>
              <a:t>serve</a:t>
            </a:r>
            <a:endParaRPr lang="de-CH" sz="1600" b="1" i="1" dirty="0">
              <a:solidFill>
                <a:srgbClr val="FFC000"/>
              </a:solidFill>
              <a:cs typeface="Arial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21959"/>
            <a:ext cx="833041" cy="786761"/>
          </a:xfrm>
          <a:prstGeom prst="rect">
            <a:avLst/>
          </a:prstGeom>
        </p:spPr>
      </p:pic>
      <p:sp>
        <p:nvSpPr>
          <p:cNvPr id="11" name="Rechteck 5"/>
          <p:cNvSpPr>
            <a:spLocks noChangeArrowheads="1"/>
          </p:cNvSpPr>
          <p:nvPr userDrawn="1"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rgbClr val="FFC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de-CH" altLang="de-DE" sz="1800">
              <a:solidFill>
                <a:srgbClr val="FFFFFF"/>
              </a:solidFill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0" y="6572250"/>
            <a:ext cx="1624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>
                <a:solidFill>
                  <a:srgbClr val="003399"/>
                </a:solidFill>
              </a:rPr>
              <a:t>District 102 West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24099" y="6572250"/>
            <a:ext cx="6692317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i="1">
                <a:solidFill>
                  <a:srgbClr val="003399"/>
                </a:solidFill>
              </a:defRPr>
            </a:lvl1pPr>
          </a:lstStyle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88424" y="6572250"/>
            <a:ext cx="755576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3399"/>
                </a:solidFill>
              </a:defRPr>
            </a:lvl1pPr>
          </a:lstStyle>
          <a:p>
            <a:fld id="{065E1E0B-3456-4A13-AF6C-4EBD22002F35}" type="slidenum">
              <a:rPr lang="fr-CH" smtClean="0"/>
              <a:pPr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5712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12" r:id="rId2"/>
    <p:sldLayoutId id="2147483913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ch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lionsclubs" TargetMode="External"/><Relationship Id="rId2" Type="http://schemas.openxmlformats.org/officeDocument/2006/relationships/hyperlink" Target="http://www.lionsclub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twitter.com/lionsclubsor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tinyurl.com/D102Whandbuch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Orientierung</a:t>
            </a:r>
            <a:r>
              <a:rPr lang="fr-FR" dirty="0"/>
              <a:t> der </a:t>
            </a:r>
            <a:r>
              <a:rPr lang="fr-FR" dirty="0" err="1"/>
              <a:t>Neumitglieder</a:t>
            </a:r>
            <a:endParaRPr lang="fr-CH" dirty="0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B469CF0E-19A0-477B-A889-F5F788769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640" y="4869160"/>
            <a:ext cx="6400800" cy="1273696"/>
          </a:xfrm>
        </p:spPr>
        <p:txBody>
          <a:bodyPr>
            <a:normAutofit fontScale="85000" lnSpcReduction="20000"/>
          </a:bodyPr>
          <a:lstStyle/>
          <a:p>
            <a:pPr lvl="0">
              <a:spcBef>
                <a:spcPts val="0"/>
              </a:spcBef>
              <a:buClr>
                <a:srgbClr val="00529C"/>
              </a:buClr>
              <a:buSzPct val="25000"/>
            </a:pPr>
            <a:r>
              <a:rPr lang="fr-CH" b="1" dirty="0">
                <a:latin typeface="Arial"/>
                <a:ea typeface="Arial"/>
                <a:cs typeface="Arial"/>
                <a:sym typeface="Arial"/>
              </a:rPr>
              <a:t>Georges Torti</a:t>
            </a:r>
          </a:p>
          <a:p>
            <a:pPr lvl="0">
              <a:spcBef>
                <a:spcPts val="640"/>
              </a:spcBef>
              <a:buClr>
                <a:srgbClr val="00529C"/>
              </a:buClr>
              <a:buSzPct val="25000"/>
            </a:pPr>
            <a:r>
              <a:rPr lang="fr-CH" dirty="0">
                <a:latin typeface="Arial"/>
                <a:ea typeface="Arial"/>
                <a:cs typeface="Arial"/>
                <a:sym typeface="Arial"/>
              </a:rPr>
              <a:t>Global </a:t>
            </a:r>
            <a:r>
              <a:rPr lang="fr-CH" dirty="0" err="1">
                <a:latin typeface="Arial"/>
                <a:ea typeface="Arial"/>
                <a:cs typeface="Arial"/>
                <a:sym typeface="Arial"/>
              </a:rPr>
              <a:t>Membership</a:t>
            </a:r>
            <a:r>
              <a:rPr lang="fr-CH" dirty="0">
                <a:latin typeface="Arial"/>
                <a:ea typeface="Arial"/>
                <a:cs typeface="Arial"/>
                <a:sym typeface="Arial"/>
              </a:rPr>
              <a:t> Team (GMT)</a:t>
            </a:r>
            <a:br>
              <a:rPr lang="fr-CH" dirty="0">
                <a:latin typeface="Arial"/>
                <a:ea typeface="Arial"/>
                <a:cs typeface="Arial"/>
                <a:sym typeface="Arial"/>
              </a:rPr>
            </a:br>
            <a:endParaRPr lang="fr-CH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15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10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Amtsträger</a:t>
            </a:r>
            <a:r>
              <a:rPr lang="fr-FR" dirty="0"/>
              <a:t> des Clubs 2017-2018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6ADC390-93C9-488A-9C95-4F4589150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214427"/>
              </p:ext>
            </p:extLst>
          </p:nvPr>
        </p:nvGraphicFramePr>
        <p:xfrm>
          <a:off x="1403648" y="1052736"/>
          <a:ext cx="6144344" cy="5151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1058930422"/>
                    </a:ext>
                  </a:extLst>
                </a:gridCol>
                <a:gridCol w="2687960">
                  <a:extLst>
                    <a:ext uri="{9D8B030D-6E8A-4147-A177-3AD203B41FA5}">
                      <a16:colId xmlns:a16="http://schemas.microsoft.com/office/drawing/2014/main" val="12085186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Präsident</a:t>
                      </a:r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659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Vize-Präsident</a:t>
                      </a:r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/in</a:t>
                      </a:r>
                      <a:endParaRPr lang="fr-FR" sz="2000" b="0" dirty="0">
                        <a:solidFill>
                          <a:srgbClr val="00529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31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Vize-Präsident</a:t>
                      </a:r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/in </a:t>
                      </a:r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872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Past </a:t>
                      </a:r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Präsident</a:t>
                      </a:r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/in </a:t>
                      </a:r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931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Sekretär</a:t>
                      </a:r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/in</a:t>
                      </a:r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39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Kassier</a:t>
                      </a:r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/in</a:t>
                      </a:r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392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Zensor</a:t>
                      </a:r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/in</a:t>
                      </a:r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594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Delegierte</a:t>
                      </a:r>
                      <a:r>
                        <a:rPr lang="fr-CH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/r</a:t>
                      </a:r>
                      <a:r>
                        <a:rPr lang="fr-CH" sz="20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20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Mitgliedschaft</a:t>
                      </a:r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2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Webmaster/</a:t>
                      </a:r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LionsBase</a:t>
                      </a:r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960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Jugenddelegierte</a:t>
                      </a:r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/r	</a:t>
                      </a:r>
                      <a:endParaRPr lang="fr-FR" sz="2000" b="0" dirty="0">
                        <a:solidFill>
                          <a:srgbClr val="00529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848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Kommission</a:t>
                      </a:r>
                      <a:r>
                        <a:rPr lang="fr-FR" sz="20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20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für</a:t>
                      </a:r>
                      <a:r>
                        <a:rPr lang="fr-FR" sz="20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20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Aktivities</a:t>
                      </a:r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691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Empfangskommission</a:t>
                      </a:r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440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Revisoren</a:t>
                      </a:r>
                      <a:r>
                        <a:rPr lang="fr-FR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/in </a:t>
                      </a:r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65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812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Aktivitäten</a:t>
            </a:r>
            <a:r>
              <a:rPr lang="fr-FR" dirty="0">
                <a:solidFill>
                  <a:srgbClr val="FF0000"/>
                </a:solidFill>
              </a:rPr>
              <a:t> des Clubs (Liste)</a:t>
            </a:r>
          </a:p>
          <a:p>
            <a:r>
              <a:rPr lang="fr-FR" dirty="0">
                <a:solidFill>
                  <a:srgbClr val="00529C"/>
                </a:solidFill>
              </a:rPr>
              <a:t>Die </a:t>
            </a:r>
            <a:r>
              <a:rPr lang="fr-FR" dirty="0" err="1">
                <a:solidFill>
                  <a:srgbClr val="00529C"/>
                </a:solidFill>
              </a:rPr>
              <a:t>gesammelten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Beträge</a:t>
            </a:r>
            <a:r>
              <a:rPr lang="fr-FR" dirty="0">
                <a:solidFill>
                  <a:srgbClr val="00529C"/>
                </a:solidFill>
              </a:rPr>
              <a:t> und die </a:t>
            </a:r>
            <a:r>
              <a:rPr lang="fr-FR" dirty="0" err="1">
                <a:solidFill>
                  <a:srgbClr val="00529C"/>
                </a:solidFill>
              </a:rPr>
              <a:t>Empfänger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sind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auf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unserer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Homepage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aufgeführt</a:t>
            </a:r>
            <a:endParaRPr lang="fr-FR" dirty="0">
              <a:solidFill>
                <a:srgbClr val="00529C"/>
              </a:solidFill>
            </a:endParaRPr>
          </a:p>
          <a:p>
            <a:r>
              <a:rPr lang="fr-FR" dirty="0" err="1">
                <a:solidFill>
                  <a:srgbClr val="00529C"/>
                </a:solidFill>
              </a:rPr>
              <a:t>Seit</a:t>
            </a:r>
            <a:r>
              <a:rPr lang="fr-FR" dirty="0">
                <a:solidFill>
                  <a:srgbClr val="00529C"/>
                </a:solidFill>
              </a:rPr>
              <a:t> seiner </a:t>
            </a:r>
            <a:r>
              <a:rPr lang="fr-FR" dirty="0" err="1">
                <a:solidFill>
                  <a:srgbClr val="00529C"/>
                </a:solidFill>
              </a:rPr>
              <a:t>Gründung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im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2007 </a:t>
            </a:r>
            <a:r>
              <a:rPr lang="fr-FR" dirty="0" err="1">
                <a:solidFill>
                  <a:srgbClr val="00529C"/>
                </a:solidFill>
              </a:rPr>
              <a:t>hat</a:t>
            </a:r>
            <a:r>
              <a:rPr lang="fr-FR" dirty="0">
                <a:solidFill>
                  <a:srgbClr val="00529C"/>
                </a:solidFill>
              </a:rPr>
              <a:t> der Lions Club </a:t>
            </a:r>
            <a:r>
              <a:rPr lang="fr-FR" dirty="0">
                <a:solidFill>
                  <a:srgbClr val="FF0000"/>
                </a:solidFill>
              </a:rPr>
              <a:t>Lausanne-Bourg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über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270’000.- </a:t>
            </a:r>
            <a:r>
              <a:rPr lang="fr-FR" dirty="0" err="1">
                <a:solidFill>
                  <a:srgbClr val="FF0000"/>
                </a:solidFill>
              </a:rPr>
              <a:t>gespendet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00529C"/>
                </a:solidFill>
              </a:rPr>
              <a:t>Die </a:t>
            </a:r>
            <a:r>
              <a:rPr lang="fr-FR" dirty="0" err="1">
                <a:solidFill>
                  <a:srgbClr val="00529C"/>
                </a:solidFill>
              </a:rPr>
              <a:t>gesammelten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Beträge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werden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vollumfänglich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übergeben</a:t>
            </a:r>
            <a:r>
              <a:rPr lang="fr-FR" dirty="0">
                <a:solidFill>
                  <a:srgbClr val="00529C"/>
                </a:solidFill>
              </a:rPr>
              <a:t> (die </a:t>
            </a:r>
            <a:r>
              <a:rPr lang="fr-FR" dirty="0" err="1">
                <a:solidFill>
                  <a:srgbClr val="00529C"/>
                </a:solidFill>
              </a:rPr>
              <a:t>Betriebskosten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bilden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eine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separate</a:t>
            </a:r>
            <a:r>
              <a:rPr lang="fr-FR" dirty="0">
                <a:solidFill>
                  <a:srgbClr val="00529C"/>
                </a:solidFill>
              </a:rPr>
              <a:t> </a:t>
            </a:r>
            <a:r>
              <a:rPr lang="fr-FR" dirty="0" err="1">
                <a:solidFill>
                  <a:srgbClr val="00529C"/>
                </a:solidFill>
              </a:rPr>
              <a:t>Buchhaltung</a:t>
            </a:r>
            <a:r>
              <a:rPr lang="fr-FR" dirty="0">
                <a:solidFill>
                  <a:srgbClr val="00529C"/>
                </a:solidFill>
              </a:rPr>
              <a:t>)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11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z="2600" dirty="0" err="1"/>
              <a:t>Soziale</a:t>
            </a:r>
            <a:r>
              <a:rPr lang="fr-FR" sz="2600" dirty="0"/>
              <a:t> </a:t>
            </a:r>
            <a:r>
              <a:rPr lang="fr-FR" sz="2600" dirty="0" err="1"/>
              <a:t>Aktivitäten</a:t>
            </a:r>
            <a:r>
              <a:rPr lang="fr-FR" sz="2600" dirty="0"/>
              <a:t> </a:t>
            </a:r>
            <a:r>
              <a:rPr lang="fr-FR" sz="2600" dirty="0" err="1"/>
              <a:t>und</a:t>
            </a:r>
            <a:r>
              <a:rPr lang="fr-FR" sz="2600" dirty="0"/>
              <a:t> </a:t>
            </a:r>
            <a:r>
              <a:rPr lang="fr-FR" sz="2600" dirty="0" err="1"/>
              <a:t>Mittelbeschaffung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952411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/>
              <a:t>Statutarische</a:t>
            </a:r>
            <a:r>
              <a:rPr lang="fr-FR" dirty="0"/>
              <a:t> </a:t>
            </a:r>
            <a:r>
              <a:rPr lang="fr-FR" dirty="0" err="1"/>
              <a:t>Sitzungen</a:t>
            </a:r>
            <a:endParaRPr lang="fr-FR" dirty="0"/>
          </a:p>
          <a:p>
            <a:pPr lvl="1"/>
            <a:r>
              <a:rPr lang="fr-FR" dirty="0" err="1"/>
              <a:t>Obligatorische</a:t>
            </a:r>
            <a:r>
              <a:rPr lang="fr-FR" dirty="0"/>
              <a:t> </a:t>
            </a:r>
            <a:r>
              <a:rPr lang="fr-FR" dirty="0" err="1"/>
              <a:t>Teilnahme</a:t>
            </a:r>
            <a:r>
              <a:rPr lang="fr-FR" dirty="0"/>
              <a:t> (</a:t>
            </a:r>
            <a:r>
              <a:rPr lang="fr-FR" dirty="0" err="1"/>
              <a:t>mind</a:t>
            </a:r>
            <a:r>
              <a:rPr lang="fr-FR" dirty="0"/>
              <a:t>. 75%)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2. </a:t>
            </a:r>
            <a:r>
              <a:rPr lang="fr-FR" dirty="0" err="1">
                <a:solidFill>
                  <a:srgbClr val="FF0000"/>
                </a:solidFill>
              </a:rPr>
              <a:t>und</a:t>
            </a:r>
            <a:r>
              <a:rPr lang="fr-FR" dirty="0">
                <a:solidFill>
                  <a:srgbClr val="FF0000"/>
                </a:solidFill>
              </a:rPr>
              <a:t> 4. </a:t>
            </a:r>
            <a:r>
              <a:rPr lang="fr-FR" dirty="0" err="1">
                <a:solidFill>
                  <a:srgbClr val="FF0000"/>
                </a:solidFill>
              </a:rPr>
              <a:t>Montag</a:t>
            </a:r>
            <a:r>
              <a:rPr lang="fr-FR" dirty="0">
                <a:solidFill>
                  <a:srgbClr val="FF0000"/>
                </a:solidFill>
              </a:rPr>
              <a:t> des </a:t>
            </a:r>
            <a:r>
              <a:rPr lang="fr-FR" dirty="0" err="1">
                <a:solidFill>
                  <a:srgbClr val="FF0000"/>
                </a:solidFill>
              </a:rPr>
              <a:t>Monates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(</a:t>
            </a:r>
            <a:r>
              <a:rPr lang="fr-FR" dirty="0" err="1"/>
              <a:t>im</a:t>
            </a:r>
            <a:r>
              <a:rPr lang="fr-FR" dirty="0"/>
              <a:t> </a:t>
            </a:r>
            <a:r>
              <a:rPr lang="fr-FR" dirty="0" err="1"/>
              <a:t>Prinzip</a:t>
            </a:r>
            <a:r>
              <a:rPr lang="fr-FR" dirty="0"/>
              <a:t>)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Hôtel Mirabeau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Rendez-vous 19:00 – </a:t>
            </a:r>
            <a:r>
              <a:rPr lang="fr-FR" dirty="0" err="1">
                <a:solidFill>
                  <a:srgbClr val="FF0000"/>
                </a:solidFill>
              </a:rPr>
              <a:t>Beginn</a:t>
            </a:r>
            <a:r>
              <a:rPr lang="fr-FR" dirty="0">
                <a:solidFill>
                  <a:srgbClr val="FF0000"/>
                </a:solidFill>
              </a:rPr>
              <a:t> 19:15</a:t>
            </a:r>
          </a:p>
          <a:p>
            <a:pPr lvl="1"/>
            <a:r>
              <a:rPr lang="fr-FR" dirty="0" err="1">
                <a:solidFill>
                  <a:srgbClr val="FF0000"/>
                </a:solidFill>
              </a:rPr>
              <a:t>Eine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Sitzung</a:t>
            </a:r>
            <a:r>
              <a:rPr lang="fr-FR" dirty="0">
                <a:solidFill>
                  <a:srgbClr val="FF0000"/>
                </a:solidFill>
              </a:rPr>
              <a:t> mit Essen / </a:t>
            </a:r>
            <a:r>
              <a:rPr lang="fr-FR" dirty="0" err="1">
                <a:solidFill>
                  <a:srgbClr val="FF0000"/>
                </a:solidFill>
              </a:rPr>
              <a:t>Eine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Sitzung</a:t>
            </a:r>
            <a:r>
              <a:rPr lang="fr-FR" dirty="0">
                <a:solidFill>
                  <a:srgbClr val="FF0000"/>
                </a:solidFill>
              </a:rPr>
              <a:t> mit </a:t>
            </a:r>
            <a:r>
              <a:rPr lang="fr-FR" dirty="0" err="1">
                <a:solidFill>
                  <a:srgbClr val="FF0000"/>
                </a:solidFill>
              </a:rPr>
              <a:t>reichhaltigem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Aperitiv</a:t>
            </a:r>
            <a:endParaRPr lang="fr-FR" dirty="0">
              <a:solidFill>
                <a:srgbClr val="FF0000"/>
              </a:solidFill>
            </a:endParaRPr>
          </a:p>
          <a:p>
            <a:pPr lvl="1"/>
            <a:r>
              <a:rPr lang="fr-FR" dirty="0" err="1"/>
              <a:t>Sitzungen</a:t>
            </a:r>
            <a:r>
              <a:rPr lang="fr-FR" dirty="0"/>
              <a:t> </a:t>
            </a:r>
            <a:r>
              <a:rPr lang="fr-FR" dirty="0" err="1"/>
              <a:t>sind</a:t>
            </a:r>
            <a:r>
              <a:rPr lang="fr-FR" dirty="0"/>
              <a:t> </a:t>
            </a:r>
            <a:r>
              <a:rPr lang="fr-FR" dirty="0" err="1"/>
              <a:t>im</a:t>
            </a:r>
            <a:r>
              <a:rPr lang="fr-FR" dirty="0"/>
              <a:t> </a:t>
            </a:r>
            <a:r>
              <a:rPr lang="fr-FR" dirty="0" err="1"/>
              <a:t>Prinzip</a:t>
            </a:r>
            <a:r>
              <a:rPr lang="fr-FR" dirty="0"/>
              <a:t> </a:t>
            </a:r>
            <a:r>
              <a:rPr lang="fr-FR" dirty="0" err="1"/>
              <a:t>für</a:t>
            </a:r>
            <a:r>
              <a:rPr lang="fr-FR" dirty="0"/>
              <a:t> </a:t>
            </a:r>
            <a:r>
              <a:rPr lang="fr-FR" dirty="0" err="1"/>
              <a:t>Gäste</a:t>
            </a:r>
            <a:r>
              <a:rPr lang="fr-FR" dirty="0"/>
              <a:t> </a:t>
            </a:r>
            <a:r>
              <a:rPr lang="fr-FR" dirty="0" err="1"/>
              <a:t>zugänglich</a:t>
            </a:r>
            <a:r>
              <a:rPr lang="fr-FR" dirty="0"/>
              <a:t> (</a:t>
            </a:r>
            <a:r>
              <a:rPr lang="fr-FR" dirty="0" err="1"/>
              <a:t>ausser</a:t>
            </a:r>
            <a:r>
              <a:rPr lang="fr-FR" dirty="0"/>
              <a:t> GV)</a:t>
            </a:r>
          </a:p>
          <a:p>
            <a:pPr lvl="2"/>
            <a:r>
              <a:rPr lang="fr-FR" dirty="0">
                <a:solidFill>
                  <a:srgbClr val="FF0000"/>
                </a:solidFill>
              </a:rPr>
              <a:t>35.- </a:t>
            </a:r>
            <a:r>
              <a:rPr lang="fr-FR" dirty="0" err="1">
                <a:solidFill>
                  <a:srgbClr val="FF0000"/>
                </a:solidFill>
              </a:rPr>
              <a:t>wenn</a:t>
            </a:r>
            <a:r>
              <a:rPr lang="fr-FR" dirty="0">
                <a:solidFill>
                  <a:srgbClr val="FF0000"/>
                </a:solidFill>
              </a:rPr>
              <a:t> Apéritif / 45.- </a:t>
            </a:r>
            <a:r>
              <a:rPr lang="fr-FR" dirty="0" err="1">
                <a:solidFill>
                  <a:srgbClr val="FF0000"/>
                </a:solidFill>
              </a:rPr>
              <a:t>wenn</a:t>
            </a:r>
            <a:r>
              <a:rPr lang="fr-FR" dirty="0">
                <a:solidFill>
                  <a:srgbClr val="FF0000"/>
                </a:solidFill>
              </a:rPr>
              <a:t> Essen</a:t>
            </a:r>
          </a:p>
          <a:p>
            <a:r>
              <a:rPr lang="fr-FR" dirty="0" err="1"/>
              <a:t>Auswärtige</a:t>
            </a:r>
            <a:r>
              <a:rPr lang="fr-FR" dirty="0"/>
              <a:t> </a:t>
            </a:r>
            <a:r>
              <a:rPr lang="fr-FR" dirty="0" err="1"/>
              <a:t>Anlässe</a:t>
            </a:r>
            <a:r>
              <a:rPr lang="fr-FR" dirty="0"/>
              <a:t> / </a:t>
            </a:r>
            <a:r>
              <a:rPr lang="fr-FR" dirty="0" err="1"/>
              <a:t>Besichtigungen</a:t>
            </a:r>
            <a:endParaRPr lang="fr-FR" dirty="0"/>
          </a:p>
          <a:p>
            <a:r>
              <a:rPr lang="fr-FR" dirty="0" err="1"/>
              <a:t>Jugendaustausch</a:t>
            </a:r>
            <a:endParaRPr lang="fr-FR" dirty="0"/>
          </a:p>
          <a:p>
            <a:r>
              <a:rPr lang="fr-FR" dirty="0" err="1"/>
              <a:t>Musikwettbewerb</a:t>
            </a:r>
            <a:endParaRPr lang="fr-FR" dirty="0"/>
          </a:p>
          <a:p>
            <a:r>
              <a:rPr lang="fr-FR" dirty="0" err="1"/>
              <a:t>Wettbewerb</a:t>
            </a:r>
            <a:r>
              <a:rPr lang="fr-FR" dirty="0"/>
              <a:t> </a:t>
            </a:r>
            <a:r>
              <a:rPr lang="fr-FR" dirty="0" err="1"/>
              <a:t>Friedensplakat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12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Aktivitäten</a:t>
            </a:r>
            <a:r>
              <a:rPr lang="fr-FR" dirty="0"/>
              <a:t> des Clubs</a:t>
            </a:r>
          </a:p>
        </p:txBody>
      </p:sp>
    </p:spTree>
    <p:extLst>
      <p:ext uri="{BB962C8B-B14F-4D97-AF65-F5344CB8AC3E}">
        <p14:creationId xmlns:p14="http://schemas.microsoft.com/office/powerpoint/2010/main" val="790767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13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rgbClr val="FF0000"/>
                </a:solidFill>
              </a:rPr>
              <a:t>Beiträge</a:t>
            </a:r>
            <a:endParaRPr lang="fr-FR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521067"/>
              </p:ext>
            </p:extLst>
          </p:nvPr>
        </p:nvGraphicFramePr>
        <p:xfrm>
          <a:off x="1052909" y="1651690"/>
          <a:ext cx="6211808" cy="17068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083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Obligatorischer</a:t>
                      </a:r>
                      <a:r>
                        <a:rPr lang="fr-CH" sz="1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Jahresbeitrag</a:t>
                      </a:r>
                      <a:r>
                        <a:rPr lang="fr-CH" sz="1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</a:t>
                      </a:r>
                      <a:r>
                        <a:rPr lang="fr-CH" sz="1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MD 102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CHF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>
                          <a:effectLst/>
                        </a:rPr>
                        <a:t>Abonnement </a:t>
                      </a:r>
                      <a:r>
                        <a:rPr lang="fr-CH" sz="1400" b="0" dirty="0" err="1">
                          <a:effectLst/>
                        </a:rPr>
                        <a:t>Zeitschrift</a:t>
                      </a:r>
                      <a:r>
                        <a:rPr lang="fr-CH" sz="1400" b="0" dirty="0">
                          <a:effectLst/>
                        </a:rPr>
                        <a:t> Lion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29.00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 err="1">
                          <a:effectLst/>
                        </a:rPr>
                        <a:t>Distrikt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32.00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>
                          <a:effectLst/>
                        </a:rPr>
                        <a:t>Nationale </a:t>
                      </a:r>
                      <a:r>
                        <a:rPr lang="fr-CH" sz="1400" b="0" dirty="0" err="1">
                          <a:effectLst/>
                        </a:rPr>
                        <a:t>Stiftung</a:t>
                      </a:r>
                      <a:r>
                        <a:rPr lang="fr-CH" sz="1400" b="0" dirty="0">
                          <a:effectLst/>
                        </a:rPr>
                        <a:t> Lions</a:t>
                      </a:r>
                      <a:r>
                        <a:rPr lang="fr-CH" sz="1400" b="0" baseline="0" dirty="0">
                          <a:effectLst/>
                        </a:rPr>
                        <a:t> </a:t>
                      </a:r>
                      <a:r>
                        <a:rPr lang="fr-CH" sz="900" b="0" dirty="0">
                          <a:effectLst/>
                        </a:rPr>
                        <a:t>(NSL-CH)</a:t>
                      </a:r>
                      <a:endParaRPr lang="fr-CH" sz="9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10.00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>
                          <a:effectLst/>
                        </a:rPr>
                        <a:t>Lions </a:t>
                      </a:r>
                      <a:r>
                        <a:rPr lang="fr-CH" sz="1400" b="0" dirty="0" err="1">
                          <a:effectLst/>
                        </a:rPr>
                        <a:t>Stiftung</a:t>
                      </a:r>
                      <a:r>
                        <a:rPr lang="fr-CH" sz="1400" b="0" dirty="0">
                          <a:effectLst/>
                        </a:rPr>
                        <a:t> USA (LCIF)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>
                          <a:effectLst/>
                        </a:rPr>
                        <a:t>3.00</a:t>
                      </a:r>
                      <a:endParaRPr lang="fr-CH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>
                          <a:effectLst/>
                        </a:rPr>
                        <a:t>Multi-</a:t>
                      </a:r>
                      <a:r>
                        <a:rPr lang="fr-CH" sz="1400" b="0" dirty="0" err="1">
                          <a:effectLst/>
                        </a:rPr>
                        <a:t>Distrikt</a:t>
                      </a:r>
                      <a:r>
                        <a:rPr lang="fr-CH" sz="1400" b="0" dirty="0">
                          <a:effectLst/>
                        </a:rPr>
                        <a:t>, </a:t>
                      </a:r>
                      <a:r>
                        <a:rPr lang="fr-CH" sz="1400" b="0" dirty="0" err="1">
                          <a:effectLst/>
                        </a:rPr>
                        <a:t>Mitgliederverzeichnisse</a:t>
                      </a:r>
                      <a:r>
                        <a:rPr lang="fr-CH" sz="1400" b="0" dirty="0">
                          <a:effectLst/>
                        </a:rPr>
                        <a:t>, </a:t>
                      </a:r>
                      <a:r>
                        <a:rPr lang="fr-CH" sz="1400" b="0" dirty="0" err="1">
                          <a:effectLst/>
                        </a:rPr>
                        <a:t>Jugendlager</a:t>
                      </a:r>
                      <a:r>
                        <a:rPr lang="fr-CH" sz="1400" b="0" baseline="0" dirty="0">
                          <a:effectLst/>
                        </a:rPr>
                        <a:t> </a:t>
                      </a:r>
                      <a:r>
                        <a:rPr lang="fr-CH" sz="1400" b="0" baseline="0" dirty="0" err="1">
                          <a:effectLst/>
                        </a:rPr>
                        <a:t>inkl</a:t>
                      </a:r>
                      <a:r>
                        <a:rPr lang="fr-CH" sz="1400" b="0" baseline="0" dirty="0">
                          <a:effectLst/>
                        </a:rPr>
                        <a:t>.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49.00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>
                          <a:effectLst/>
                        </a:rPr>
                        <a:t>LCI USA, </a:t>
                      </a:r>
                      <a:r>
                        <a:rPr lang="fr-CH" sz="1400" b="0" dirty="0" err="1">
                          <a:effectLst/>
                        </a:rPr>
                        <a:t>jährlicher</a:t>
                      </a:r>
                      <a:r>
                        <a:rPr lang="fr-CH" sz="1400" b="0" dirty="0">
                          <a:effectLst/>
                        </a:rPr>
                        <a:t> </a:t>
                      </a:r>
                      <a:r>
                        <a:rPr lang="fr-CH" sz="1400" b="0" dirty="0" err="1">
                          <a:effectLst/>
                        </a:rPr>
                        <a:t>Beitrag</a:t>
                      </a:r>
                      <a:r>
                        <a:rPr lang="fr-CH" sz="1400" b="0" dirty="0">
                          <a:effectLst/>
                        </a:rPr>
                        <a:t> 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43.00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>
                          <a:effectLst/>
                        </a:rPr>
                        <a:t> 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166.00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31636" y="1052736"/>
            <a:ext cx="2242443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altLang="fr-FR" sz="11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Informationen</a:t>
            </a:r>
            <a:r>
              <a:rPr kumimoji="0" lang="fr-CH" altLang="fr-FR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fr-CH" altLang="fr-FR" sz="11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zur</a:t>
            </a:r>
            <a:r>
              <a:rPr kumimoji="0" lang="fr-CH" altLang="fr-FR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fr-CH" altLang="fr-FR" sz="11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Orientierung</a:t>
            </a:r>
            <a:r>
              <a:rPr kumimoji="0" lang="fr-CH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:</a:t>
            </a:r>
            <a:endParaRPr kumimoji="0" lang="fr-CH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255551"/>
              </p:ext>
            </p:extLst>
          </p:nvPr>
        </p:nvGraphicFramePr>
        <p:xfrm>
          <a:off x="1043608" y="3802360"/>
          <a:ext cx="6221109" cy="1066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091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 err="1">
                          <a:effectLst/>
                        </a:rPr>
                        <a:t>Minimaler</a:t>
                      </a:r>
                      <a:r>
                        <a:rPr lang="fr-CH" sz="1400" b="0" dirty="0">
                          <a:effectLst/>
                        </a:rPr>
                        <a:t> </a:t>
                      </a:r>
                      <a:r>
                        <a:rPr lang="fr-CH" sz="1400" b="0" dirty="0" err="1">
                          <a:effectLst/>
                        </a:rPr>
                        <a:t>Jahresbeitrag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CHF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 err="1">
                          <a:effectLst/>
                        </a:rPr>
                        <a:t>Obligatorischer</a:t>
                      </a:r>
                      <a:r>
                        <a:rPr lang="fr-CH" sz="1400" b="0" dirty="0">
                          <a:effectLst/>
                        </a:rPr>
                        <a:t> </a:t>
                      </a:r>
                      <a:r>
                        <a:rPr lang="fr-CH" sz="1400" b="0" dirty="0" err="1">
                          <a:effectLst/>
                        </a:rPr>
                        <a:t>Beitrag</a:t>
                      </a:r>
                      <a:r>
                        <a:rPr lang="fr-CH" sz="1400" b="0" dirty="0">
                          <a:effectLst/>
                        </a:rPr>
                        <a:t> an den MD 102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166.00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 err="1">
                          <a:effectLst/>
                        </a:rPr>
                        <a:t>Beitrag</a:t>
                      </a:r>
                      <a:r>
                        <a:rPr lang="fr-CH" sz="1400" b="0" dirty="0">
                          <a:effectLst/>
                        </a:rPr>
                        <a:t> </a:t>
                      </a:r>
                      <a:r>
                        <a:rPr lang="fr-CH" sz="1400" b="0" dirty="0" err="1">
                          <a:effectLst/>
                        </a:rPr>
                        <a:t>zu</a:t>
                      </a:r>
                      <a:r>
                        <a:rPr lang="fr-CH" sz="1400" b="0" baseline="0" dirty="0">
                          <a:effectLst/>
                        </a:rPr>
                        <a:t> den </a:t>
                      </a:r>
                      <a:r>
                        <a:rPr lang="fr-CH" sz="1400" b="0" baseline="0" dirty="0" err="1">
                          <a:effectLst/>
                        </a:rPr>
                        <a:t>sozialen</a:t>
                      </a:r>
                      <a:r>
                        <a:rPr lang="fr-CH" sz="1400" b="0" baseline="0" dirty="0">
                          <a:effectLst/>
                        </a:rPr>
                        <a:t> </a:t>
                      </a:r>
                      <a:r>
                        <a:rPr lang="fr-CH" sz="1400" b="0" baseline="0" dirty="0" err="1">
                          <a:effectLst/>
                        </a:rPr>
                        <a:t>Aktivitäten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70.00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 err="1">
                          <a:effectLst/>
                        </a:rPr>
                        <a:t>Beitrag</a:t>
                      </a:r>
                      <a:r>
                        <a:rPr lang="fr-CH" sz="1400" b="0" dirty="0">
                          <a:effectLst/>
                        </a:rPr>
                        <a:t> </a:t>
                      </a:r>
                      <a:r>
                        <a:rPr lang="fr-CH" sz="1400" b="0" dirty="0" err="1">
                          <a:effectLst/>
                        </a:rPr>
                        <a:t>für</a:t>
                      </a:r>
                      <a:r>
                        <a:rPr lang="fr-CH" sz="1400" b="0" dirty="0">
                          <a:effectLst/>
                        </a:rPr>
                        <a:t> den </a:t>
                      </a:r>
                      <a:r>
                        <a:rPr lang="fr-CH" sz="1400" b="0" dirty="0" err="1">
                          <a:effectLst/>
                        </a:rPr>
                        <a:t>administrativen</a:t>
                      </a:r>
                      <a:r>
                        <a:rPr lang="fr-CH" sz="1400" b="0" dirty="0">
                          <a:effectLst/>
                        </a:rPr>
                        <a:t> </a:t>
                      </a:r>
                      <a:r>
                        <a:rPr lang="fr-CH" sz="1400" b="0" dirty="0" err="1">
                          <a:effectLst/>
                        </a:rPr>
                        <a:t>Aufwand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64.00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>
                          <a:effectLst/>
                        </a:rPr>
                        <a:t> 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300.00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515606"/>
              </p:ext>
            </p:extLst>
          </p:nvPr>
        </p:nvGraphicFramePr>
        <p:xfrm>
          <a:off x="1043607" y="5085184"/>
          <a:ext cx="6207797" cy="8534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080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 err="1">
                          <a:effectLst/>
                        </a:rPr>
                        <a:t>Beitrag</a:t>
                      </a:r>
                      <a:r>
                        <a:rPr lang="fr-CH" sz="1400" b="0" dirty="0">
                          <a:effectLst/>
                        </a:rPr>
                        <a:t> pro </a:t>
                      </a:r>
                      <a:r>
                        <a:rPr lang="fr-CH" sz="1400" b="0" dirty="0" err="1">
                          <a:effectLst/>
                        </a:rPr>
                        <a:t>Mitglied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>
                          <a:effectLst/>
                        </a:rPr>
                        <a:t>CHF</a:t>
                      </a:r>
                      <a:endParaRPr lang="fr-CH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 err="1">
                          <a:effectLst/>
                        </a:rPr>
                        <a:t>Minimaler</a:t>
                      </a:r>
                      <a:r>
                        <a:rPr lang="fr-CH" sz="1400" b="0" dirty="0">
                          <a:effectLst/>
                        </a:rPr>
                        <a:t> </a:t>
                      </a:r>
                      <a:r>
                        <a:rPr lang="fr-CH" sz="1400" b="0" dirty="0" err="1">
                          <a:effectLst/>
                        </a:rPr>
                        <a:t>Beitrag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300.00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 err="1">
                          <a:effectLst/>
                        </a:rPr>
                        <a:t>Beitrag</a:t>
                      </a:r>
                      <a:r>
                        <a:rPr lang="fr-CH" sz="1400" b="0" dirty="0">
                          <a:effectLst/>
                        </a:rPr>
                        <a:t> </a:t>
                      </a:r>
                      <a:r>
                        <a:rPr lang="fr-CH" sz="1400" b="0" dirty="0" err="1">
                          <a:effectLst/>
                        </a:rPr>
                        <a:t>für</a:t>
                      </a:r>
                      <a:r>
                        <a:rPr lang="fr-CH" sz="1400" b="0" baseline="0" dirty="0">
                          <a:effectLst/>
                        </a:rPr>
                        <a:t> </a:t>
                      </a:r>
                      <a:r>
                        <a:rPr lang="fr-CH" sz="1400" b="0" baseline="0" dirty="0" err="1">
                          <a:effectLst/>
                        </a:rPr>
                        <a:t>statutarische</a:t>
                      </a:r>
                      <a:r>
                        <a:rPr lang="fr-CH" sz="1400" b="0" baseline="0" dirty="0">
                          <a:effectLst/>
                        </a:rPr>
                        <a:t> </a:t>
                      </a:r>
                      <a:r>
                        <a:rPr lang="fr-CH" sz="1400" b="0" baseline="0" dirty="0" err="1">
                          <a:effectLst/>
                        </a:rPr>
                        <a:t>Sitzungen</a:t>
                      </a:r>
                      <a:r>
                        <a:rPr lang="fr-CH" sz="1400" b="0" baseline="0" dirty="0">
                          <a:effectLst/>
                        </a:rPr>
                        <a:t> (Essen, Apéritif)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>
                          <a:effectLst/>
                        </a:rPr>
                        <a:t>800.00</a:t>
                      </a:r>
                      <a:endParaRPr lang="fr-CH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b="0" dirty="0">
                          <a:effectLst/>
                        </a:rPr>
                        <a:t>Total </a:t>
                      </a:r>
                      <a:r>
                        <a:rPr lang="fr-CH" sz="1400" b="0" dirty="0" err="1">
                          <a:effectLst/>
                        </a:rPr>
                        <a:t>jährlicher</a:t>
                      </a:r>
                      <a:r>
                        <a:rPr lang="fr-CH" sz="1400" b="0" dirty="0">
                          <a:effectLst/>
                        </a:rPr>
                        <a:t> </a:t>
                      </a:r>
                      <a:r>
                        <a:rPr lang="fr-CH" sz="1400" b="0" dirty="0" err="1">
                          <a:effectLst/>
                        </a:rPr>
                        <a:t>Beitrag</a:t>
                      </a:r>
                      <a:endParaRPr lang="fr-CH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H" sz="1400" dirty="0">
                          <a:effectLst/>
                        </a:rPr>
                        <a:t>1'100.00</a:t>
                      </a:r>
                      <a:endParaRPr lang="fr-CH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971600" y="6002124"/>
            <a:ext cx="5051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* </a:t>
            </a:r>
            <a:r>
              <a:rPr lang="fr-CH" sz="1400" dirty="0" err="1"/>
              <a:t>Erstes</a:t>
            </a:r>
            <a:r>
              <a:rPr lang="fr-CH" sz="1400" dirty="0"/>
              <a:t> </a:t>
            </a:r>
            <a:r>
              <a:rPr lang="fr-CH" sz="1400" dirty="0" err="1"/>
              <a:t>Jahr</a:t>
            </a:r>
            <a:r>
              <a:rPr lang="fr-CH" sz="1400" dirty="0"/>
              <a:t>: +200.- </a:t>
            </a:r>
            <a:r>
              <a:rPr lang="fr-CH" sz="1400" dirty="0" err="1"/>
              <a:t>Beitrittsbeitrag</a:t>
            </a:r>
            <a:br>
              <a:rPr lang="fr-CH" sz="1400" dirty="0"/>
            </a:br>
            <a:r>
              <a:rPr lang="fr-CH" sz="1400" dirty="0"/>
              <a:t>* Der </a:t>
            </a:r>
            <a:r>
              <a:rPr lang="fr-CH" sz="1400" dirty="0" err="1"/>
              <a:t>Jahresgewinn</a:t>
            </a:r>
            <a:r>
              <a:rPr lang="fr-CH" sz="1400" dirty="0"/>
              <a:t> </a:t>
            </a:r>
            <a:r>
              <a:rPr lang="fr-CH" sz="1400" dirty="0" err="1"/>
              <a:t>wird</a:t>
            </a:r>
            <a:r>
              <a:rPr lang="fr-CH" sz="1400" dirty="0"/>
              <a:t> den </a:t>
            </a:r>
            <a:r>
              <a:rPr lang="fr-CH" sz="1400" dirty="0" err="1"/>
              <a:t>sozialen</a:t>
            </a:r>
            <a:r>
              <a:rPr lang="fr-CH" sz="1400" dirty="0"/>
              <a:t> </a:t>
            </a:r>
            <a:r>
              <a:rPr lang="fr-CH" sz="1400" dirty="0" err="1"/>
              <a:t>Aktivitäten</a:t>
            </a:r>
            <a:r>
              <a:rPr lang="fr-CH" sz="1400" dirty="0"/>
              <a:t> </a:t>
            </a:r>
            <a:r>
              <a:rPr lang="fr-CH" sz="1400" dirty="0" err="1"/>
              <a:t>übertragen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2799880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Die </a:t>
            </a:r>
            <a:r>
              <a:rPr lang="fr-FR" dirty="0" err="1"/>
              <a:t>Homepage</a:t>
            </a:r>
            <a:r>
              <a:rPr lang="fr-FR" dirty="0"/>
              <a:t> des Clubs</a:t>
            </a:r>
          </a:p>
          <a:p>
            <a:r>
              <a:rPr lang="fr-FR"/>
              <a:t>Der Newsletter</a:t>
            </a:r>
            <a:endParaRPr lang="fr-FR" dirty="0"/>
          </a:p>
          <a:p>
            <a:r>
              <a:rPr lang="fr-FR" dirty="0"/>
              <a:t>Facebook </a:t>
            </a:r>
            <a:r>
              <a:rPr lang="fr-FR" dirty="0" err="1"/>
              <a:t>Seite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14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Die </a:t>
            </a:r>
            <a:r>
              <a:rPr lang="fr-FR" dirty="0" err="1">
                <a:solidFill>
                  <a:srgbClr val="FF0000"/>
                </a:solidFill>
              </a:rPr>
              <a:t>Kommunikation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im</a:t>
            </a:r>
            <a:r>
              <a:rPr lang="fr-FR" dirty="0">
                <a:solidFill>
                  <a:srgbClr val="FF0000"/>
                </a:solidFill>
              </a:rPr>
              <a:t> Club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293096"/>
            <a:ext cx="3422713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095" y="1700808"/>
            <a:ext cx="3941846" cy="22322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37" y="3645025"/>
            <a:ext cx="3790648" cy="27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1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Agenda</a:t>
            </a:r>
          </a:p>
          <a:p>
            <a:pPr marL="625475" lvl="1"/>
            <a:r>
              <a:rPr lang="fr-FR" dirty="0" err="1"/>
              <a:t>Programm</a:t>
            </a:r>
            <a:endParaRPr lang="fr-FR" dirty="0"/>
          </a:p>
          <a:p>
            <a:pPr marL="625475" lvl="1"/>
            <a:r>
              <a:rPr lang="fr-FR" dirty="0"/>
              <a:t>An-/</a:t>
            </a:r>
            <a:r>
              <a:rPr lang="fr-FR" dirty="0" err="1"/>
              <a:t>Abmeldung</a:t>
            </a:r>
            <a:endParaRPr lang="fr-FR" dirty="0"/>
          </a:p>
          <a:p>
            <a:r>
              <a:rPr lang="fr-FR" dirty="0" err="1"/>
              <a:t>Mitglieder</a:t>
            </a:r>
            <a:endParaRPr lang="fr-FR" dirty="0"/>
          </a:p>
          <a:p>
            <a:r>
              <a:rPr lang="fr-FR" dirty="0"/>
              <a:t>Photos</a:t>
            </a:r>
          </a:p>
          <a:p>
            <a:r>
              <a:rPr lang="fr-FR" dirty="0" err="1"/>
              <a:t>Dokumente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CH" sz="1800" dirty="0">
                <a:solidFill>
                  <a:srgbClr val="FF0000"/>
                </a:solidFill>
              </a:rPr>
              <a:t>https://lausanne-bourg.lionsclub.ch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15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Die </a:t>
            </a:r>
            <a:r>
              <a:rPr lang="fr-FR" dirty="0" err="1"/>
              <a:t>Homepage</a:t>
            </a:r>
            <a:r>
              <a:rPr lang="fr-FR" dirty="0"/>
              <a:t> des Clubs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3" y="2636912"/>
            <a:ext cx="443438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8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Agenda</a:t>
            </a:r>
          </a:p>
          <a:p>
            <a:pPr lvl="1"/>
            <a:r>
              <a:rPr lang="fr-FR" dirty="0" err="1"/>
              <a:t>Ihre</a:t>
            </a:r>
            <a:r>
              <a:rPr lang="fr-FR" dirty="0"/>
              <a:t> An-/</a:t>
            </a:r>
            <a:r>
              <a:rPr lang="fr-FR" dirty="0" err="1"/>
              <a:t>Abmeldung</a:t>
            </a:r>
            <a:endParaRPr lang="fr-FR" dirty="0"/>
          </a:p>
          <a:p>
            <a:pPr lvl="1"/>
            <a:r>
              <a:rPr lang="fr-FR" dirty="0" err="1"/>
              <a:t>Fragen</a:t>
            </a:r>
            <a:endParaRPr lang="fr-FR" dirty="0"/>
          </a:p>
          <a:p>
            <a:pPr lvl="1"/>
            <a:r>
              <a:rPr lang="fr-FR" dirty="0" err="1"/>
              <a:t>Teilnehmer</a:t>
            </a:r>
            <a:endParaRPr lang="fr-FR" dirty="0"/>
          </a:p>
          <a:p>
            <a:r>
              <a:rPr lang="fr-FR" dirty="0" err="1"/>
              <a:t>Mitglieder</a:t>
            </a:r>
            <a:endParaRPr lang="fr-FR" dirty="0"/>
          </a:p>
          <a:p>
            <a:pPr lvl="1"/>
            <a:r>
              <a:rPr lang="fr-FR" dirty="0" err="1"/>
              <a:t>Persönliche</a:t>
            </a:r>
            <a:r>
              <a:rPr lang="fr-FR" dirty="0"/>
              <a:t> </a:t>
            </a:r>
            <a:r>
              <a:rPr lang="fr-FR" dirty="0" err="1"/>
              <a:t>Kartei</a:t>
            </a:r>
            <a:endParaRPr lang="fr-FR" dirty="0"/>
          </a:p>
          <a:p>
            <a:pPr lvl="1"/>
            <a:r>
              <a:rPr lang="fr-FR" dirty="0" err="1"/>
              <a:t>Telefonischer</a:t>
            </a:r>
            <a:r>
              <a:rPr lang="fr-FR" dirty="0"/>
              <a:t> </a:t>
            </a:r>
            <a:r>
              <a:rPr lang="fr-FR" dirty="0" err="1"/>
              <a:t>Anruf</a:t>
            </a:r>
            <a:r>
              <a:rPr lang="fr-FR" dirty="0"/>
              <a:t> / E-Mail </a:t>
            </a:r>
          </a:p>
          <a:p>
            <a:r>
              <a:rPr lang="fr-FR" dirty="0"/>
              <a:t>Lions Clubs</a:t>
            </a:r>
          </a:p>
          <a:p>
            <a:pPr lvl="1"/>
            <a:r>
              <a:rPr lang="fr-FR" dirty="0" err="1"/>
              <a:t>Details</a:t>
            </a:r>
            <a:r>
              <a:rPr lang="fr-FR" dirty="0"/>
              <a:t> des Clubs</a:t>
            </a:r>
          </a:p>
          <a:p>
            <a:pPr lvl="1"/>
            <a:r>
              <a:rPr lang="fr-FR" dirty="0" err="1"/>
              <a:t>Programm</a:t>
            </a:r>
            <a:endParaRPr lang="fr-FR" dirty="0"/>
          </a:p>
          <a:p>
            <a:pPr lvl="1"/>
            <a:r>
              <a:rPr lang="fr-FR" dirty="0" err="1"/>
              <a:t>Mitglieder</a:t>
            </a:r>
            <a:r>
              <a:rPr lang="fr-FR" dirty="0"/>
              <a:t> / </a:t>
            </a:r>
            <a:r>
              <a:rPr lang="fr-FR" dirty="0" err="1"/>
              <a:t>Vorstand</a:t>
            </a:r>
            <a:endParaRPr lang="fr-FR" dirty="0"/>
          </a:p>
          <a:p>
            <a:pPr lvl="1"/>
            <a:r>
              <a:rPr lang="fr-FR" dirty="0" err="1"/>
              <a:t>Clublokal</a:t>
            </a:r>
            <a:endParaRPr lang="fr-FR" dirty="0"/>
          </a:p>
          <a:p>
            <a:r>
              <a:rPr lang="fr-FR" dirty="0"/>
              <a:t>Apple App Store / Google Play (</a:t>
            </a:r>
            <a:r>
              <a:rPr lang="fr-FR" dirty="0" err="1"/>
              <a:t>Androïd</a:t>
            </a:r>
            <a:r>
              <a:rPr lang="fr-FR" dirty="0"/>
              <a:t>)</a:t>
            </a:r>
            <a:br>
              <a:rPr lang="fr-FR" dirty="0"/>
            </a:br>
            <a:r>
              <a:rPr lang="fr-FR" dirty="0"/>
              <a:t>« </a:t>
            </a:r>
            <a:r>
              <a:rPr lang="fr-FR" dirty="0" err="1"/>
              <a:t>LionsBase</a:t>
            </a:r>
            <a:r>
              <a:rPr lang="fr-FR" dirty="0"/>
              <a:t> »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16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Die mobile </a:t>
            </a:r>
            <a:r>
              <a:rPr lang="fr-FR" dirty="0" err="1"/>
              <a:t>LionsBase</a:t>
            </a:r>
            <a:r>
              <a:rPr lang="fr-FR" dirty="0"/>
              <a:t> </a:t>
            </a:r>
            <a:r>
              <a:rPr lang="fr-FR" dirty="0" err="1"/>
              <a:t>Applikation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386" y="770766"/>
            <a:ext cx="1218046" cy="1224136"/>
          </a:xfrm>
          <a:prstGeom prst="rect">
            <a:avLst/>
          </a:prstGeom>
        </p:spPr>
      </p:pic>
      <p:pic>
        <p:nvPicPr>
          <p:cNvPr id="10" name="Image 9" descr="C:\Users\U80824301.ADB\AppData\Local\Microsoft\Windows\Temporary Internet Files\Content.Word\IMG_157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48" y="2216988"/>
            <a:ext cx="2373932" cy="3938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375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Es </a:t>
            </a:r>
            <a:r>
              <a:rPr lang="fr-FR" dirty="0" err="1"/>
              <a:t>ist</a:t>
            </a:r>
            <a:r>
              <a:rPr lang="fr-FR" dirty="0"/>
              <a:t> </a:t>
            </a:r>
            <a:r>
              <a:rPr lang="fr-FR" dirty="0" err="1"/>
              <a:t>sehr</a:t>
            </a:r>
            <a:r>
              <a:rPr lang="fr-FR" dirty="0"/>
              <a:t> </a:t>
            </a:r>
            <a:r>
              <a:rPr lang="fr-FR" dirty="0" err="1"/>
              <a:t>wichtig</a:t>
            </a:r>
            <a:r>
              <a:rPr lang="fr-FR" dirty="0"/>
              <a:t>, </a:t>
            </a:r>
            <a:r>
              <a:rPr lang="fr-FR" dirty="0" err="1"/>
              <a:t>dass</a:t>
            </a:r>
            <a:r>
              <a:rPr lang="fr-FR" dirty="0"/>
              <a:t> die </a:t>
            </a:r>
            <a:r>
              <a:rPr lang="fr-FR" dirty="0" err="1"/>
              <a:t>Mitglieder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regelmässig</a:t>
            </a:r>
            <a:r>
              <a:rPr lang="fr-FR" dirty="0"/>
              <a:t> </a:t>
            </a:r>
            <a:r>
              <a:rPr lang="fr-FR" dirty="0" err="1"/>
              <a:t>wie</a:t>
            </a:r>
            <a:r>
              <a:rPr lang="fr-FR" dirty="0"/>
              <a:t> </a:t>
            </a:r>
            <a:r>
              <a:rPr lang="fr-FR" dirty="0" err="1"/>
              <a:t>möglich</a:t>
            </a:r>
            <a:r>
              <a:rPr lang="fr-FR" dirty="0"/>
              <a:t> die </a:t>
            </a:r>
            <a:r>
              <a:rPr lang="fr-FR" dirty="0" err="1"/>
              <a:t>Anlässe</a:t>
            </a:r>
            <a:r>
              <a:rPr lang="fr-FR" dirty="0"/>
              <a:t> des Clubs </a:t>
            </a:r>
            <a:r>
              <a:rPr lang="fr-FR" dirty="0" err="1"/>
              <a:t>besuchen</a:t>
            </a:r>
            <a:endParaRPr lang="fr-FR" dirty="0"/>
          </a:p>
          <a:p>
            <a:r>
              <a:rPr lang="fr-FR" dirty="0" err="1"/>
              <a:t>Eine</a:t>
            </a:r>
            <a:r>
              <a:rPr lang="fr-FR" dirty="0"/>
              <a:t> </a:t>
            </a:r>
            <a:r>
              <a:rPr lang="fr-FR" dirty="0" err="1"/>
              <a:t>regelmässige</a:t>
            </a:r>
            <a:r>
              <a:rPr lang="fr-FR" dirty="0"/>
              <a:t> </a:t>
            </a:r>
            <a:r>
              <a:rPr lang="fr-FR" dirty="0" err="1"/>
              <a:t>Teilnahme</a:t>
            </a:r>
            <a:r>
              <a:rPr lang="fr-FR" dirty="0"/>
              <a:t> </a:t>
            </a:r>
            <a:r>
              <a:rPr lang="fr-FR" dirty="0" err="1"/>
              <a:t>stärkt</a:t>
            </a:r>
            <a:r>
              <a:rPr lang="fr-FR" dirty="0"/>
              <a:t> die </a:t>
            </a:r>
            <a:r>
              <a:rPr lang="fr-FR" dirty="0" err="1"/>
              <a:t>Freundschaft</a:t>
            </a:r>
            <a:r>
              <a:rPr lang="fr-FR" dirty="0"/>
              <a:t> und </a:t>
            </a:r>
            <a:r>
              <a:rPr lang="fr-FR" dirty="0" err="1"/>
              <a:t>stellt</a:t>
            </a:r>
            <a:r>
              <a:rPr lang="fr-FR" dirty="0"/>
              <a:t> die </a:t>
            </a:r>
            <a:r>
              <a:rPr lang="fr-FR" dirty="0" err="1"/>
              <a:t>Realisierung</a:t>
            </a:r>
            <a:r>
              <a:rPr lang="fr-FR" dirty="0"/>
              <a:t> der </a:t>
            </a:r>
            <a:r>
              <a:rPr lang="fr-FR" dirty="0" err="1"/>
              <a:t>vom</a:t>
            </a:r>
            <a:r>
              <a:rPr lang="fr-FR" dirty="0"/>
              <a:t> Club </a:t>
            </a:r>
            <a:r>
              <a:rPr lang="fr-FR" dirty="0" err="1"/>
              <a:t>festgelegten</a:t>
            </a:r>
            <a:r>
              <a:rPr lang="fr-FR" dirty="0"/>
              <a:t> </a:t>
            </a:r>
            <a:r>
              <a:rPr lang="fr-FR" dirty="0" err="1"/>
              <a:t>Ziele</a:t>
            </a:r>
            <a:r>
              <a:rPr lang="fr-FR" dirty="0"/>
              <a:t> </a:t>
            </a:r>
            <a:r>
              <a:rPr lang="fr-FR" dirty="0" err="1"/>
              <a:t>sicher</a:t>
            </a:r>
            <a:endParaRPr lang="fr-FR" dirty="0"/>
          </a:p>
          <a:p>
            <a:r>
              <a:rPr lang="fr-FR" dirty="0" err="1"/>
              <a:t>Ihre</a:t>
            </a:r>
            <a:r>
              <a:rPr lang="fr-FR" dirty="0"/>
              <a:t> Zeit und </a:t>
            </a:r>
            <a:r>
              <a:rPr lang="fr-FR" dirty="0" err="1"/>
              <a:t>Ihr</a:t>
            </a:r>
            <a:r>
              <a:rPr lang="fr-FR" dirty="0"/>
              <a:t> Engagement </a:t>
            </a:r>
            <a:r>
              <a:rPr lang="fr-FR" dirty="0" err="1"/>
              <a:t>sind</a:t>
            </a:r>
            <a:r>
              <a:rPr lang="fr-FR" dirty="0"/>
              <a:t> </a:t>
            </a:r>
            <a:r>
              <a:rPr lang="fr-FR" dirty="0" err="1"/>
              <a:t>geschätzt</a:t>
            </a:r>
            <a:r>
              <a:rPr lang="fr-FR" dirty="0"/>
              <a:t> und </a:t>
            </a:r>
            <a:r>
              <a:rPr lang="fr-FR" dirty="0" err="1"/>
              <a:t>notwendig</a:t>
            </a:r>
            <a:r>
              <a:rPr lang="fr-FR" dirty="0"/>
              <a:t>.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17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Die </a:t>
            </a:r>
            <a:r>
              <a:rPr lang="fr-FR" dirty="0" err="1"/>
              <a:t>Anlässe</a:t>
            </a:r>
            <a:r>
              <a:rPr lang="fr-FR" dirty="0"/>
              <a:t> des Clubs</a:t>
            </a:r>
          </a:p>
        </p:txBody>
      </p:sp>
    </p:spTree>
    <p:extLst>
      <p:ext uri="{BB962C8B-B14F-4D97-AF65-F5344CB8AC3E}">
        <p14:creationId xmlns:p14="http://schemas.microsoft.com/office/powerpoint/2010/main" val="3796154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Das</a:t>
            </a:r>
            <a:r>
              <a:rPr lang="fr-FR" dirty="0"/>
              <a:t> </a:t>
            </a:r>
            <a:r>
              <a:rPr lang="fr-FR" dirty="0" err="1"/>
              <a:t>Einhalten</a:t>
            </a:r>
            <a:r>
              <a:rPr lang="fr-FR" dirty="0"/>
              <a:t> der </a:t>
            </a:r>
            <a:r>
              <a:rPr lang="fr-FR" dirty="0" err="1"/>
              <a:t>Verhaltensregeln</a:t>
            </a:r>
            <a:r>
              <a:rPr lang="fr-FR" dirty="0"/>
              <a:t> des Lions Clubs</a:t>
            </a:r>
          </a:p>
          <a:p>
            <a:r>
              <a:rPr lang="fr-FR" dirty="0" err="1"/>
              <a:t>Eine</a:t>
            </a:r>
            <a:r>
              <a:rPr lang="fr-FR" dirty="0"/>
              <a:t> </a:t>
            </a:r>
            <a:r>
              <a:rPr lang="fr-FR" dirty="0" err="1"/>
              <a:t>regelmässige</a:t>
            </a:r>
            <a:r>
              <a:rPr lang="fr-FR" dirty="0"/>
              <a:t> </a:t>
            </a:r>
            <a:r>
              <a:rPr lang="fr-FR" dirty="0" err="1"/>
              <a:t>Präsenz</a:t>
            </a:r>
            <a:r>
              <a:rPr lang="fr-FR" dirty="0"/>
              <a:t> an den </a:t>
            </a:r>
            <a:r>
              <a:rPr lang="fr-FR" dirty="0" err="1"/>
              <a:t>Anlässen</a:t>
            </a:r>
            <a:endParaRPr lang="fr-FR" dirty="0"/>
          </a:p>
          <a:p>
            <a:r>
              <a:rPr lang="fr-FR" dirty="0" err="1"/>
              <a:t>Deinen</a:t>
            </a:r>
            <a:r>
              <a:rPr lang="fr-FR" dirty="0"/>
              <a:t> </a:t>
            </a:r>
            <a:r>
              <a:rPr lang="fr-FR" dirty="0" err="1"/>
              <a:t>Einsatz</a:t>
            </a:r>
            <a:r>
              <a:rPr lang="fr-FR" dirty="0"/>
              <a:t> an den </a:t>
            </a:r>
            <a:r>
              <a:rPr lang="fr-FR" dirty="0" err="1"/>
              <a:t>sozialen</a:t>
            </a:r>
            <a:r>
              <a:rPr lang="fr-FR" dirty="0"/>
              <a:t> </a:t>
            </a:r>
            <a:r>
              <a:rPr lang="fr-FR" dirty="0" err="1"/>
              <a:t>Aktivitäten</a:t>
            </a:r>
            <a:r>
              <a:rPr lang="fr-FR" dirty="0"/>
              <a:t> (</a:t>
            </a:r>
            <a:r>
              <a:rPr lang="fr-FR" dirty="0" err="1"/>
              <a:t>Teilnahme</a:t>
            </a:r>
            <a:r>
              <a:rPr lang="fr-FR" dirty="0"/>
              <a:t> / </a:t>
            </a:r>
            <a:r>
              <a:rPr lang="fr-FR" dirty="0" err="1"/>
              <a:t>Werbung</a:t>
            </a:r>
            <a:r>
              <a:rPr lang="fr-FR" dirty="0"/>
              <a:t> </a:t>
            </a:r>
            <a:r>
              <a:rPr lang="fr-FR" dirty="0" err="1"/>
              <a:t>bei</a:t>
            </a:r>
            <a:r>
              <a:rPr lang="fr-FR" dirty="0"/>
              <a:t> </a:t>
            </a:r>
            <a:r>
              <a:rPr lang="fr-FR" dirty="0" err="1"/>
              <a:t>Deinen</a:t>
            </a:r>
            <a:r>
              <a:rPr lang="fr-FR" dirty="0"/>
              <a:t> </a:t>
            </a:r>
            <a:r>
              <a:rPr lang="fr-FR" dirty="0" err="1"/>
              <a:t>Kontakten</a:t>
            </a:r>
            <a:r>
              <a:rPr lang="fr-FR" dirty="0"/>
              <a:t>)</a:t>
            </a:r>
          </a:p>
          <a:p>
            <a:r>
              <a:rPr lang="fr-FR" dirty="0" err="1"/>
              <a:t>Deinen</a:t>
            </a:r>
            <a:r>
              <a:rPr lang="fr-FR" dirty="0"/>
              <a:t> </a:t>
            </a:r>
            <a:r>
              <a:rPr lang="fr-FR" dirty="0" err="1"/>
              <a:t>persönlichen</a:t>
            </a:r>
            <a:r>
              <a:rPr lang="fr-FR" dirty="0"/>
              <a:t> </a:t>
            </a:r>
            <a:r>
              <a:rPr lang="fr-FR" dirty="0" err="1"/>
              <a:t>Beitrag</a:t>
            </a:r>
            <a:r>
              <a:rPr lang="fr-FR" dirty="0"/>
              <a:t> </a:t>
            </a:r>
            <a:r>
              <a:rPr lang="fr-FR" dirty="0" err="1"/>
              <a:t>zum</a:t>
            </a:r>
            <a:r>
              <a:rPr lang="fr-FR" dirty="0"/>
              <a:t> </a:t>
            </a:r>
            <a:r>
              <a:rPr lang="fr-FR" dirty="0" err="1"/>
              <a:t>Clubleben</a:t>
            </a:r>
            <a:r>
              <a:rPr lang="fr-FR" dirty="0"/>
              <a:t> </a:t>
            </a:r>
            <a:r>
              <a:rPr lang="fr-FR" dirty="0" err="1"/>
              <a:t>leisten</a:t>
            </a:r>
            <a:endParaRPr lang="fr-FR" dirty="0"/>
          </a:p>
          <a:p>
            <a:r>
              <a:rPr lang="fr-FR" dirty="0" err="1"/>
              <a:t>Ein</a:t>
            </a:r>
            <a:r>
              <a:rPr lang="fr-FR" dirty="0"/>
              <a:t> Engagement in den </a:t>
            </a:r>
            <a:r>
              <a:rPr lang="fr-FR" dirty="0" err="1"/>
              <a:t>Kommissionen</a:t>
            </a:r>
            <a:r>
              <a:rPr lang="fr-FR" dirty="0"/>
              <a:t> und </a:t>
            </a:r>
            <a:r>
              <a:rPr lang="fr-FR" dirty="0" err="1"/>
              <a:t>im</a:t>
            </a:r>
            <a:r>
              <a:rPr lang="fr-FR" dirty="0"/>
              <a:t> </a:t>
            </a:r>
            <a:r>
              <a:rPr lang="fr-FR" dirty="0" err="1"/>
              <a:t>Vorstand</a:t>
            </a:r>
            <a:endParaRPr lang="fr-FR" dirty="0"/>
          </a:p>
          <a:p>
            <a:r>
              <a:rPr lang="fr-FR" dirty="0"/>
              <a:t>Die An-/</a:t>
            </a:r>
            <a:r>
              <a:rPr lang="fr-FR" dirty="0" err="1"/>
              <a:t>Abmeldung</a:t>
            </a:r>
            <a:r>
              <a:rPr lang="fr-FR" dirty="0"/>
              <a:t> </a:t>
            </a:r>
            <a:r>
              <a:rPr lang="fr-FR" dirty="0" err="1"/>
              <a:t>auf</a:t>
            </a:r>
            <a:r>
              <a:rPr lang="fr-FR" dirty="0"/>
              <a:t> der </a:t>
            </a:r>
            <a:r>
              <a:rPr lang="fr-FR" dirty="0" err="1"/>
              <a:t>Homepage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18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erwartet</a:t>
            </a:r>
            <a:r>
              <a:rPr lang="fr-FR" dirty="0"/>
              <a:t> der Club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Dir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0830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Die </a:t>
            </a:r>
            <a:r>
              <a:rPr lang="fr-FR" dirty="0" err="1"/>
              <a:t>Struktur</a:t>
            </a:r>
            <a:r>
              <a:rPr lang="fr-FR" dirty="0"/>
              <a:t> des Lions Club</a:t>
            </a:r>
            <a:endParaRPr lang="fr-CH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solidFill>
                  <a:srgbClr val="000000"/>
                </a:solidFill>
              </a:rPr>
              <a:t>Vom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lokalen</a:t>
            </a:r>
            <a:r>
              <a:rPr lang="fr-FR" dirty="0">
                <a:solidFill>
                  <a:srgbClr val="000000"/>
                </a:solidFill>
              </a:rPr>
              <a:t> Club </a:t>
            </a:r>
            <a:r>
              <a:rPr lang="fr-FR" dirty="0" err="1">
                <a:solidFill>
                  <a:srgbClr val="000000"/>
                </a:solidFill>
              </a:rPr>
              <a:t>zum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  <a:p>
            <a:r>
              <a:rPr lang="fr-FR" dirty="0">
                <a:solidFill>
                  <a:srgbClr val="000000"/>
                </a:solidFill>
              </a:rPr>
              <a:t>Lions Club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867959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CF6B6C6-A474-47DC-8628-FEE7C9B5B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Diese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Präsentation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ist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eine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Stütze</a:t>
            </a:r>
            <a:r>
              <a:rPr lang="fr-CH" dirty="0">
                <a:solidFill>
                  <a:srgbClr val="FF0000"/>
                </a:solidFill>
              </a:rPr>
              <a:t> für die Clubs, </a:t>
            </a:r>
            <a:r>
              <a:rPr lang="fr-CH" dirty="0" err="1">
                <a:solidFill>
                  <a:srgbClr val="FF0000"/>
                </a:solidFill>
              </a:rPr>
              <a:t>um</a:t>
            </a:r>
            <a:r>
              <a:rPr lang="fr-CH" dirty="0">
                <a:solidFill>
                  <a:srgbClr val="FF0000"/>
                </a:solidFill>
              </a:rPr>
              <a:t> die </a:t>
            </a:r>
            <a:r>
              <a:rPr lang="fr-CH" dirty="0" err="1">
                <a:solidFill>
                  <a:srgbClr val="FF0000"/>
                </a:solidFill>
              </a:rPr>
              <a:t>neuen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Mitglieder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einzuführen</a:t>
            </a:r>
            <a:r>
              <a:rPr lang="fr-CH" dirty="0">
                <a:solidFill>
                  <a:srgbClr val="FF0000"/>
                </a:solidFill>
              </a:rPr>
              <a:t> und </a:t>
            </a:r>
            <a:r>
              <a:rPr lang="fr-CH" dirty="0" err="1">
                <a:solidFill>
                  <a:srgbClr val="FF0000"/>
                </a:solidFill>
              </a:rPr>
              <a:t>ihnen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Basiskenntnisse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über</a:t>
            </a:r>
            <a:r>
              <a:rPr lang="fr-CH" dirty="0">
                <a:solidFill>
                  <a:srgbClr val="FF0000"/>
                </a:solidFill>
              </a:rPr>
              <a:t> den </a:t>
            </a:r>
            <a:r>
              <a:rPr lang="fr-CH" dirty="0" err="1">
                <a:solidFill>
                  <a:srgbClr val="FF0000"/>
                </a:solidFill>
              </a:rPr>
              <a:t>Lionismus</a:t>
            </a:r>
            <a:r>
              <a:rPr lang="fr-CH" dirty="0">
                <a:solidFill>
                  <a:srgbClr val="FF0000"/>
                </a:solidFill>
              </a:rPr>
              <a:t> und </a:t>
            </a:r>
            <a:r>
              <a:rPr lang="fr-CH" dirty="0" err="1">
                <a:solidFill>
                  <a:srgbClr val="FF0000"/>
                </a:solidFill>
              </a:rPr>
              <a:t>über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ihren</a:t>
            </a:r>
            <a:r>
              <a:rPr lang="fr-CH" dirty="0">
                <a:solidFill>
                  <a:srgbClr val="FF0000"/>
                </a:solidFill>
              </a:rPr>
              <a:t> Club </a:t>
            </a:r>
            <a:r>
              <a:rPr lang="fr-CH" dirty="0" err="1">
                <a:solidFill>
                  <a:srgbClr val="FF0000"/>
                </a:solidFill>
              </a:rPr>
              <a:t>zu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geben</a:t>
            </a:r>
            <a:r>
              <a:rPr lang="fr-CH" dirty="0">
                <a:solidFill>
                  <a:srgbClr val="FF0000"/>
                </a:solidFill>
              </a:rPr>
              <a:t>.</a:t>
            </a:r>
          </a:p>
          <a:p>
            <a:r>
              <a:rPr lang="fr-CH" dirty="0">
                <a:solidFill>
                  <a:srgbClr val="FF0000"/>
                </a:solidFill>
              </a:rPr>
              <a:t>Die in rot </a:t>
            </a:r>
            <a:r>
              <a:rPr lang="fr-CH" dirty="0" err="1">
                <a:solidFill>
                  <a:srgbClr val="FF0000"/>
                </a:solidFill>
              </a:rPr>
              <a:t>markierten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Textstellen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sind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durch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spezifische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Informationen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Ihres</a:t>
            </a:r>
            <a:r>
              <a:rPr lang="fr-CH" dirty="0">
                <a:solidFill>
                  <a:srgbClr val="FF0000"/>
                </a:solidFill>
              </a:rPr>
              <a:t> Clubs </a:t>
            </a:r>
            <a:r>
              <a:rPr lang="fr-CH" dirty="0" err="1">
                <a:solidFill>
                  <a:srgbClr val="FF0000"/>
                </a:solidFill>
              </a:rPr>
              <a:t>zu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ersetzen</a:t>
            </a:r>
            <a:r>
              <a:rPr lang="fr-CH" dirty="0">
                <a:solidFill>
                  <a:srgbClr val="FF0000"/>
                </a:solidFill>
              </a:rPr>
              <a:t>.</a:t>
            </a:r>
          </a:p>
          <a:p>
            <a:r>
              <a:rPr lang="fr-CH" dirty="0" err="1">
                <a:solidFill>
                  <a:srgbClr val="FF0000"/>
                </a:solidFill>
              </a:rPr>
              <a:t>Natürlich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kann</a:t>
            </a:r>
            <a:r>
              <a:rPr lang="fr-CH" dirty="0">
                <a:solidFill>
                  <a:srgbClr val="FF0000"/>
                </a:solidFill>
              </a:rPr>
              <a:t> die </a:t>
            </a:r>
            <a:r>
              <a:rPr lang="fr-CH" dirty="0" err="1">
                <a:solidFill>
                  <a:srgbClr val="FF0000"/>
                </a:solidFill>
              </a:rPr>
              <a:t>Präsentation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angepasst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werden</a:t>
            </a:r>
            <a:r>
              <a:rPr lang="fr-CH" dirty="0">
                <a:solidFill>
                  <a:srgbClr val="FF0000"/>
                </a:solidFill>
              </a:rPr>
              <a:t>.</a:t>
            </a:r>
          </a:p>
          <a:p>
            <a:r>
              <a:rPr lang="fr-CH" dirty="0">
                <a:solidFill>
                  <a:srgbClr val="FF0000"/>
                </a:solidFill>
              </a:rPr>
              <a:t>Version 2018-2019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0D72F1-AB26-481C-9E46-EB5A9296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BAFB82-4DD7-4D02-B622-F3D88204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2</a:t>
            </a:fld>
            <a:endParaRPr lang="fr-CH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763867C-50C0-4418-ABE1-76DCFCBF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>
                <a:solidFill>
                  <a:srgbClr val="FF0000"/>
                </a:solidFill>
              </a:rPr>
              <a:t>Informationen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für</a:t>
            </a:r>
            <a:r>
              <a:rPr lang="fr-CH" dirty="0">
                <a:solidFill>
                  <a:srgbClr val="FF0000"/>
                </a:solidFill>
              </a:rPr>
              <a:t> den </a:t>
            </a:r>
            <a:r>
              <a:rPr lang="fr-CH" dirty="0" err="1">
                <a:solidFill>
                  <a:srgbClr val="FF0000"/>
                </a:solidFill>
              </a:rPr>
              <a:t>Moderator</a:t>
            </a:r>
            <a:endParaRPr lang="fr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14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nuairepro-suisse.ch/images/map/suiss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68415"/>
            <a:ext cx="47625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Der Club			</a:t>
            </a:r>
            <a:r>
              <a:rPr lang="fr-FR" sz="1800" dirty="0">
                <a:solidFill>
                  <a:srgbClr val="FF0000"/>
                </a:solidFill>
              </a:rPr>
              <a:t>Lausanne-Bourg</a:t>
            </a:r>
          </a:p>
          <a:p>
            <a:r>
              <a:rPr lang="fr-FR" dirty="0"/>
              <a:t>Die Zone			</a:t>
            </a:r>
            <a:r>
              <a:rPr lang="fr-FR" sz="1800" dirty="0">
                <a:solidFill>
                  <a:srgbClr val="FF0000"/>
                </a:solidFill>
              </a:rPr>
              <a:t>Zone 14</a:t>
            </a:r>
            <a:br>
              <a:rPr lang="fr-FR" sz="1800" dirty="0">
                <a:solidFill>
                  <a:srgbClr val="00529C"/>
                </a:solidFill>
              </a:rPr>
            </a:br>
            <a:r>
              <a:rPr lang="fr-FR" sz="1800" dirty="0">
                <a:solidFill>
                  <a:srgbClr val="00529C"/>
                </a:solidFill>
              </a:rPr>
              <a:t>				</a:t>
            </a:r>
            <a:r>
              <a:rPr lang="fr-FR" sz="1600" dirty="0">
                <a:solidFill>
                  <a:srgbClr val="FF0000"/>
                </a:solidFill>
              </a:rPr>
              <a:t>Lausanne, Lausanne-Bourg, Lausanne-Galicien, 						Lausanne-Jorat, Lausanne-Pully-Riviera, Lavaux</a:t>
            </a:r>
            <a:endParaRPr lang="fr-FR" sz="1800" dirty="0">
              <a:solidFill>
                <a:srgbClr val="FF0000"/>
              </a:solidFill>
            </a:endParaRPr>
          </a:p>
          <a:p>
            <a:r>
              <a:rPr lang="fr-FR" dirty="0"/>
              <a:t>Die </a:t>
            </a:r>
            <a:r>
              <a:rPr lang="fr-FR" dirty="0" err="1"/>
              <a:t>Region</a:t>
            </a:r>
            <a:r>
              <a:rPr lang="fr-FR" dirty="0"/>
              <a:t>			</a:t>
            </a:r>
            <a:r>
              <a:rPr lang="fr-FR" sz="1800" dirty="0" err="1">
                <a:solidFill>
                  <a:srgbClr val="FF0000"/>
                </a:solidFill>
              </a:rPr>
              <a:t>Region</a:t>
            </a:r>
            <a:r>
              <a:rPr lang="fr-FR" sz="1800" dirty="0">
                <a:solidFill>
                  <a:srgbClr val="FF0000"/>
                </a:solidFill>
              </a:rPr>
              <a:t> 1</a:t>
            </a:r>
          </a:p>
          <a:p>
            <a:r>
              <a:rPr lang="fr-FR" dirty="0"/>
              <a:t>Der </a:t>
            </a:r>
            <a:r>
              <a:rPr lang="fr-FR" dirty="0" err="1"/>
              <a:t>Distrikt</a:t>
            </a:r>
            <a:r>
              <a:rPr lang="fr-FR" dirty="0"/>
              <a:t>			</a:t>
            </a:r>
            <a:r>
              <a:rPr lang="fr-FR" sz="1800" dirty="0">
                <a:solidFill>
                  <a:srgbClr val="00529C"/>
                </a:solidFill>
              </a:rPr>
              <a:t>District 102W</a:t>
            </a:r>
          </a:p>
          <a:p>
            <a:r>
              <a:rPr lang="fr-FR" dirty="0"/>
              <a:t>Der Multi-</a:t>
            </a:r>
            <a:r>
              <a:rPr lang="fr-FR" dirty="0" err="1"/>
              <a:t>Distrikt</a:t>
            </a:r>
            <a:r>
              <a:rPr lang="fr-FR" dirty="0"/>
              <a:t>		</a:t>
            </a:r>
            <a:r>
              <a:rPr lang="fr-FR" sz="1800" dirty="0">
                <a:solidFill>
                  <a:srgbClr val="00529C"/>
                </a:solidFill>
              </a:rPr>
              <a:t>MD102</a:t>
            </a:r>
          </a:p>
          <a:p>
            <a:pPr lvl="1"/>
            <a:r>
              <a:rPr lang="fr-FR" dirty="0"/>
              <a:t>Schweiz</a:t>
            </a:r>
          </a:p>
          <a:p>
            <a:pPr lvl="1"/>
            <a:r>
              <a:rPr lang="fr-FR" dirty="0"/>
              <a:t>Lichtenstein</a:t>
            </a:r>
          </a:p>
          <a:p>
            <a:r>
              <a:rPr lang="fr-FR" dirty="0"/>
              <a:t>Der LCI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sz="2000" dirty="0" err="1">
                <a:solidFill>
                  <a:srgbClr val="00529C"/>
                </a:solidFill>
              </a:rPr>
              <a:t>Erste</a:t>
            </a:r>
            <a:r>
              <a:rPr lang="fr-FR" sz="2000" dirty="0">
                <a:solidFill>
                  <a:srgbClr val="00529C"/>
                </a:solidFill>
              </a:rPr>
              <a:t> Clubs in der Schweiz </a:t>
            </a:r>
            <a:br>
              <a:rPr lang="fr-FR" sz="2000" dirty="0">
                <a:solidFill>
                  <a:srgbClr val="00529C"/>
                </a:solidFill>
              </a:rPr>
            </a:br>
            <a:r>
              <a:rPr lang="fr-FR" sz="2000" dirty="0" err="1">
                <a:solidFill>
                  <a:srgbClr val="00529C"/>
                </a:solidFill>
              </a:rPr>
              <a:t>im</a:t>
            </a:r>
            <a:r>
              <a:rPr lang="fr-FR" sz="2000" dirty="0">
                <a:solidFill>
                  <a:srgbClr val="00529C"/>
                </a:solidFill>
              </a:rPr>
              <a:t> 1948 (Genf / Zürich)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20</a:t>
            </a:fld>
            <a:endParaRPr lang="fr-CH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Die </a:t>
            </a:r>
            <a:r>
              <a:rPr lang="fr-FR" dirty="0" err="1"/>
              <a:t>Struktur</a:t>
            </a:r>
            <a:r>
              <a:rPr lang="fr-FR" dirty="0"/>
              <a:t> in der Schweiz</a:t>
            </a:r>
          </a:p>
        </p:txBody>
      </p:sp>
    </p:spTree>
    <p:extLst>
      <p:ext uri="{BB962C8B-B14F-4D97-AF65-F5344CB8AC3E}">
        <p14:creationId xmlns:p14="http://schemas.microsoft.com/office/powerpoint/2010/main" val="17389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H" dirty="0"/>
              <a:t>Für </a:t>
            </a:r>
            <a:r>
              <a:rPr lang="fr-CH" dirty="0" err="1"/>
              <a:t>Jugendliche</a:t>
            </a:r>
            <a:r>
              <a:rPr lang="fr-CH" dirty="0"/>
              <a:t> </a:t>
            </a:r>
            <a:r>
              <a:rPr lang="fr-CH" dirty="0" err="1"/>
              <a:t>zwischen</a:t>
            </a:r>
            <a:r>
              <a:rPr lang="fr-CH" dirty="0"/>
              <a:t> 18- und 30-Jahren</a:t>
            </a:r>
          </a:p>
          <a:p>
            <a:r>
              <a:rPr lang="fr-CH" dirty="0" err="1"/>
              <a:t>Gleiche</a:t>
            </a:r>
            <a:r>
              <a:rPr lang="fr-CH" dirty="0"/>
              <a:t> </a:t>
            </a:r>
            <a:r>
              <a:rPr lang="fr-CH" dirty="0" err="1"/>
              <a:t>Ziele</a:t>
            </a:r>
            <a:r>
              <a:rPr lang="fr-CH" dirty="0"/>
              <a:t> </a:t>
            </a:r>
            <a:r>
              <a:rPr lang="fr-CH" dirty="0" err="1"/>
              <a:t>wie</a:t>
            </a:r>
            <a:r>
              <a:rPr lang="fr-CH" dirty="0"/>
              <a:t> die Lions Clubs</a:t>
            </a:r>
          </a:p>
          <a:p>
            <a:r>
              <a:rPr lang="fr-CH" b="1" dirty="0"/>
              <a:t>Leadership, </a:t>
            </a:r>
            <a:r>
              <a:rPr lang="fr-CH" b="1" dirty="0" err="1"/>
              <a:t>Experience</a:t>
            </a:r>
            <a:r>
              <a:rPr lang="fr-CH" b="1" dirty="0"/>
              <a:t> und Opportunity </a:t>
            </a:r>
            <a:r>
              <a:rPr lang="fr-CH" dirty="0"/>
              <a:t>(</a:t>
            </a:r>
            <a:r>
              <a:rPr lang="fr-CH" dirty="0" err="1"/>
              <a:t>Ausbildung</a:t>
            </a:r>
            <a:r>
              <a:rPr lang="fr-CH" dirty="0"/>
              <a:t> der </a:t>
            </a:r>
            <a:r>
              <a:rPr lang="fr-CH" dirty="0" err="1"/>
              <a:t>Verantwortlichen</a:t>
            </a:r>
            <a:r>
              <a:rPr lang="fr-CH" dirty="0"/>
              <a:t>, </a:t>
            </a:r>
            <a:r>
              <a:rPr lang="fr-CH" dirty="0" err="1"/>
              <a:t>Erfahrungen</a:t>
            </a:r>
            <a:r>
              <a:rPr lang="fr-CH" dirty="0"/>
              <a:t>, </a:t>
            </a:r>
            <a:r>
              <a:rPr lang="fr-CH" dirty="0" err="1"/>
              <a:t>Möglichkeiten</a:t>
            </a:r>
            <a:r>
              <a:rPr lang="fr-CH" dirty="0"/>
              <a:t>)</a:t>
            </a:r>
          </a:p>
          <a:p>
            <a:r>
              <a:rPr lang="fr-CH" dirty="0">
                <a:solidFill>
                  <a:srgbClr val="FF0000"/>
                </a:solidFill>
              </a:rPr>
              <a:t>LEO Club Lausanne</a:t>
            </a:r>
          </a:p>
          <a:p>
            <a:endParaRPr lang="fr-CH" dirty="0"/>
          </a:p>
          <a:p>
            <a:pPr marL="0" indent="0">
              <a:buNone/>
            </a:pPr>
            <a:endParaRPr lang="fr-CH" dirty="0"/>
          </a:p>
          <a:p>
            <a:r>
              <a:rPr lang="fr-CH" dirty="0">
                <a:solidFill>
                  <a:srgbClr val="FF0000"/>
                </a:solidFill>
              </a:rPr>
              <a:t>https://lausanne.leoclub.ch/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21</a:t>
            </a:fld>
            <a:endParaRPr lang="fr-CH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/>
              <a:t>Die Clubs LEO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56992"/>
            <a:ext cx="2739679" cy="265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97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22</a:t>
            </a:fld>
            <a:endParaRPr lang="fr-CH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Organigramm</a:t>
            </a:r>
            <a:r>
              <a:rPr lang="fr-FR" dirty="0"/>
              <a:t> </a:t>
            </a:r>
            <a:r>
              <a:rPr lang="fr-FR" dirty="0" err="1"/>
              <a:t>Distrikt</a:t>
            </a:r>
            <a:r>
              <a:rPr lang="fr-FR" dirty="0"/>
              <a:t> 102W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008C6F-3299-42B4-B2CA-57005B700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55593"/>
            <a:ext cx="7632848" cy="55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4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Die </a:t>
            </a:r>
            <a:r>
              <a:rPr lang="fr-FR" dirty="0" err="1"/>
              <a:t>Internetseite</a:t>
            </a:r>
            <a:endParaRPr lang="fr-FR" dirty="0"/>
          </a:p>
          <a:p>
            <a:r>
              <a:rPr lang="fr-FR" dirty="0"/>
              <a:t>Die Revue Lion</a:t>
            </a:r>
          </a:p>
          <a:p>
            <a:r>
              <a:rPr lang="fr-FR" dirty="0"/>
              <a:t>Facebook </a:t>
            </a:r>
            <a:r>
              <a:rPr lang="fr-FR" dirty="0" err="1"/>
              <a:t>Seite</a:t>
            </a:r>
            <a:br>
              <a:rPr lang="fr-FR" dirty="0"/>
            </a:br>
            <a:r>
              <a:rPr lang="fr-FR" dirty="0" err="1"/>
              <a:t>Distrikt</a:t>
            </a:r>
            <a:r>
              <a:rPr lang="fr-FR" dirty="0"/>
              <a:t> 102 W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CH" sz="1800" dirty="0">
                <a:hlinkClick r:id="rId3"/>
              </a:rPr>
              <a:t>http://www.lionsclubs.ch</a:t>
            </a:r>
            <a:r>
              <a:rPr lang="fr-CH" sz="1800" dirty="0"/>
              <a:t> </a:t>
            </a:r>
            <a:endParaRPr lang="fr-FR" sz="1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23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Die </a:t>
            </a:r>
            <a:r>
              <a:rPr lang="fr-FR" dirty="0" err="1"/>
              <a:t>Kommunikation</a:t>
            </a:r>
            <a:r>
              <a:rPr lang="fr-FR" dirty="0"/>
              <a:t> </a:t>
            </a:r>
            <a:r>
              <a:rPr lang="fr-FR" dirty="0" err="1"/>
              <a:t>im</a:t>
            </a:r>
            <a:r>
              <a:rPr lang="fr-FR" dirty="0"/>
              <a:t> MD102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8093"/>
            <a:ext cx="3938042" cy="2871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3573016"/>
            <a:ext cx="1830888" cy="260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5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Der Lions Club International</a:t>
            </a:r>
            <a:endParaRPr lang="fr-CH"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DA0BE17C-97DD-4C63-96F9-233E1B339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1435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14313" y="1125538"/>
          <a:ext cx="8678862" cy="525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25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Geschichte</a:t>
            </a:r>
            <a:endParaRPr lang="fr-FR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97273790"/>
              </p:ext>
            </p:extLst>
          </p:nvPr>
        </p:nvGraphicFramePr>
        <p:xfrm>
          <a:off x="467544" y="1052736"/>
          <a:ext cx="7515944" cy="484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098" name="Picture 2" descr="O:\Public Relations &amp; Communications\Common\Photos\Headquarters &amp; Historical\Melvin Jones w name.jpg"/>
          <p:cNvPicPr>
            <a:picLocks noChangeAspect="1" noChangeArrowheads="1"/>
          </p:cNvPicPr>
          <p:nvPr/>
        </p:nvPicPr>
        <p:blipFill>
          <a:blip r:embed="rId13" cstate="print"/>
          <a:srcRect l="22258" t="3565" r="11765" b="37334"/>
          <a:stretch>
            <a:fillRect/>
          </a:stretch>
        </p:blipFill>
        <p:spPr bwMode="auto">
          <a:xfrm>
            <a:off x="1981200" y="1772816"/>
            <a:ext cx="725868" cy="894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5761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CI_emblem_2C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0439" y="4792079"/>
            <a:ext cx="1805136" cy="17094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23" y="1124744"/>
            <a:ext cx="8102293" cy="5256584"/>
          </a:xfrm>
        </p:spPr>
        <p:txBody>
          <a:bodyPr>
            <a:normAutofit/>
          </a:bodyPr>
          <a:lstStyle/>
          <a:p>
            <a:r>
              <a:rPr lang="fr-FR" dirty="0"/>
              <a:t>Der </a:t>
            </a:r>
            <a:r>
              <a:rPr lang="fr-FR" dirty="0" err="1"/>
              <a:t>offizielle</a:t>
            </a:r>
            <a:r>
              <a:rPr lang="fr-FR" dirty="0"/>
              <a:t> Name der </a:t>
            </a:r>
            <a:r>
              <a:rPr lang="fr-FR" dirty="0" err="1"/>
              <a:t>Vereinigung</a:t>
            </a:r>
            <a:r>
              <a:rPr lang="fr-FR" dirty="0"/>
              <a:t> </a:t>
            </a:r>
            <a:r>
              <a:rPr lang="fr-FR" dirty="0" err="1"/>
              <a:t>ist</a:t>
            </a:r>
            <a:r>
              <a:rPr lang="fr-FR" dirty="0"/>
              <a:t> “The International Association of Lions Clubs” (Die internationale </a:t>
            </a:r>
            <a:r>
              <a:rPr lang="fr-FR" dirty="0" err="1"/>
              <a:t>Vereinigung</a:t>
            </a:r>
            <a:r>
              <a:rPr lang="fr-FR" dirty="0"/>
              <a:t> der Lions Clubs) </a:t>
            </a:r>
            <a:r>
              <a:rPr lang="fr-FR" dirty="0" err="1"/>
              <a:t>oder</a:t>
            </a:r>
            <a:r>
              <a:rPr lang="fr-FR" dirty="0"/>
              <a:t> </a:t>
            </a:r>
            <a:r>
              <a:rPr lang="fr-FR" dirty="0" err="1"/>
              <a:t>einfacher</a:t>
            </a:r>
            <a:r>
              <a:rPr lang="fr-FR" dirty="0"/>
              <a:t> “Lions Clubs International” </a:t>
            </a:r>
          </a:p>
          <a:p>
            <a:r>
              <a:rPr lang="fr-FR" dirty="0"/>
              <a:t>Der Name Lions </a:t>
            </a:r>
            <a:r>
              <a:rPr lang="fr-FR" dirty="0" err="1"/>
              <a:t>wurde</a:t>
            </a:r>
            <a:r>
              <a:rPr lang="fr-FR" dirty="0"/>
              <a:t> </a:t>
            </a:r>
            <a:r>
              <a:rPr lang="fr-FR" dirty="0" err="1"/>
              <a:t>durch</a:t>
            </a:r>
            <a:r>
              <a:rPr lang="fr-FR" dirty="0"/>
              <a:t> </a:t>
            </a:r>
            <a:r>
              <a:rPr lang="fr-FR" dirty="0" err="1"/>
              <a:t>geheime</a:t>
            </a:r>
            <a:r>
              <a:rPr lang="fr-FR" dirty="0"/>
              <a:t> </a:t>
            </a:r>
            <a:r>
              <a:rPr lang="fr-FR" dirty="0" err="1"/>
              <a:t>Stimmzettel</a:t>
            </a:r>
            <a:r>
              <a:rPr lang="fr-FR" dirty="0"/>
              <a:t> </a:t>
            </a:r>
            <a:r>
              <a:rPr lang="fr-FR" dirty="0" err="1"/>
              <a:t>unter</a:t>
            </a:r>
            <a:r>
              <a:rPr lang="fr-FR" dirty="0"/>
              <a:t> </a:t>
            </a:r>
            <a:r>
              <a:rPr lang="fr-FR" dirty="0" err="1"/>
              <a:t>anderen</a:t>
            </a:r>
            <a:r>
              <a:rPr lang="fr-FR" dirty="0"/>
              <a:t> </a:t>
            </a:r>
            <a:r>
              <a:rPr lang="fr-FR" dirty="0" err="1"/>
              <a:t>Vorschlägen</a:t>
            </a:r>
            <a:r>
              <a:rPr lang="fr-FR" dirty="0"/>
              <a:t> </a:t>
            </a:r>
            <a:r>
              <a:rPr lang="fr-FR" dirty="0" err="1"/>
              <a:t>bestimmt</a:t>
            </a:r>
            <a:r>
              <a:rPr lang="fr-FR" dirty="0"/>
              <a:t>, </a:t>
            </a:r>
            <a:r>
              <a:rPr lang="fr-FR" dirty="0" err="1"/>
              <a:t>weil</a:t>
            </a:r>
            <a:r>
              <a:rPr lang="fr-FR" dirty="0"/>
              <a:t> der </a:t>
            </a:r>
            <a:r>
              <a:rPr lang="fr-FR" dirty="0" err="1"/>
              <a:t>Löwe</a:t>
            </a:r>
            <a:r>
              <a:rPr lang="fr-FR" dirty="0"/>
              <a:t> die Kraft, den Mut, die </a:t>
            </a:r>
            <a:r>
              <a:rPr lang="fr-FR" dirty="0" err="1"/>
              <a:t>Loyalität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die </a:t>
            </a:r>
            <a:r>
              <a:rPr lang="fr-FR" dirty="0" err="1"/>
              <a:t>dynamische</a:t>
            </a:r>
            <a:r>
              <a:rPr lang="fr-FR" dirty="0"/>
              <a:t> </a:t>
            </a:r>
            <a:r>
              <a:rPr lang="fr-FR" dirty="0" err="1"/>
              <a:t>Aktion</a:t>
            </a:r>
            <a:r>
              <a:rPr lang="fr-FR" dirty="0"/>
              <a:t> </a:t>
            </a:r>
            <a:r>
              <a:rPr lang="fr-FR" dirty="0" err="1"/>
              <a:t>symbolisiert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26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Name </a:t>
            </a:r>
            <a:r>
              <a:rPr lang="fr-FR" dirty="0" err="1"/>
              <a:t>und</a:t>
            </a:r>
            <a:r>
              <a:rPr lang="fr-FR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4214258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801" y="947177"/>
            <a:ext cx="8678357" cy="1368152"/>
          </a:xfrm>
        </p:spPr>
        <p:txBody>
          <a:bodyPr>
            <a:normAutofit/>
          </a:bodyPr>
          <a:lstStyle/>
          <a:p>
            <a:r>
              <a:rPr lang="fr-FR" dirty="0" err="1"/>
              <a:t>Angesiedelt</a:t>
            </a:r>
            <a:r>
              <a:rPr lang="fr-FR" dirty="0"/>
              <a:t> in </a:t>
            </a:r>
            <a:r>
              <a:rPr lang="fr-FR" dirty="0" err="1"/>
              <a:t>Oak</a:t>
            </a:r>
            <a:r>
              <a:rPr lang="fr-FR" dirty="0"/>
              <a:t> Brook, Illinois, USA</a:t>
            </a:r>
          </a:p>
          <a:p>
            <a:r>
              <a:rPr lang="fr-FR" dirty="0"/>
              <a:t>Ca. 300 </a:t>
            </a:r>
            <a:r>
              <a:rPr lang="fr-FR" dirty="0" err="1"/>
              <a:t>Angestellte</a:t>
            </a:r>
            <a:r>
              <a:rPr lang="fr-FR" dirty="0"/>
              <a:t> in 11 </a:t>
            </a:r>
            <a:r>
              <a:rPr lang="fr-FR" dirty="0" err="1"/>
              <a:t>Abteilungen</a:t>
            </a:r>
            <a:r>
              <a:rPr lang="fr-FR" dirty="0"/>
              <a:t>: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27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Internationaler</a:t>
            </a:r>
            <a:r>
              <a:rPr lang="fr-FR" dirty="0"/>
              <a:t> </a:t>
            </a:r>
            <a:r>
              <a:rPr lang="fr-FR" dirty="0" err="1"/>
              <a:t>Sitz</a:t>
            </a:r>
            <a:endParaRPr lang="fr-FR" dirty="0"/>
          </a:p>
        </p:txBody>
      </p:sp>
      <p:pic>
        <p:nvPicPr>
          <p:cNvPr id="3074" name="Picture 2" descr="O:\Public Relations &amp; Communications\Common\Photos\Headquarters &amp; Historical\current-HQ.jpg"/>
          <p:cNvPicPr>
            <a:picLocks noChangeAspect="1" noChangeArrowheads="1"/>
          </p:cNvPicPr>
          <p:nvPr/>
        </p:nvPicPr>
        <p:blipFill>
          <a:blip r:embed="rId3"/>
          <a:srcRect t="13889" b="25000"/>
          <a:stretch>
            <a:fillRect/>
          </a:stretch>
        </p:blipFill>
        <p:spPr bwMode="auto">
          <a:xfrm>
            <a:off x="1916059" y="4437112"/>
            <a:ext cx="5208591" cy="2059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148064" y="2222498"/>
            <a:ext cx="3960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4213" lvl="1" indent="-227013" eaLnBrk="0" fontAlgn="base" hangingPunct="0">
              <a:spcAft>
                <a:spcPct val="0"/>
              </a:spcAft>
              <a:buFont typeface="Wingdings" pitchFamily="2" charset="2"/>
              <a:buChar char="§"/>
            </a:pPr>
            <a:endParaRPr lang="fr-FR" sz="200" dirty="0"/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000000"/>
                </a:solidFill>
              </a:rPr>
              <a:t>Soziale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r>
              <a:rPr lang="fr-FR" sz="1800" dirty="0" err="1">
                <a:solidFill>
                  <a:srgbClr val="000000"/>
                </a:solidFill>
              </a:rPr>
              <a:t>Aktionen</a:t>
            </a:r>
            <a:endParaRPr lang="fr-FR" sz="1800" dirty="0">
              <a:solidFill>
                <a:srgbClr val="000000"/>
              </a:solidFill>
            </a:endParaRP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000000"/>
                </a:solidFill>
              </a:rPr>
              <a:t>Ausbildung</a:t>
            </a:r>
            <a:r>
              <a:rPr lang="fr-FR" sz="1800" dirty="0">
                <a:solidFill>
                  <a:srgbClr val="000000"/>
                </a:solidFill>
              </a:rPr>
              <a:t> der </a:t>
            </a:r>
            <a:r>
              <a:rPr lang="fr-FR" sz="1800" dirty="0" err="1">
                <a:solidFill>
                  <a:srgbClr val="000000"/>
                </a:solidFill>
              </a:rPr>
              <a:t>Verantwortlichen</a:t>
            </a:r>
            <a:endParaRPr lang="fr-FR" sz="1800" dirty="0">
              <a:solidFill>
                <a:srgbClr val="000000"/>
              </a:solidFill>
            </a:endParaRP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000000"/>
                </a:solidFill>
              </a:rPr>
              <a:t>Rechtsabteilung</a:t>
            </a:r>
            <a:endParaRPr lang="fr-FR" sz="1800" dirty="0">
              <a:solidFill>
                <a:srgbClr val="000000"/>
              </a:solidFill>
            </a:endParaRP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</a:rPr>
              <a:t>LCIF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</a:rPr>
              <a:t>PR </a:t>
            </a:r>
            <a:r>
              <a:rPr lang="fr-FR" sz="1800" dirty="0" err="1">
                <a:solidFill>
                  <a:srgbClr val="000000"/>
                </a:solidFill>
              </a:rPr>
              <a:t>und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r>
              <a:rPr lang="fr-FR" sz="1800" dirty="0" err="1">
                <a:solidFill>
                  <a:srgbClr val="000000"/>
                </a:solidFill>
              </a:rPr>
              <a:t>Kommunikation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42AFE4-7E40-47FE-8C44-E6AAF5C06875}"/>
              </a:ext>
            </a:extLst>
          </p:cNvPr>
          <p:cNvSpPr txBox="1"/>
          <p:nvPr/>
        </p:nvSpPr>
        <p:spPr>
          <a:xfrm>
            <a:off x="205801" y="2297778"/>
            <a:ext cx="544631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800" dirty="0" err="1"/>
              <a:t>Versorgung</a:t>
            </a:r>
            <a:r>
              <a:rPr lang="fr-FR" sz="1800" dirty="0"/>
              <a:t> der Clubs </a:t>
            </a:r>
            <a:r>
              <a:rPr lang="fr-FR" sz="1800" dirty="0" err="1"/>
              <a:t>und</a:t>
            </a:r>
            <a:r>
              <a:rPr lang="fr-FR" sz="1800" dirty="0"/>
              <a:t> </a:t>
            </a:r>
            <a:r>
              <a:rPr lang="fr-FR" sz="1800" dirty="0" err="1"/>
              <a:t>Vertrieb</a:t>
            </a:r>
            <a:endParaRPr lang="fr-FR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800" dirty="0"/>
              <a:t>Convention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800" dirty="0" err="1"/>
              <a:t>Verwaltung</a:t>
            </a:r>
            <a:r>
              <a:rPr lang="fr-FR" sz="1800" dirty="0"/>
              <a:t> der </a:t>
            </a:r>
            <a:r>
              <a:rPr lang="fr-FR" sz="1800" dirty="0" err="1"/>
              <a:t>Distrikte</a:t>
            </a:r>
            <a:r>
              <a:rPr lang="fr-FR" sz="1800" dirty="0"/>
              <a:t> </a:t>
            </a:r>
            <a:r>
              <a:rPr lang="fr-FR" sz="1800" dirty="0" err="1"/>
              <a:t>und</a:t>
            </a:r>
            <a:r>
              <a:rPr lang="fr-FR" sz="1800" dirty="0"/>
              <a:t> der Clubs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800" dirty="0" err="1"/>
              <a:t>Entwicklung</a:t>
            </a:r>
            <a:r>
              <a:rPr lang="fr-FR" sz="1800" dirty="0"/>
              <a:t> der </a:t>
            </a:r>
            <a:r>
              <a:rPr lang="fr-FR" sz="1800" dirty="0" err="1"/>
              <a:t>Mitgliedschaft</a:t>
            </a:r>
            <a:r>
              <a:rPr lang="fr-FR" sz="1800" dirty="0"/>
              <a:t> </a:t>
            </a:r>
            <a:r>
              <a:rPr lang="fr-FR" sz="1800" dirty="0" err="1"/>
              <a:t>und</a:t>
            </a:r>
            <a:r>
              <a:rPr lang="fr-FR" sz="1800" dirty="0"/>
              <a:t> </a:t>
            </a:r>
            <a:r>
              <a:rPr lang="fr-FR" sz="1800" dirty="0" err="1"/>
              <a:t>Rekrutierung</a:t>
            </a:r>
            <a:endParaRPr lang="fr-FR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800" dirty="0" err="1"/>
              <a:t>Finanzen</a:t>
            </a:r>
            <a:endParaRPr lang="fr-FR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800" dirty="0" err="1"/>
              <a:t>Informatik</a:t>
            </a:r>
            <a:endParaRPr lang="fr-FR" sz="1800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74269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2149D86-C860-49FA-B7C2-9F6BE9726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Nationale Convention (17./18. Mai 2019 – </a:t>
            </a:r>
            <a:r>
              <a:rPr lang="fr-CH" dirty="0" err="1"/>
              <a:t>Klosters</a:t>
            </a:r>
            <a:r>
              <a:rPr lang="fr-CH" dirty="0"/>
              <a:t>)</a:t>
            </a:r>
          </a:p>
          <a:p>
            <a:r>
              <a:rPr lang="fr-CH" dirty="0"/>
              <a:t>Internationale Conventions </a:t>
            </a:r>
          </a:p>
          <a:p>
            <a:pPr lvl="1"/>
            <a:r>
              <a:rPr lang="fr-CH" dirty="0"/>
              <a:t>2019 </a:t>
            </a:r>
            <a:r>
              <a:rPr lang="fr-CH" dirty="0" err="1"/>
              <a:t>Mailand</a:t>
            </a:r>
            <a:endParaRPr lang="fr-CH" dirty="0"/>
          </a:p>
          <a:p>
            <a:pPr lvl="1"/>
            <a:r>
              <a:rPr lang="fr-CH" dirty="0"/>
              <a:t>2020 Singapore</a:t>
            </a:r>
          </a:p>
          <a:p>
            <a:r>
              <a:rPr lang="fr-CH" dirty="0"/>
              <a:t>Europa Forum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063376E-41D6-4D42-B605-DB265556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Conventions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25EEBB6-F3D1-4041-A29C-87DFFF5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9D966C-25E0-492A-90CD-0C2F5973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1E0B-3456-4A13-AF6C-4EBD22002F35}" type="slidenum">
              <a:rPr lang="fr-CH" smtClean="0"/>
              <a:t>28</a:t>
            </a:fld>
            <a:endParaRPr lang="fr-CH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621AC0-C2AB-42BA-BF22-26E86692E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29" y="2636912"/>
            <a:ext cx="5508104" cy="367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57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/>
              <a:t>Unser</a:t>
            </a:r>
            <a:r>
              <a:rPr lang="fr-FR" dirty="0"/>
              <a:t> </a:t>
            </a:r>
            <a:r>
              <a:rPr lang="fr-FR" dirty="0" err="1"/>
              <a:t>Motto</a:t>
            </a:r>
            <a:r>
              <a:rPr lang="fr-FR" dirty="0"/>
              <a:t>: « </a:t>
            </a:r>
            <a:r>
              <a:rPr lang="fr-FR" b="1" i="1" dirty="0" err="1">
                <a:solidFill>
                  <a:srgbClr val="00529C"/>
                </a:solidFill>
              </a:rPr>
              <a:t>Wir</a:t>
            </a:r>
            <a:r>
              <a:rPr lang="fr-FR" b="1" i="1" dirty="0">
                <a:solidFill>
                  <a:srgbClr val="00529C"/>
                </a:solidFill>
              </a:rPr>
              <a:t> </a:t>
            </a:r>
            <a:r>
              <a:rPr lang="fr-FR" b="1" i="1" dirty="0" err="1">
                <a:solidFill>
                  <a:srgbClr val="00529C"/>
                </a:solidFill>
              </a:rPr>
              <a:t>dienen</a:t>
            </a:r>
            <a:r>
              <a:rPr lang="fr-FR" b="1" i="1" dirty="0">
                <a:solidFill>
                  <a:srgbClr val="00529C"/>
                </a:solidFill>
              </a:rPr>
              <a:t>!</a:t>
            </a:r>
            <a:r>
              <a:rPr lang="fr-FR" dirty="0"/>
              <a:t> »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Die </a:t>
            </a:r>
            <a:r>
              <a:rPr lang="fr-FR" dirty="0" err="1"/>
              <a:t>sozialen</a:t>
            </a:r>
            <a:r>
              <a:rPr lang="fr-FR" dirty="0"/>
              <a:t> </a:t>
            </a:r>
            <a:r>
              <a:rPr lang="fr-FR" dirty="0" err="1"/>
              <a:t>Aktionen</a:t>
            </a:r>
            <a:r>
              <a:rPr lang="fr-FR" dirty="0"/>
              <a:t> </a:t>
            </a:r>
            <a:r>
              <a:rPr lang="fr-FR" dirty="0" err="1"/>
              <a:t>sind</a:t>
            </a:r>
            <a:r>
              <a:rPr lang="fr-FR" dirty="0"/>
              <a:t> </a:t>
            </a:r>
            <a:r>
              <a:rPr lang="fr-FR" dirty="0" err="1"/>
              <a:t>allgemein</a:t>
            </a:r>
            <a:r>
              <a:rPr lang="fr-FR" dirty="0"/>
              <a:t> in </a:t>
            </a:r>
            <a:r>
              <a:rPr lang="fr-FR" dirty="0" err="1"/>
              <a:t>folgende</a:t>
            </a:r>
            <a:r>
              <a:rPr lang="fr-FR" dirty="0"/>
              <a:t> </a:t>
            </a:r>
            <a:r>
              <a:rPr lang="fr-FR" dirty="0" err="1"/>
              <a:t>Kategorien</a:t>
            </a:r>
            <a:r>
              <a:rPr lang="fr-FR" dirty="0"/>
              <a:t> </a:t>
            </a:r>
            <a:r>
              <a:rPr lang="fr-FR" dirty="0" err="1"/>
              <a:t>eingestuft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Gemeinschaftsdienste</a:t>
            </a:r>
            <a:endParaRPr lang="fr-FR" dirty="0"/>
          </a:p>
          <a:p>
            <a:pPr lvl="1"/>
            <a:r>
              <a:rPr lang="fr-FR" dirty="0" err="1"/>
              <a:t>Vorbereitung</a:t>
            </a:r>
            <a:r>
              <a:rPr lang="fr-FR" dirty="0"/>
              <a:t> der </a:t>
            </a:r>
            <a:r>
              <a:rPr lang="fr-FR" dirty="0" err="1"/>
              <a:t>Notfallinterventionen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Hilfe</a:t>
            </a:r>
            <a:r>
              <a:rPr lang="fr-FR" dirty="0"/>
              <a:t> an </a:t>
            </a:r>
            <a:r>
              <a:rPr lang="fr-FR" dirty="0" err="1"/>
              <a:t>Opfern</a:t>
            </a:r>
            <a:r>
              <a:rPr lang="fr-FR" dirty="0"/>
              <a:t>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Katastrophen</a:t>
            </a:r>
            <a:endParaRPr lang="fr-FR" dirty="0"/>
          </a:p>
          <a:p>
            <a:pPr lvl="1"/>
            <a:r>
              <a:rPr lang="fr-FR" dirty="0" err="1"/>
              <a:t>Umweltschutz</a:t>
            </a:r>
            <a:endParaRPr lang="fr-FR" dirty="0"/>
          </a:p>
          <a:p>
            <a:pPr lvl="1"/>
            <a:r>
              <a:rPr lang="fr-FR" dirty="0" err="1"/>
              <a:t>Gesundheit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Wohlergehen</a:t>
            </a:r>
            <a:endParaRPr lang="fr-FR" dirty="0"/>
          </a:p>
          <a:p>
            <a:pPr lvl="1"/>
            <a:r>
              <a:rPr lang="fr-FR" dirty="0"/>
              <a:t>Internationale </a:t>
            </a:r>
            <a:r>
              <a:rPr lang="fr-FR" dirty="0" err="1"/>
              <a:t>Verbindungen</a:t>
            </a:r>
            <a:endParaRPr lang="fr-FR" dirty="0"/>
          </a:p>
          <a:p>
            <a:pPr lvl="1"/>
            <a:r>
              <a:rPr lang="fr-FR" dirty="0" err="1"/>
              <a:t>Gelegenheiten</a:t>
            </a:r>
            <a:r>
              <a:rPr lang="fr-FR" dirty="0"/>
              <a:t> </a:t>
            </a:r>
            <a:r>
              <a:rPr lang="fr-FR" dirty="0" err="1"/>
              <a:t>für</a:t>
            </a:r>
            <a:r>
              <a:rPr lang="fr-FR" dirty="0"/>
              <a:t> </a:t>
            </a:r>
            <a:r>
              <a:rPr lang="fr-FR" dirty="0" err="1"/>
              <a:t>Jugendliche</a:t>
            </a:r>
            <a:endParaRPr lang="fr-FR" dirty="0"/>
          </a:p>
          <a:p>
            <a:pPr lvl="1"/>
            <a:r>
              <a:rPr lang="fr-FR" dirty="0" err="1"/>
              <a:t>Jugendhilfe</a:t>
            </a:r>
            <a:endParaRPr lang="fr-FR" dirty="0"/>
          </a:p>
          <a:p>
            <a:pPr lvl="1"/>
            <a:r>
              <a:rPr lang="fr-FR" dirty="0"/>
              <a:t>Internationale </a:t>
            </a:r>
            <a:r>
              <a:rPr lang="fr-FR" dirty="0" err="1"/>
              <a:t>humanitäre</a:t>
            </a:r>
            <a:r>
              <a:rPr lang="fr-FR" dirty="0"/>
              <a:t> </a:t>
            </a:r>
            <a:r>
              <a:rPr lang="fr-FR" dirty="0" err="1"/>
              <a:t>Kampagnen</a:t>
            </a:r>
            <a:r>
              <a:rPr lang="fr-FR" dirty="0"/>
              <a:t> von </a:t>
            </a:r>
            <a:r>
              <a:rPr lang="fr-FR" dirty="0" err="1"/>
              <a:t>Hilfsaktionen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29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Soziale</a:t>
            </a:r>
            <a:r>
              <a:rPr lang="fr-FR" dirty="0"/>
              <a:t> </a:t>
            </a:r>
            <a:r>
              <a:rPr lang="fr-FR" dirty="0" err="1"/>
              <a:t>Aktionen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5495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Die </a:t>
            </a:r>
            <a:r>
              <a:rPr lang="fr-FR" dirty="0" err="1"/>
              <a:t>Orientierung</a:t>
            </a:r>
            <a:r>
              <a:rPr lang="fr-FR" dirty="0"/>
              <a:t> der </a:t>
            </a:r>
            <a:r>
              <a:rPr lang="fr-FR" dirty="0" err="1"/>
              <a:t>Neumitglieder</a:t>
            </a:r>
            <a:r>
              <a:rPr lang="fr-FR" dirty="0"/>
              <a:t> </a:t>
            </a:r>
            <a:r>
              <a:rPr lang="fr-FR" dirty="0" err="1"/>
              <a:t>gliedert</a:t>
            </a:r>
            <a:r>
              <a:rPr lang="fr-FR" dirty="0"/>
              <a:t> </a:t>
            </a:r>
            <a:r>
              <a:rPr lang="fr-FR" dirty="0" err="1"/>
              <a:t>sich</a:t>
            </a:r>
            <a:r>
              <a:rPr lang="fr-FR" dirty="0"/>
              <a:t> </a:t>
            </a:r>
            <a:r>
              <a:rPr lang="fr-FR" dirty="0" err="1"/>
              <a:t>wie</a:t>
            </a:r>
            <a:r>
              <a:rPr lang="fr-FR" dirty="0"/>
              <a:t> </a:t>
            </a:r>
            <a:r>
              <a:rPr lang="fr-FR" dirty="0" err="1"/>
              <a:t>folgt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Wer</a:t>
            </a:r>
            <a:r>
              <a:rPr lang="fr-FR" dirty="0"/>
              <a:t> </a:t>
            </a:r>
            <a:r>
              <a:rPr lang="fr-FR" dirty="0" err="1"/>
              <a:t>sind</a:t>
            </a:r>
            <a:r>
              <a:rPr lang="fr-FR" dirty="0"/>
              <a:t> die Lions?</a:t>
            </a:r>
          </a:p>
          <a:p>
            <a:pPr lvl="1"/>
            <a:r>
              <a:rPr lang="fr-FR" dirty="0" err="1"/>
              <a:t>Unser</a:t>
            </a:r>
            <a:r>
              <a:rPr lang="fr-FR" dirty="0"/>
              <a:t> Club, der Lions Club </a:t>
            </a:r>
            <a:r>
              <a:rPr lang="fr-FR" dirty="0">
                <a:solidFill>
                  <a:srgbClr val="FF0000"/>
                </a:solidFill>
              </a:rPr>
              <a:t>Lausanne-Bourg</a:t>
            </a:r>
          </a:p>
          <a:p>
            <a:pPr lvl="1"/>
            <a:r>
              <a:rPr lang="fr-FR" dirty="0"/>
              <a:t>Die </a:t>
            </a:r>
            <a:r>
              <a:rPr lang="fr-FR" dirty="0" err="1"/>
              <a:t>organisatorische</a:t>
            </a:r>
            <a:r>
              <a:rPr lang="fr-FR" dirty="0"/>
              <a:t> </a:t>
            </a:r>
            <a:r>
              <a:rPr lang="fr-FR" dirty="0" err="1"/>
              <a:t>Struktur</a:t>
            </a:r>
            <a:r>
              <a:rPr lang="fr-FR" dirty="0"/>
              <a:t> des Lions Clubs</a:t>
            </a:r>
          </a:p>
          <a:p>
            <a:pPr lvl="1"/>
            <a:r>
              <a:rPr lang="fr-FR" dirty="0"/>
              <a:t>Lions Clubs International (LCI)</a:t>
            </a:r>
          </a:p>
          <a:p>
            <a:pPr lvl="1"/>
            <a:r>
              <a:rPr lang="fr-FR" dirty="0"/>
              <a:t>Die </a:t>
            </a:r>
            <a:r>
              <a:rPr lang="fr-FR" dirty="0" err="1"/>
              <a:t>Stiftung</a:t>
            </a:r>
            <a:r>
              <a:rPr lang="fr-FR" dirty="0"/>
              <a:t> des Lions Clubs International (LCIF)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3</a:t>
            </a:fld>
            <a:endParaRPr lang="fr-CH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96070637-071A-4A7F-9899-6B4A994C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Orientierung</a:t>
            </a:r>
            <a:r>
              <a:rPr lang="fr-FR" dirty="0"/>
              <a:t> der </a:t>
            </a:r>
            <a:r>
              <a:rPr lang="fr-FR" dirty="0" err="1"/>
              <a:t>Neumitglieder</a:t>
            </a:r>
            <a:endParaRPr lang="fr-CH" dirty="0"/>
          </a:p>
        </p:txBody>
      </p:sp>
      <p:pic>
        <p:nvPicPr>
          <p:cNvPr id="6" name="Picture Placeholder 8" descr="LionsPPT_banner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02" y="4581128"/>
            <a:ext cx="6977504" cy="133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31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Zeitschrift</a:t>
            </a:r>
            <a:r>
              <a:rPr lang="fr-FR" dirty="0"/>
              <a:t> LION</a:t>
            </a:r>
          </a:p>
          <a:p>
            <a:r>
              <a:rPr lang="fr-FR" dirty="0"/>
              <a:t>E-Mails / Newsletters</a:t>
            </a:r>
          </a:p>
          <a:p>
            <a:r>
              <a:rPr lang="fr-FR" dirty="0" err="1"/>
              <a:t>Webseite</a:t>
            </a:r>
            <a:endParaRPr lang="fr-FR" dirty="0"/>
          </a:p>
          <a:p>
            <a:pPr lvl="1"/>
            <a:r>
              <a:rPr lang="fr-FR" dirty="0">
                <a:hlinkClick r:id="rId2"/>
              </a:rPr>
              <a:t>http://www.lionsclubs.org</a:t>
            </a:r>
            <a:r>
              <a:rPr lang="fr-FR" dirty="0"/>
              <a:t> </a:t>
            </a:r>
          </a:p>
          <a:p>
            <a:r>
              <a:rPr lang="fr-FR" dirty="0"/>
              <a:t>Social Media</a:t>
            </a:r>
          </a:p>
          <a:p>
            <a:pPr lvl="1"/>
            <a:r>
              <a:rPr lang="fr-FR" dirty="0"/>
              <a:t>Facebook</a:t>
            </a:r>
          </a:p>
          <a:p>
            <a:pPr lvl="2"/>
            <a:r>
              <a:rPr lang="fr-FR" dirty="0">
                <a:hlinkClick r:id="rId3"/>
              </a:rPr>
              <a:t>www.facebook.com/lionsclubs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Twitter</a:t>
            </a:r>
          </a:p>
          <a:p>
            <a:pPr lvl="2"/>
            <a:r>
              <a:rPr lang="fr-FR" dirty="0">
                <a:hlinkClick r:id="rId4"/>
              </a:rPr>
              <a:t>https://twitter.com/lionsclubsorg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30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Kommunikation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2800" y="820972"/>
            <a:ext cx="2613344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 l="20833" t="14375" r="20833" b="13959"/>
          <a:stretch>
            <a:fillRect/>
          </a:stretch>
        </p:blipFill>
        <p:spPr bwMode="auto">
          <a:xfrm>
            <a:off x="5616044" y="3889767"/>
            <a:ext cx="3352800" cy="2574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033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Lions Club International </a:t>
            </a:r>
            <a:r>
              <a:rPr lang="fr-FR" dirty="0" err="1"/>
              <a:t>Foundation</a:t>
            </a:r>
            <a:endParaRPr lang="fr-CH"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61399A53-8E94-456F-BA55-905112D05B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51719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23" y="1268760"/>
            <a:ext cx="8678357" cy="5112568"/>
          </a:xfrm>
        </p:spPr>
        <p:txBody>
          <a:bodyPr>
            <a:normAutofit/>
          </a:bodyPr>
          <a:lstStyle/>
          <a:p>
            <a:r>
              <a:rPr lang="fr-FR" sz="2800" dirty="0"/>
              <a:t>Die LCIF </a:t>
            </a:r>
            <a:r>
              <a:rPr lang="fr-FR" sz="2800" dirty="0" err="1"/>
              <a:t>bewilligt</a:t>
            </a:r>
            <a:r>
              <a:rPr lang="fr-FR" sz="2800" dirty="0"/>
              <a:t> </a:t>
            </a:r>
            <a:r>
              <a:rPr lang="fr-FR" sz="2800" dirty="0" err="1"/>
              <a:t>im</a:t>
            </a:r>
            <a:r>
              <a:rPr lang="fr-FR" sz="2800" dirty="0"/>
              <a:t> </a:t>
            </a:r>
            <a:r>
              <a:rPr lang="fr-FR" sz="2800" dirty="0" err="1"/>
              <a:t>Durchschnitt</a:t>
            </a:r>
            <a:r>
              <a:rPr lang="fr-FR" sz="2800" dirty="0"/>
              <a:t> 40 </a:t>
            </a:r>
            <a:r>
              <a:rPr lang="fr-FR" sz="2800" dirty="0" err="1"/>
              <a:t>Millionen</a:t>
            </a:r>
            <a:r>
              <a:rPr lang="fr-FR" sz="2800" dirty="0"/>
              <a:t> Dollars pro </a:t>
            </a:r>
            <a:r>
              <a:rPr lang="fr-FR" sz="2800" dirty="0" err="1"/>
              <a:t>Jahr</a:t>
            </a:r>
            <a:r>
              <a:rPr lang="fr-FR" sz="2800" dirty="0"/>
              <a:t>. </a:t>
            </a:r>
            <a:r>
              <a:rPr lang="fr-FR" sz="2800" dirty="0" err="1"/>
              <a:t>Sie</a:t>
            </a:r>
            <a:r>
              <a:rPr lang="fr-FR" sz="2800" dirty="0"/>
              <a:t> </a:t>
            </a:r>
            <a:r>
              <a:rPr lang="fr-FR" sz="2800" dirty="0" err="1"/>
              <a:t>gibt</a:t>
            </a:r>
            <a:r>
              <a:rPr lang="fr-FR" sz="2800" dirty="0"/>
              <a:t> den Clubs die </a:t>
            </a:r>
            <a:r>
              <a:rPr lang="fr-FR" sz="2800" dirty="0" err="1"/>
              <a:t>Mittel</a:t>
            </a:r>
            <a:r>
              <a:rPr lang="fr-FR" sz="2800" dirty="0"/>
              <a:t>, </a:t>
            </a:r>
            <a:r>
              <a:rPr lang="fr-FR" sz="2800" dirty="0" err="1"/>
              <a:t>Schulen</a:t>
            </a:r>
            <a:r>
              <a:rPr lang="fr-FR" sz="2800" dirty="0"/>
              <a:t>, </a:t>
            </a:r>
            <a:r>
              <a:rPr lang="fr-FR" sz="2800" dirty="0" err="1"/>
              <a:t>Kliniken</a:t>
            </a:r>
            <a:r>
              <a:rPr lang="fr-FR" sz="2800" dirty="0"/>
              <a:t>, </a:t>
            </a:r>
            <a:r>
              <a:rPr lang="fr-FR" sz="2800" dirty="0" err="1"/>
              <a:t>Berufsberatungs</a:t>
            </a:r>
            <a:r>
              <a:rPr lang="fr-FR" sz="2800" dirty="0"/>
              <a:t>- und </a:t>
            </a:r>
            <a:r>
              <a:rPr lang="fr-FR" sz="2800" dirty="0" err="1"/>
              <a:t>Berufsbildungszentren</a:t>
            </a:r>
            <a:r>
              <a:rPr lang="fr-FR" sz="2800" dirty="0"/>
              <a:t> </a:t>
            </a:r>
            <a:r>
              <a:rPr lang="fr-FR" sz="2800" dirty="0" err="1"/>
              <a:t>sowie</a:t>
            </a:r>
            <a:r>
              <a:rPr lang="fr-FR" sz="2800" dirty="0"/>
              <a:t> </a:t>
            </a:r>
            <a:r>
              <a:rPr lang="fr-FR" sz="2800" dirty="0" err="1"/>
              <a:t>andere</a:t>
            </a:r>
            <a:r>
              <a:rPr lang="fr-FR" sz="2800" dirty="0"/>
              <a:t> </a:t>
            </a:r>
            <a:r>
              <a:rPr lang="fr-FR" sz="2800" dirty="0" err="1"/>
              <a:t>Installationen</a:t>
            </a:r>
            <a:r>
              <a:rPr lang="fr-FR" sz="2800" dirty="0"/>
              <a:t> </a:t>
            </a:r>
            <a:r>
              <a:rPr lang="fr-FR" sz="2800" dirty="0" err="1"/>
              <a:t>aufzubauen</a:t>
            </a:r>
            <a:r>
              <a:rPr lang="fr-FR" sz="2800" dirty="0"/>
              <a:t>, die den </a:t>
            </a:r>
            <a:r>
              <a:rPr lang="fr-FR" sz="2800" dirty="0" err="1"/>
              <a:t>Bedürfnissen</a:t>
            </a:r>
            <a:r>
              <a:rPr lang="fr-FR" sz="2800" dirty="0"/>
              <a:t> der Gemeinschaft </a:t>
            </a:r>
            <a:r>
              <a:rPr lang="fr-FR" sz="2800" dirty="0" err="1"/>
              <a:t>entsprechen</a:t>
            </a:r>
            <a:r>
              <a:rPr lang="fr-FR" sz="2800" dirty="0"/>
              <a:t>.</a:t>
            </a:r>
          </a:p>
          <a:p>
            <a:r>
              <a:rPr lang="fr-FR" sz="2800" dirty="0" err="1"/>
              <a:t>Seit</a:t>
            </a:r>
            <a:r>
              <a:rPr lang="fr-FR" sz="2800" dirty="0"/>
              <a:t> 1968 </a:t>
            </a:r>
            <a:r>
              <a:rPr lang="fr-FR" sz="2800" dirty="0" err="1"/>
              <a:t>hat</a:t>
            </a:r>
            <a:r>
              <a:rPr lang="fr-FR" sz="2800" dirty="0"/>
              <a:t> die LCIF </a:t>
            </a:r>
            <a:r>
              <a:rPr lang="fr-FR" sz="2800" dirty="0" err="1"/>
              <a:t>über</a:t>
            </a:r>
            <a:r>
              <a:rPr lang="fr-FR" sz="2800" dirty="0"/>
              <a:t> </a:t>
            </a:r>
            <a:r>
              <a:rPr lang="fr-FR" sz="2800" dirty="0" err="1"/>
              <a:t>eine</a:t>
            </a:r>
            <a:r>
              <a:rPr lang="fr-FR" sz="2800" dirty="0"/>
              <a:t> </a:t>
            </a:r>
            <a:r>
              <a:rPr lang="fr-FR" sz="2800" dirty="0" err="1"/>
              <a:t>Milliarde</a:t>
            </a:r>
            <a:r>
              <a:rPr lang="fr-FR" sz="2800" dirty="0"/>
              <a:t> $US an </a:t>
            </a:r>
            <a:r>
              <a:rPr lang="fr-FR" sz="2800" dirty="0" err="1"/>
              <a:t>Subventionen</a:t>
            </a:r>
            <a:r>
              <a:rPr lang="fr-FR" sz="2800" dirty="0"/>
              <a:t> </a:t>
            </a:r>
            <a:r>
              <a:rPr lang="fr-FR" sz="2800" dirty="0" err="1"/>
              <a:t>ausgerichtet</a:t>
            </a:r>
            <a:r>
              <a:rPr lang="fr-FR" sz="2800" dirty="0"/>
              <a:t>, </a:t>
            </a:r>
            <a:r>
              <a:rPr lang="fr-FR" sz="2800" dirty="0" err="1"/>
              <a:t>um</a:t>
            </a:r>
            <a:r>
              <a:rPr lang="fr-FR" sz="2800" dirty="0"/>
              <a:t> die </a:t>
            </a:r>
            <a:r>
              <a:rPr lang="fr-FR" sz="2800" dirty="0" err="1"/>
              <a:t>Finanzierung</a:t>
            </a:r>
            <a:r>
              <a:rPr lang="fr-FR" sz="2800" dirty="0"/>
              <a:t> </a:t>
            </a:r>
            <a:r>
              <a:rPr lang="fr-FR" sz="2800" dirty="0" err="1"/>
              <a:t>von</a:t>
            </a:r>
            <a:r>
              <a:rPr lang="fr-FR" sz="2800" dirty="0"/>
              <a:t> </a:t>
            </a:r>
            <a:r>
              <a:rPr lang="fr-FR" sz="2800" dirty="0" err="1"/>
              <a:t>humanitären</a:t>
            </a:r>
            <a:r>
              <a:rPr lang="fr-FR" sz="2800" dirty="0"/>
              <a:t> Lions </a:t>
            </a:r>
            <a:r>
              <a:rPr lang="fr-FR" sz="2800" dirty="0" err="1"/>
              <a:t>Projekten</a:t>
            </a:r>
            <a:r>
              <a:rPr lang="fr-FR" sz="2800" dirty="0"/>
              <a:t> </a:t>
            </a:r>
            <a:r>
              <a:rPr lang="fr-FR" sz="2800" dirty="0" err="1"/>
              <a:t>weltweit</a:t>
            </a:r>
            <a:r>
              <a:rPr lang="fr-FR" sz="2800" dirty="0"/>
              <a:t> </a:t>
            </a:r>
            <a:r>
              <a:rPr lang="fr-FR" sz="2800" dirty="0" err="1"/>
              <a:t>zu</a:t>
            </a:r>
            <a:r>
              <a:rPr lang="fr-FR" sz="2800" dirty="0"/>
              <a:t> </a:t>
            </a:r>
            <a:r>
              <a:rPr lang="fr-FR" sz="2800" dirty="0" err="1"/>
              <a:t>unterstützen</a:t>
            </a:r>
            <a:r>
              <a:rPr lang="fr-FR" sz="2800" dirty="0"/>
              <a:t>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32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15281"/>
            <a:ext cx="6873130" cy="365447"/>
          </a:xfrm>
          <a:prstGeom prst="rect">
            <a:avLst/>
          </a:prstGeom>
        </p:spPr>
        <p:txBody>
          <a:bodyPr/>
          <a:lstStyle/>
          <a:p>
            <a:r>
              <a:rPr lang="fr-FR" dirty="0" err="1"/>
              <a:t>Stiftung</a:t>
            </a:r>
            <a:r>
              <a:rPr lang="fr-FR" dirty="0"/>
              <a:t> des Lions Clubs International (LCIF)</a:t>
            </a:r>
          </a:p>
        </p:txBody>
      </p:sp>
      <p:pic>
        <p:nvPicPr>
          <p:cNvPr id="2050" name="Picture 2" descr="C:\Documents and Settings\KHeyne\My Documents\My Pictures\LCI Photos\Logos\lcif_h2c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1797" y="5280811"/>
            <a:ext cx="3729806" cy="1044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171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Der </a:t>
            </a:r>
            <a:r>
              <a:rPr lang="fr-CH" dirty="0" err="1"/>
              <a:t>Distrikt</a:t>
            </a:r>
            <a:r>
              <a:rPr lang="fr-CH" dirty="0"/>
              <a:t> 102W </a:t>
            </a:r>
            <a:r>
              <a:rPr lang="fr-CH" dirty="0" err="1"/>
              <a:t>stellt</a:t>
            </a:r>
            <a:r>
              <a:rPr lang="fr-CH" dirty="0"/>
              <a:t> </a:t>
            </a:r>
            <a:r>
              <a:rPr lang="fr-CH" dirty="0" err="1"/>
              <a:t>dieses</a:t>
            </a:r>
            <a:r>
              <a:rPr lang="fr-CH" dirty="0"/>
              <a:t> </a:t>
            </a:r>
            <a:r>
              <a:rPr lang="fr-CH" dirty="0" err="1"/>
              <a:t>Handbuch</a:t>
            </a:r>
            <a:r>
              <a:rPr lang="fr-CH" dirty="0"/>
              <a:t> </a:t>
            </a:r>
            <a:r>
              <a:rPr lang="fr-CH" dirty="0" err="1"/>
              <a:t>zur</a:t>
            </a:r>
            <a:r>
              <a:rPr lang="fr-CH" dirty="0"/>
              <a:t> </a:t>
            </a:r>
            <a:r>
              <a:rPr lang="fr-CH" dirty="0" err="1"/>
              <a:t>Verfügung</a:t>
            </a:r>
            <a:endParaRPr lang="fr-CH" dirty="0"/>
          </a:p>
          <a:p>
            <a:pPr lvl="1"/>
            <a:r>
              <a:rPr lang="fr-CH" dirty="0"/>
              <a:t>Information des </a:t>
            </a:r>
            <a:r>
              <a:rPr lang="fr-CH" dirty="0" err="1"/>
              <a:t>Jahres</a:t>
            </a:r>
            <a:endParaRPr lang="fr-CH" dirty="0"/>
          </a:p>
          <a:p>
            <a:pPr lvl="1"/>
            <a:r>
              <a:rPr lang="fr-CH" dirty="0" err="1"/>
              <a:t>Aktuelle</a:t>
            </a:r>
            <a:r>
              <a:rPr lang="fr-CH" dirty="0"/>
              <a:t> </a:t>
            </a:r>
            <a:r>
              <a:rPr lang="fr-CH" dirty="0" err="1"/>
              <a:t>Projekte</a:t>
            </a:r>
            <a:r>
              <a:rPr lang="fr-CH" dirty="0"/>
              <a:t> in den Clubs</a:t>
            </a:r>
          </a:p>
          <a:p>
            <a:pPr lvl="1"/>
            <a:r>
              <a:rPr lang="fr-CH" dirty="0" err="1"/>
              <a:t>Basisinformation</a:t>
            </a:r>
            <a:r>
              <a:rPr lang="fr-CH" dirty="0"/>
              <a:t> des Lions Clubs</a:t>
            </a:r>
          </a:p>
          <a:p>
            <a:pPr lvl="1"/>
            <a:r>
              <a:rPr lang="fr-CH" dirty="0" err="1"/>
              <a:t>Historischer</a:t>
            </a:r>
            <a:r>
              <a:rPr lang="fr-CH" dirty="0"/>
              <a:t> </a:t>
            </a:r>
            <a:r>
              <a:rPr lang="fr-CH" dirty="0" err="1"/>
              <a:t>Überblick</a:t>
            </a:r>
            <a:endParaRPr lang="fr-CH" dirty="0"/>
          </a:p>
          <a:p>
            <a:pPr lvl="1"/>
            <a:r>
              <a:rPr lang="fr-CH" dirty="0" err="1"/>
              <a:t>Kontakte</a:t>
            </a:r>
            <a:endParaRPr lang="fr-CH" dirty="0"/>
          </a:p>
          <a:p>
            <a:pPr lvl="1"/>
            <a:r>
              <a:rPr lang="fr-CH" dirty="0"/>
              <a:t>…</a:t>
            </a:r>
          </a:p>
          <a:p>
            <a:pPr lvl="1"/>
            <a:endParaRPr lang="fr-CH" dirty="0"/>
          </a:p>
          <a:p>
            <a:r>
              <a:rPr lang="fr-CH" dirty="0">
                <a:hlinkClick r:id="rId2"/>
              </a:rPr>
              <a:t>https://tinyurl.com/D102Whandbuch</a:t>
            </a:r>
            <a:r>
              <a:rPr lang="fr-CH" dirty="0"/>
              <a:t> </a:t>
            </a:r>
          </a:p>
          <a:p>
            <a:pPr lvl="1"/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33</a:t>
            </a:fld>
            <a:endParaRPr lang="fr-CH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err="1"/>
              <a:t>Handbuch</a:t>
            </a:r>
            <a:r>
              <a:rPr lang="fr-CH" dirty="0"/>
              <a:t> 2018-2019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6715A0-E0F0-4D85-BCD4-AB4688756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132856"/>
            <a:ext cx="231412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8317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18655"/>
          </a:xfrm>
        </p:spPr>
        <p:txBody>
          <a:bodyPr/>
          <a:lstStyle/>
          <a:p>
            <a:r>
              <a:rPr lang="fr-FR" dirty="0" err="1"/>
              <a:t>Herzlich</a:t>
            </a:r>
            <a:r>
              <a:rPr lang="fr-FR" dirty="0"/>
              <a:t> </a:t>
            </a:r>
            <a:r>
              <a:rPr lang="fr-FR"/>
              <a:t>Willkommen</a:t>
            </a:r>
            <a:r>
              <a:rPr lang="fr-FR" dirty="0"/>
              <a:t> in </a:t>
            </a:r>
            <a:r>
              <a:rPr lang="fr-FR" dirty="0" err="1"/>
              <a:t>unserem</a:t>
            </a:r>
            <a:r>
              <a:rPr lang="fr-FR" dirty="0"/>
              <a:t>  </a:t>
            </a:r>
            <a:br>
              <a:rPr lang="fr-FR" dirty="0"/>
            </a:br>
            <a:r>
              <a:rPr lang="fr-FR" dirty="0"/>
              <a:t>Lions Club !</a:t>
            </a:r>
            <a:endParaRPr lang="fr-CH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 err="1">
                <a:solidFill>
                  <a:srgbClr val="000000"/>
                </a:solidFill>
              </a:rPr>
              <a:t>Gibt</a:t>
            </a:r>
            <a:r>
              <a:rPr lang="fr-FR" dirty="0">
                <a:solidFill>
                  <a:srgbClr val="000000"/>
                </a:solidFill>
              </a:rPr>
              <a:t> es </a:t>
            </a:r>
            <a:r>
              <a:rPr lang="fr-FR" dirty="0" err="1">
                <a:solidFill>
                  <a:srgbClr val="000000"/>
                </a:solidFill>
              </a:rPr>
              <a:t>Fragen</a:t>
            </a:r>
            <a:r>
              <a:rPr lang="fr-FR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1343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KHeyne\My Documents\My Pictures\LCI Photos\Group Photos\t0101.JPG"/>
          <p:cNvPicPr>
            <a:picLocks noChangeAspect="1" noChangeArrowheads="1"/>
          </p:cNvPicPr>
          <p:nvPr/>
        </p:nvPicPr>
        <p:blipFill>
          <a:blip r:embed="rId3" cstate="print"/>
          <a:srcRect l="4804" r="6641"/>
          <a:stretch>
            <a:fillRect/>
          </a:stretch>
        </p:blipFill>
        <p:spPr bwMode="auto">
          <a:xfrm>
            <a:off x="3923928" y="2562227"/>
            <a:ext cx="5059680" cy="379476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4123" y="1124744"/>
            <a:ext cx="8390325" cy="5256584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Lions </a:t>
            </a:r>
            <a:r>
              <a:rPr lang="fr-FR" dirty="0" err="1"/>
              <a:t>sind</a:t>
            </a:r>
            <a:r>
              <a:rPr lang="fr-FR" dirty="0"/>
              <a:t> </a:t>
            </a:r>
            <a:r>
              <a:rPr lang="fr-FR" dirty="0" err="1"/>
              <a:t>Frauen</a:t>
            </a:r>
            <a:r>
              <a:rPr lang="fr-FR" dirty="0"/>
              <a:t> und </a:t>
            </a:r>
            <a:r>
              <a:rPr lang="fr-FR" dirty="0" err="1"/>
              <a:t>Männer</a:t>
            </a:r>
            <a:r>
              <a:rPr lang="fr-FR" dirty="0"/>
              <a:t>, die </a:t>
            </a:r>
            <a:r>
              <a:rPr lang="fr-FR" dirty="0" err="1"/>
              <a:t>sich</a:t>
            </a:r>
            <a:r>
              <a:rPr lang="fr-FR" dirty="0"/>
              <a:t> </a:t>
            </a:r>
            <a:r>
              <a:rPr lang="fr-FR" dirty="0" err="1"/>
              <a:t>einsetzen</a:t>
            </a:r>
            <a:r>
              <a:rPr lang="fr-FR" dirty="0"/>
              <a:t>, </a:t>
            </a:r>
            <a:r>
              <a:rPr lang="fr-FR" dirty="0" err="1"/>
              <a:t>um</a:t>
            </a:r>
            <a:r>
              <a:rPr lang="fr-FR" dirty="0"/>
              <a:t> </a:t>
            </a:r>
            <a:r>
              <a:rPr lang="fr-FR" dirty="0" err="1"/>
              <a:t>Bedürftige</a:t>
            </a:r>
            <a:r>
              <a:rPr lang="fr-FR" dirty="0"/>
              <a:t> </a:t>
            </a:r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unterstützen</a:t>
            </a:r>
            <a:r>
              <a:rPr lang="fr-FR" dirty="0"/>
              <a:t>, vor </a:t>
            </a:r>
            <a:r>
              <a:rPr lang="fr-FR" dirty="0" err="1"/>
              <a:t>Ort</a:t>
            </a:r>
            <a:r>
              <a:rPr lang="fr-FR" dirty="0"/>
              <a:t> </a:t>
            </a:r>
            <a:r>
              <a:rPr lang="fr-FR" dirty="0" err="1"/>
              <a:t>oder</a:t>
            </a:r>
            <a:r>
              <a:rPr lang="fr-FR" dirty="0"/>
              <a:t> </a:t>
            </a:r>
            <a:r>
              <a:rPr lang="fr-FR" dirty="0" err="1"/>
              <a:t>weltweit</a:t>
            </a:r>
            <a:r>
              <a:rPr lang="fr-FR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fr-FR" sz="1800" dirty="0"/>
          </a:p>
          <a:p>
            <a:pPr lvl="1"/>
            <a:r>
              <a:rPr lang="fr-FR" dirty="0" err="1"/>
              <a:t>Mehr</a:t>
            </a:r>
            <a:r>
              <a:rPr lang="fr-FR" dirty="0"/>
              <a:t> </a:t>
            </a:r>
            <a:r>
              <a:rPr lang="fr-FR" dirty="0" err="1"/>
              <a:t>als</a:t>
            </a:r>
            <a:r>
              <a:rPr lang="fr-FR" dirty="0"/>
              <a:t> 1,45 </a:t>
            </a:r>
            <a:r>
              <a:rPr lang="fr-FR" dirty="0" err="1"/>
              <a:t>Mio</a:t>
            </a:r>
            <a:r>
              <a:rPr lang="fr-FR" dirty="0"/>
              <a:t> </a:t>
            </a:r>
            <a:r>
              <a:rPr lang="fr-FR" dirty="0" err="1"/>
              <a:t>Mitglieder</a:t>
            </a:r>
            <a:endParaRPr lang="fr-FR" dirty="0"/>
          </a:p>
          <a:p>
            <a:pPr lvl="1"/>
            <a:r>
              <a:rPr lang="fr-FR" dirty="0" err="1"/>
              <a:t>Über</a:t>
            </a:r>
            <a:r>
              <a:rPr lang="fr-FR" dirty="0"/>
              <a:t> 210 Länder</a:t>
            </a:r>
          </a:p>
          <a:p>
            <a:pPr lvl="1"/>
            <a:r>
              <a:rPr lang="fr-FR" dirty="0" err="1"/>
              <a:t>Mehr</a:t>
            </a:r>
            <a:r>
              <a:rPr lang="fr-FR" dirty="0"/>
              <a:t> </a:t>
            </a:r>
            <a:r>
              <a:rPr lang="fr-FR" dirty="0" err="1"/>
              <a:t>als</a:t>
            </a:r>
            <a:r>
              <a:rPr lang="fr-FR" dirty="0"/>
              <a:t> 48 300 Clubs</a:t>
            </a:r>
          </a:p>
          <a:p>
            <a:pPr lvl="1"/>
            <a:r>
              <a:rPr lang="fr-FR" dirty="0" err="1"/>
              <a:t>Über</a:t>
            </a:r>
            <a:r>
              <a:rPr lang="fr-FR" dirty="0"/>
              <a:t> 160’000 LEO</a:t>
            </a:r>
          </a:p>
          <a:p>
            <a:pPr lvl="1"/>
            <a:r>
              <a:rPr lang="fr-FR" dirty="0"/>
              <a:t>25% </a:t>
            </a:r>
            <a:r>
              <a:rPr lang="fr-FR" dirty="0" err="1"/>
              <a:t>Frauen</a:t>
            </a:r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Schweiz: </a:t>
            </a:r>
          </a:p>
          <a:p>
            <a:pPr lvl="2"/>
            <a:r>
              <a:rPr lang="fr-FR" sz="2800" dirty="0">
                <a:solidFill>
                  <a:srgbClr val="000000"/>
                </a:solidFill>
              </a:rPr>
              <a:t>10’370 </a:t>
            </a:r>
            <a:r>
              <a:rPr lang="fr-FR" sz="2800" dirty="0" err="1">
                <a:solidFill>
                  <a:srgbClr val="000000"/>
                </a:solidFill>
              </a:rPr>
              <a:t>Mitglieder</a:t>
            </a:r>
            <a:endParaRPr lang="fr-FR" sz="2800" dirty="0">
              <a:solidFill>
                <a:srgbClr val="000000"/>
              </a:solidFill>
            </a:endParaRPr>
          </a:p>
          <a:p>
            <a:pPr lvl="2"/>
            <a:r>
              <a:rPr lang="fr-FR" sz="2800" dirty="0">
                <a:solidFill>
                  <a:srgbClr val="000000"/>
                </a:solidFill>
              </a:rPr>
              <a:t>267 Clubs</a:t>
            </a:r>
          </a:p>
          <a:p>
            <a:pPr lvl="2"/>
            <a:r>
              <a:rPr lang="fr-FR" sz="2800" dirty="0">
                <a:solidFill>
                  <a:srgbClr val="000000"/>
                </a:solidFill>
              </a:rPr>
              <a:t>11% </a:t>
            </a:r>
            <a:r>
              <a:rPr lang="fr-FR" sz="2800" dirty="0" err="1">
                <a:solidFill>
                  <a:srgbClr val="000000"/>
                </a:solidFill>
              </a:rPr>
              <a:t>Frauen</a:t>
            </a:r>
            <a:endParaRPr lang="fr-FR" sz="2800" dirty="0">
              <a:solidFill>
                <a:srgbClr val="000000"/>
              </a:solidFill>
            </a:endParaRPr>
          </a:p>
          <a:p>
            <a:pPr lvl="1">
              <a:buNone/>
            </a:pP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4</a:t>
            </a:fld>
            <a:endParaRPr lang="fr-CH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Wer</a:t>
            </a:r>
            <a:r>
              <a:rPr lang="fr-FR" dirty="0"/>
              <a:t> </a:t>
            </a:r>
            <a:r>
              <a:rPr lang="fr-FR" dirty="0" err="1"/>
              <a:t>sind</a:t>
            </a:r>
            <a:r>
              <a:rPr lang="fr-FR" dirty="0"/>
              <a:t> die Lions?</a:t>
            </a:r>
          </a:p>
        </p:txBody>
      </p:sp>
    </p:spTree>
    <p:extLst>
      <p:ext uri="{BB962C8B-B14F-4D97-AF65-F5344CB8AC3E}">
        <p14:creationId xmlns:p14="http://schemas.microsoft.com/office/powerpoint/2010/main" val="65852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fr-FR" b="1" u="sng" dirty="0"/>
              <a:t>Der Lions Club</a:t>
            </a:r>
          </a:p>
          <a:p>
            <a:pPr lvl="0"/>
            <a:endParaRPr lang="fr-FR" b="1" dirty="0"/>
          </a:p>
          <a:p>
            <a:pPr lvl="0"/>
            <a:r>
              <a:rPr lang="fr-FR" b="1" dirty="0" err="1"/>
              <a:t>Aussage</a:t>
            </a:r>
            <a:r>
              <a:rPr lang="fr-FR" b="1" dirty="0"/>
              <a:t> der Vision: </a:t>
            </a:r>
            <a:r>
              <a:rPr lang="fr-FR" dirty="0" err="1"/>
              <a:t>Weltleader</a:t>
            </a:r>
            <a:r>
              <a:rPr lang="fr-FR" dirty="0"/>
              <a:t> </a:t>
            </a:r>
            <a:r>
              <a:rPr lang="fr-FR" dirty="0" err="1"/>
              <a:t>im</a:t>
            </a:r>
            <a:r>
              <a:rPr lang="fr-FR" dirty="0"/>
              <a:t> </a:t>
            </a:r>
            <a:r>
              <a:rPr lang="fr-FR" dirty="0" err="1"/>
              <a:t>Bereich</a:t>
            </a:r>
            <a:r>
              <a:rPr lang="fr-FR" dirty="0"/>
              <a:t> der </a:t>
            </a:r>
            <a:r>
              <a:rPr lang="fr-FR" dirty="0" err="1"/>
              <a:t>gemeinschaftlichen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humanitären</a:t>
            </a:r>
            <a:r>
              <a:rPr lang="fr-FR" dirty="0"/>
              <a:t> </a:t>
            </a:r>
            <a:r>
              <a:rPr lang="fr-FR" dirty="0" err="1"/>
              <a:t>Dienste</a:t>
            </a:r>
            <a:r>
              <a:rPr lang="fr-FR" dirty="0"/>
              <a:t> sein.</a:t>
            </a:r>
            <a:endParaRPr lang="fr-CH" dirty="0"/>
          </a:p>
          <a:p>
            <a:pPr lvl="0"/>
            <a:r>
              <a:rPr lang="fr-FR" b="1" dirty="0" err="1"/>
              <a:t>Aussage</a:t>
            </a:r>
            <a:r>
              <a:rPr lang="fr-FR" b="1" dirty="0"/>
              <a:t> des </a:t>
            </a:r>
            <a:r>
              <a:rPr lang="fr-FR" b="1" dirty="0" err="1"/>
              <a:t>Auftrages</a:t>
            </a:r>
            <a:r>
              <a:rPr lang="fr-FR" b="1" dirty="0"/>
              <a:t>:</a:t>
            </a:r>
            <a:r>
              <a:rPr lang="fr-FR" dirty="0"/>
              <a:t> Den </a:t>
            </a:r>
            <a:r>
              <a:rPr lang="fr-FR" dirty="0" err="1"/>
              <a:t>Freiwilligen</a:t>
            </a:r>
            <a:r>
              <a:rPr lang="fr-FR" dirty="0"/>
              <a:t> die </a:t>
            </a:r>
            <a:r>
              <a:rPr lang="fr-FR" dirty="0" err="1"/>
              <a:t>Mittel</a:t>
            </a:r>
            <a:r>
              <a:rPr lang="fr-FR" dirty="0"/>
              <a:t> </a:t>
            </a:r>
            <a:r>
              <a:rPr lang="fr-FR" dirty="0" err="1"/>
              <a:t>geben</a:t>
            </a:r>
            <a:r>
              <a:rPr lang="fr-FR" dirty="0"/>
              <a:t>, </a:t>
            </a:r>
            <a:r>
              <a:rPr lang="fr-FR" dirty="0" err="1"/>
              <a:t>ihrer</a:t>
            </a:r>
            <a:r>
              <a:rPr lang="fr-FR" dirty="0"/>
              <a:t> Gemeinschaft </a:t>
            </a:r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dienen</a:t>
            </a:r>
            <a:r>
              <a:rPr lang="fr-FR" dirty="0"/>
              <a:t>, den </a:t>
            </a:r>
            <a:r>
              <a:rPr lang="fr-FR" dirty="0" err="1"/>
              <a:t>humanitären</a:t>
            </a:r>
            <a:r>
              <a:rPr lang="fr-FR" dirty="0"/>
              <a:t> </a:t>
            </a:r>
            <a:r>
              <a:rPr lang="fr-FR" dirty="0" err="1"/>
              <a:t>Bedürfnissen</a:t>
            </a:r>
            <a:r>
              <a:rPr lang="fr-FR" dirty="0"/>
              <a:t> </a:t>
            </a:r>
            <a:r>
              <a:rPr lang="fr-FR" dirty="0" err="1"/>
              <a:t>entgegen</a:t>
            </a:r>
            <a:r>
              <a:rPr lang="fr-FR" dirty="0"/>
              <a:t> </a:t>
            </a:r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kommen</a:t>
            </a:r>
            <a:r>
              <a:rPr lang="fr-FR" dirty="0"/>
              <a:t>, den </a:t>
            </a:r>
            <a:r>
              <a:rPr lang="fr-FR" dirty="0" err="1"/>
              <a:t>Frieden</a:t>
            </a:r>
            <a:r>
              <a:rPr lang="fr-FR" dirty="0"/>
              <a:t> </a:t>
            </a:r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fördern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der </a:t>
            </a:r>
            <a:r>
              <a:rPr lang="fr-FR" dirty="0" err="1"/>
              <a:t>internationalen</a:t>
            </a:r>
            <a:r>
              <a:rPr lang="fr-FR" dirty="0"/>
              <a:t> </a:t>
            </a:r>
            <a:r>
              <a:rPr lang="fr-FR" dirty="0" err="1"/>
              <a:t>Verständigung</a:t>
            </a:r>
            <a:r>
              <a:rPr lang="fr-FR" dirty="0"/>
              <a:t> </a:t>
            </a:r>
            <a:r>
              <a:rPr lang="fr-FR" dirty="0" err="1"/>
              <a:t>über</a:t>
            </a:r>
            <a:r>
              <a:rPr lang="fr-FR" dirty="0"/>
              <a:t> die Lions Clubs </a:t>
            </a:r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unterstützen</a:t>
            </a:r>
            <a:r>
              <a:rPr lang="fr-FR" dirty="0"/>
              <a:t>.</a:t>
            </a:r>
            <a:endParaRPr lang="fr-CH" dirty="0"/>
          </a:p>
          <a:p>
            <a:pPr lvl="0"/>
            <a:r>
              <a:rPr lang="fr-FR" b="1" dirty="0" err="1"/>
              <a:t>Motto</a:t>
            </a:r>
            <a:r>
              <a:rPr lang="fr-FR" b="1" dirty="0"/>
              <a:t>: </a:t>
            </a:r>
            <a:r>
              <a:rPr lang="fr-FR" dirty="0"/>
              <a:t>“</a:t>
            </a:r>
            <a:r>
              <a:rPr lang="fr-FR" dirty="0" err="1"/>
              <a:t>Wir</a:t>
            </a:r>
            <a:r>
              <a:rPr lang="fr-FR" dirty="0"/>
              <a:t> </a:t>
            </a:r>
            <a:r>
              <a:rPr lang="fr-FR" dirty="0" err="1"/>
              <a:t>dienen</a:t>
            </a:r>
            <a:r>
              <a:rPr lang="fr-FR" dirty="0"/>
              <a:t>”</a:t>
            </a:r>
            <a:endParaRPr lang="fr-CH" dirty="0"/>
          </a:p>
          <a:p>
            <a:pPr lvl="0"/>
            <a:r>
              <a:rPr lang="fr-FR" b="1" dirty="0" err="1"/>
              <a:t>Verhaltensregeln</a:t>
            </a:r>
            <a:r>
              <a:rPr lang="fr-FR" b="1" dirty="0"/>
              <a:t>: </a:t>
            </a:r>
            <a:r>
              <a:rPr lang="fr-FR" dirty="0"/>
              <a:t>Der LCI </a:t>
            </a:r>
            <a:r>
              <a:rPr lang="fr-FR" dirty="0" err="1"/>
              <a:t>besitzt</a:t>
            </a:r>
            <a:r>
              <a:rPr lang="fr-FR" dirty="0"/>
              <a:t> </a:t>
            </a:r>
            <a:r>
              <a:rPr lang="fr-FR" dirty="0" err="1"/>
              <a:t>Verhaltensregeln</a:t>
            </a:r>
            <a:r>
              <a:rPr lang="fr-FR" dirty="0"/>
              <a:t>, die </a:t>
            </a:r>
            <a:r>
              <a:rPr lang="fr-FR" dirty="0" err="1"/>
              <a:t>Normen</a:t>
            </a:r>
            <a:r>
              <a:rPr lang="fr-FR" dirty="0"/>
              <a:t> </a:t>
            </a:r>
            <a:r>
              <a:rPr lang="fr-FR" dirty="0" err="1"/>
              <a:t>festlegen</a:t>
            </a:r>
            <a:r>
              <a:rPr lang="fr-FR" dirty="0"/>
              <a:t>, die </a:t>
            </a:r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fördern</a:t>
            </a:r>
            <a:r>
              <a:rPr lang="fr-FR" dirty="0"/>
              <a:t> und </a:t>
            </a:r>
            <a:r>
              <a:rPr lang="fr-FR" dirty="0" err="1"/>
              <a:t>einzuhalten</a:t>
            </a:r>
            <a:r>
              <a:rPr lang="fr-FR" dirty="0"/>
              <a:t> </a:t>
            </a:r>
            <a:r>
              <a:rPr lang="fr-FR" dirty="0" err="1"/>
              <a:t>sind</a:t>
            </a:r>
            <a:r>
              <a:rPr lang="fr-FR" dirty="0"/>
              <a:t>.</a:t>
            </a:r>
            <a:endParaRPr lang="fr-CH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5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Wer</a:t>
            </a:r>
            <a:r>
              <a:rPr lang="fr-FR" dirty="0"/>
              <a:t> </a:t>
            </a:r>
            <a:r>
              <a:rPr lang="fr-FR" dirty="0" err="1"/>
              <a:t>sind</a:t>
            </a:r>
            <a:r>
              <a:rPr lang="fr-FR" dirty="0"/>
              <a:t> die Lions?</a:t>
            </a:r>
          </a:p>
        </p:txBody>
      </p:sp>
    </p:spTree>
    <p:extLst>
      <p:ext uri="{BB962C8B-B14F-4D97-AF65-F5344CB8AC3E}">
        <p14:creationId xmlns:p14="http://schemas.microsoft.com/office/powerpoint/2010/main" val="4227211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D92DB69-C8D5-4E9B-8A99-5DBCA16DA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H" dirty="0"/>
              <a:t>Den </a:t>
            </a:r>
            <a:r>
              <a:rPr lang="fr-CH" dirty="0" err="1"/>
              <a:t>Bedürftigen</a:t>
            </a:r>
            <a:r>
              <a:rPr lang="fr-CH" dirty="0"/>
              <a:t> </a:t>
            </a:r>
            <a:r>
              <a:rPr lang="fr-CH" dirty="0" err="1"/>
              <a:t>helfen</a:t>
            </a:r>
            <a:endParaRPr lang="fr-CH" dirty="0"/>
          </a:p>
          <a:p>
            <a:r>
              <a:rPr lang="fr-CH" dirty="0" err="1"/>
              <a:t>Einen</a:t>
            </a:r>
            <a:r>
              <a:rPr lang="fr-CH" dirty="0"/>
              <a:t> </a:t>
            </a:r>
            <a:r>
              <a:rPr lang="fr-CH" dirty="0" err="1"/>
              <a:t>Unterschied</a:t>
            </a:r>
            <a:r>
              <a:rPr lang="fr-CH" dirty="0"/>
              <a:t> in der Gemeinschaft </a:t>
            </a:r>
            <a:r>
              <a:rPr lang="fr-CH" dirty="0" err="1"/>
              <a:t>bilden</a:t>
            </a:r>
            <a:r>
              <a:rPr lang="fr-CH" dirty="0"/>
              <a:t> </a:t>
            </a:r>
          </a:p>
          <a:p>
            <a:r>
              <a:rPr lang="fr-CH" dirty="0" err="1"/>
              <a:t>Einen</a:t>
            </a:r>
            <a:r>
              <a:rPr lang="fr-CH" dirty="0"/>
              <a:t> </a:t>
            </a:r>
            <a:r>
              <a:rPr lang="fr-CH" dirty="0" err="1"/>
              <a:t>Einfluss</a:t>
            </a:r>
            <a:r>
              <a:rPr lang="fr-CH" dirty="0"/>
              <a:t> </a:t>
            </a:r>
            <a:r>
              <a:rPr lang="fr-CH" dirty="0" err="1"/>
              <a:t>weltweit</a:t>
            </a:r>
            <a:r>
              <a:rPr lang="fr-CH" dirty="0"/>
              <a:t> </a:t>
            </a:r>
            <a:r>
              <a:rPr lang="fr-CH" dirty="0" err="1"/>
              <a:t>auf</a:t>
            </a:r>
            <a:r>
              <a:rPr lang="fr-CH" dirty="0"/>
              <a:t> die </a:t>
            </a:r>
            <a:r>
              <a:rPr lang="fr-CH" dirty="0" err="1"/>
              <a:t>Bedürftigen</a:t>
            </a:r>
            <a:r>
              <a:rPr lang="fr-CH" dirty="0"/>
              <a:t> </a:t>
            </a:r>
            <a:r>
              <a:rPr lang="fr-CH" dirty="0" err="1"/>
              <a:t>haben</a:t>
            </a:r>
            <a:endParaRPr lang="fr-CH" dirty="0"/>
          </a:p>
          <a:p>
            <a:r>
              <a:rPr lang="fr-CH" dirty="0"/>
              <a:t>Die </a:t>
            </a:r>
            <a:r>
              <a:rPr lang="fr-CH" dirty="0" err="1"/>
              <a:t>Qualitäten</a:t>
            </a:r>
            <a:r>
              <a:rPr lang="fr-CH" dirty="0"/>
              <a:t> </a:t>
            </a:r>
            <a:r>
              <a:rPr lang="fr-CH" dirty="0" err="1"/>
              <a:t>eines</a:t>
            </a:r>
            <a:r>
              <a:rPr lang="fr-CH" dirty="0"/>
              <a:t> </a:t>
            </a:r>
            <a:r>
              <a:rPr lang="fr-CH" dirty="0" err="1"/>
              <a:t>führenden</a:t>
            </a:r>
            <a:r>
              <a:rPr lang="fr-CH" dirty="0"/>
              <a:t> </a:t>
            </a:r>
            <a:r>
              <a:rPr lang="fr-CH" dirty="0" err="1"/>
              <a:t>Kopfes</a:t>
            </a:r>
            <a:r>
              <a:rPr lang="fr-CH" dirty="0"/>
              <a:t> </a:t>
            </a:r>
            <a:r>
              <a:rPr lang="fr-CH" dirty="0" err="1"/>
              <a:t>pflegen</a:t>
            </a:r>
            <a:endParaRPr lang="fr-CH" dirty="0"/>
          </a:p>
          <a:p>
            <a:r>
              <a:rPr lang="fr-CH" dirty="0"/>
              <a:t>Seine </a:t>
            </a:r>
            <a:r>
              <a:rPr lang="fr-CH" dirty="0" err="1"/>
              <a:t>Kommunikationstechniken</a:t>
            </a:r>
            <a:r>
              <a:rPr lang="fr-CH" dirty="0"/>
              <a:t> </a:t>
            </a:r>
            <a:r>
              <a:rPr lang="fr-CH" dirty="0" err="1"/>
              <a:t>verbessern</a:t>
            </a:r>
            <a:endParaRPr lang="fr-CH" dirty="0"/>
          </a:p>
          <a:p>
            <a:r>
              <a:rPr lang="fr-CH" dirty="0" err="1"/>
              <a:t>Planungs</a:t>
            </a:r>
            <a:r>
              <a:rPr lang="fr-CH" dirty="0"/>
              <a:t>-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Organisationskompetenzen</a:t>
            </a:r>
            <a:r>
              <a:rPr lang="fr-CH" dirty="0"/>
              <a:t> </a:t>
            </a:r>
            <a:r>
              <a:rPr lang="fr-CH" dirty="0" err="1"/>
              <a:t>verwenden</a:t>
            </a:r>
            <a:endParaRPr lang="fr-CH" dirty="0"/>
          </a:p>
          <a:p>
            <a:r>
              <a:rPr lang="fr-CH" dirty="0"/>
              <a:t>Vor </a:t>
            </a:r>
            <a:r>
              <a:rPr lang="fr-CH" dirty="0" err="1"/>
              <a:t>Ort</a:t>
            </a:r>
            <a:r>
              <a:rPr lang="fr-CH" dirty="0"/>
              <a:t> </a:t>
            </a:r>
            <a:r>
              <a:rPr lang="fr-CH" dirty="0" err="1"/>
              <a:t>arbeiten</a:t>
            </a:r>
            <a:r>
              <a:rPr lang="fr-CH" dirty="0"/>
              <a:t>, </a:t>
            </a:r>
            <a:r>
              <a:rPr lang="fr-CH" dirty="0" err="1"/>
              <a:t>um</a:t>
            </a:r>
            <a:r>
              <a:rPr lang="fr-CH" dirty="0"/>
              <a:t> den </a:t>
            </a:r>
            <a:r>
              <a:rPr lang="fr-CH" dirty="0" err="1"/>
              <a:t>Bedürfnissen</a:t>
            </a:r>
            <a:r>
              <a:rPr lang="fr-CH" dirty="0"/>
              <a:t> der </a:t>
            </a:r>
            <a:r>
              <a:rPr lang="fr-CH" dirty="0" err="1"/>
              <a:t>Gemeinschaft</a:t>
            </a:r>
            <a:r>
              <a:rPr lang="fr-CH" dirty="0"/>
              <a:t> </a:t>
            </a:r>
            <a:r>
              <a:rPr lang="fr-CH" dirty="0" err="1"/>
              <a:t>zu</a:t>
            </a:r>
            <a:r>
              <a:rPr lang="fr-CH" dirty="0"/>
              <a:t> </a:t>
            </a:r>
            <a:r>
              <a:rPr lang="fr-CH" dirty="0" err="1"/>
              <a:t>entsprechen</a:t>
            </a:r>
            <a:endParaRPr lang="fr-CH" dirty="0"/>
          </a:p>
          <a:p>
            <a:r>
              <a:rPr lang="fr-CH" dirty="0" err="1"/>
              <a:t>Andere</a:t>
            </a:r>
            <a:r>
              <a:rPr lang="fr-CH" dirty="0"/>
              <a:t> </a:t>
            </a:r>
            <a:r>
              <a:rPr lang="fr-CH" dirty="0" err="1"/>
              <a:t>Leute</a:t>
            </a:r>
            <a:r>
              <a:rPr lang="fr-CH" dirty="0"/>
              <a:t> </a:t>
            </a:r>
            <a:r>
              <a:rPr lang="fr-CH" dirty="0" err="1"/>
              <a:t>aus</a:t>
            </a:r>
            <a:r>
              <a:rPr lang="fr-CH" dirty="0"/>
              <a:t> </a:t>
            </a:r>
            <a:r>
              <a:rPr lang="fr-CH" dirty="0" err="1"/>
              <a:t>allen</a:t>
            </a:r>
            <a:r>
              <a:rPr lang="fr-CH" dirty="0"/>
              <a:t> </a:t>
            </a:r>
            <a:r>
              <a:rPr lang="fr-CH" dirty="0" err="1"/>
              <a:t>Horizonten</a:t>
            </a:r>
            <a:r>
              <a:rPr lang="fr-CH" dirty="0"/>
              <a:t> </a:t>
            </a:r>
            <a:r>
              <a:rPr lang="fr-CH" dirty="0" err="1"/>
              <a:t>treffen</a:t>
            </a:r>
            <a:r>
              <a:rPr lang="fr-CH" dirty="0"/>
              <a:t> </a:t>
            </a:r>
          </a:p>
          <a:p>
            <a:r>
              <a:rPr lang="fr-CH" dirty="0" err="1"/>
              <a:t>Ein</a:t>
            </a:r>
            <a:r>
              <a:rPr lang="fr-CH" dirty="0"/>
              <a:t> </a:t>
            </a:r>
            <a:r>
              <a:rPr lang="fr-CH" dirty="0" err="1"/>
              <a:t>Freundschaftsnetzwerk</a:t>
            </a:r>
            <a:r>
              <a:rPr lang="fr-CH" dirty="0"/>
              <a:t> </a:t>
            </a:r>
            <a:r>
              <a:rPr lang="fr-CH" dirty="0" err="1"/>
              <a:t>bilden</a:t>
            </a:r>
            <a:endParaRPr lang="fr-CH" dirty="0"/>
          </a:p>
          <a:p>
            <a:r>
              <a:rPr lang="fr-CH" dirty="0" err="1"/>
              <a:t>Reisen</a:t>
            </a:r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02328D3-9AEB-4658-B98B-D90970D2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400" dirty="0"/>
              <a:t>Die </a:t>
            </a:r>
            <a:r>
              <a:rPr lang="fr-CH" sz="2400" dirty="0" err="1"/>
              <a:t>Wohltaten</a:t>
            </a:r>
            <a:r>
              <a:rPr lang="fr-CH" sz="2400" dirty="0"/>
              <a:t> </a:t>
            </a:r>
            <a:r>
              <a:rPr lang="fr-CH" sz="2400" dirty="0" err="1"/>
              <a:t>einer</a:t>
            </a:r>
            <a:r>
              <a:rPr lang="fr-CH" sz="2400" dirty="0"/>
              <a:t> Lions Club </a:t>
            </a:r>
            <a:r>
              <a:rPr lang="fr-CH" sz="2400" dirty="0" err="1"/>
              <a:t>Mitgliedschaft</a:t>
            </a:r>
            <a:endParaRPr lang="fr-CH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EEBB86-851D-4229-9381-492A73AE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C65CEC-412D-4840-B52B-5166E6C4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1E0B-3456-4A13-AF6C-4EBD22002F35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1282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Unser</a:t>
            </a:r>
            <a:r>
              <a:rPr lang="fr-FR" dirty="0"/>
              <a:t> Lions Club </a:t>
            </a:r>
            <a:endParaRPr lang="fr-CH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Lions Club Lausanne-Bourg</a:t>
            </a:r>
          </a:p>
        </p:txBody>
      </p:sp>
    </p:spTree>
    <p:extLst>
      <p:ext uri="{BB962C8B-B14F-4D97-AF65-F5344CB8AC3E}">
        <p14:creationId xmlns:p14="http://schemas.microsoft.com/office/powerpoint/2010/main" val="3494257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Xxx</a:t>
            </a:r>
          </a:p>
          <a:p>
            <a:r>
              <a:rPr lang="fr-CH" dirty="0">
                <a:solidFill>
                  <a:srgbClr val="FF0000"/>
                </a:solidFill>
              </a:rPr>
              <a:t>Xxx</a:t>
            </a:r>
          </a:p>
          <a:p>
            <a:r>
              <a:rPr lang="fr-CH" dirty="0">
                <a:solidFill>
                  <a:srgbClr val="FF0000"/>
                </a:solidFill>
              </a:rPr>
              <a:t>Xxx </a:t>
            </a:r>
            <a:endParaRPr lang="fr-FR" dirty="0">
              <a:solidFill>
                <a:srgbClr val="FF0000"/>
              </a:solidFill>
            </a:endParaRP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8</a:t>
            </a:fld>
            <a:endParaRPr lang="fr-CH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Geschichte</a:t>
            </a:r>
            <a:r>
              <a:rPr lang="fr-FR" dirty="0"/>
              <a:t> </a:t>
            </a:r>
            <a:r>
              <a:rPr lang="fr-FR" dirty="0" err="1"/>
              <a:t>unseres</a:t>
            </a:r>
            <a:r>
              <a:rPr lang="fr-FR" dirty="0"/>
              <a:t> Clubs</a:t>
            </a:r>
          </a:p>
        </p:txBody>
      </p:sp>
    </p:spTree>
    <p:extLst>
      <p:ext uri="{BB962C8B-B14F-4D97-AF65-F5344CB8AC3E}">
        <p14:creationId xmlns:p14="http://schemas.microsoft.com/office/powerpoint/2010/main" val="271387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Das</a:t>
            </a:r>
            <a:r>
              <a:rPr lang="fr-FR" dirty="0"/>
              <a:t> Lions </a:t>
            </a:r>
            <a:r>
              <a:rPr lang="fr-FR" dirty="0" err="1"/>
              <a:t>Jahr</a:t>
            </a:r>
            <a:r>
              <a:rPr lang="fr-FR" dirty="0"/>
              <a:t> </a:t>
            </a:r>
            <a:r>
              <a:rPr lang="fr-FR" dirty="0" err="1"/>
              <a:t>beginnt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1. </a:t>
            </a:r>
            <a:r>
              <a:rPr lang="fr-FR" dirty="0" err="1"/>
              <a:t>Juli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endet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30. Juni</a:t>
            </a:r>
          </a:p>
          <a:p>
            <a:r>
              <a:rPr lang="fr-FR" dirty="0"/>
              <a:t>Es </a:t>
            </a:r>
            <a:r>
              <a:rPr lang="fr-FR" dirty="0" err="1"/>
              <a:t>gibt</a:t>
            </a:r>
            <a:r>
              <a:rPr lang="fr-FR" dirty="0"/>
              <a:t> </a:t>
            </a:r>
            <a:r>
              <a:rPr lang="fr-FR" dirty="0" err="1"/>
              <a:t>zwei</a:t>
            </a:r>
            <a:r>
              <a:rPr lang="fr-FR" dirty="0"/>
              <a:t> </a:t>
            </a:r>
            <a:r>
              <a:rPr lang="fr-FR" dirty="0" err="1"/>
              <a:t>Generalversammlungen</a:t>
            </a:r>
            <a:r>
              <a:rPr lang="fr-FR" dirty="0"/>
              <a:t>, </a:t>
            </a:r>
            <a:r>
              <a:rPr lang="fr-FR" dirty="0" err="1"/>
              <a:t>eine</a:t>
            </a:r>
            <a:r>
              <a:rPr lang="fr-FR" dirty="0"/>
              <a:t> </a:t>
            </a:r>
            <a:r>
              <a:rPr lang="fr-FR" dirty="0" err="1"/>
              <a:t>im</a:t>
            </a:r>
            <a:r>
              <a:rPr lang="fr-FR" dirty="0"/>
              <a:t> </a:t>
            </a:r>
            <a:r>
              <a:rPr lang="fr-FR" dirty="0" err="1"/>
              <a:t>Herbst</a:t>
            </a:r>
            <a:r>
              <a:rPr lang="fr-FR" dirty="0"/>
              <a:t> (</a:t>
            </a:r>
            <a:r>
              <a:rPr lang="fr-FR" dirty="0" err="1"/>
              <a:t>Jahresberichte</a:t>
            </a:r>
            <a:r>
              <a:rPr lang="fr-FR" dirty="0"/>
              <a:t>)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eine</a:t>
            </a:r>
            <a:r>
              <a:rPr lang="fr-FR" dirty="0"/>
              <a:t> </a:t>
            </a:r>
            <a:r>
              <a:rPr lang="fr-FR" dirty="0" err="1"/>
              <a:t>im</a:t>
            </a:r>
            <a:r>
              <a:rPr lang="fr-FR" dirty="0"/>
              <a:t> </a:t>
            </a:r>
            <a:r>
              <a:rPr lang="fr-FR" dirty="0" err="1"/>
              <a:t>Frühling</a:t>
            </a:r>
            <a:r>
              <a:rPr lang="fr-FR" dirty="0"/>
              <a:t> (</a:t>
            </a:r>
            <a:r>
              <a:rPr lang="fr-FR" dirty="0" err="1"/>
              <a:t>Wahlen</a:t>
            </a:r>
            <a:r>
              <a:rPr lang="fr-FR" dirty="0"/>
              <a:t>) </a:t>
            </a:r>
          </a:p>
          <a:p>
            <a:r>
              <a:rPr lang="fr-FR" dirty="0"/>
              <a:t>Die </a:t>
            </a:r>
            <a:r>
              <a:rPr lang="fr-FR" dirty="0" err="1"/>
              <a:t>Amtsträger</a:t>
            </a:r>
            <a:r>
              <a:rPr lang="fr-FR" dirty="0"/>
              <a:t> </a:t>
            </a:r>
            <a:r>
              <a:rPr lang="fr-FR" dirty="0" err="1"/>
              <a:t>sind</a:t>
            </a:r>
            <a:r>
              <a:rPr lang="fr-FR" dirty="0"/>
              <a:t> </a:t>
            </a:r>
            <a:r>
              <a:rPr lang="fr-FR" dirty="0" err="1"/>
              <a:t>für</a:t>
            </a:r>
            <a:r>
              <a:rPr lang="fr-FR" dirty="0"/>
              <a:t> </a:t>
            </a:r>
            <a:r>
              <a:rPr lang="fr-FR" dirty="0" err="1"/>
              <a:t>ein</a:t>
            </a:r>
            <a:r>
              <a:rPr lang="fr-FR" dirty="0"/>
              <a:t> </a:t>
            </a:r>
            <a:r>
              <a:rPr lang="fr-FR" dirty="0" err="1"/>
              <a:t>Jahr</a:t>
            </a:r>
            <a:r>
              <a:rPr lang="fr-FR" dirty="0"/>
              <a:t> </a:t>
            </a:r>
            <a:r>
              <a:rPr lang="fr-FR" dirty="0" err="1"/>
              <a:t>gewählt</a:t>
            </a:r>
            <a:endParaRPr lang="fr-FR" dirty="0"/>
          </a:p>
          <a:p>
            <a:endParaRPr lang="fr-FR" dirty="0"/>
          </a:p>
          <a:p>
            <a:pPr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 der Neumitglieder – Programm zuhanden der Clubs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37BB-A674-4321-B10B-89440E22AEF7}" type="slidenum">
              <a:rPr lang="fr-CH" smtClean="0"/>
              <a:t>9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Das</a:t>
            </a:r>
            <a:r>
              <a:rPr lang="fr-FR" dirty="0"/>
              <a:t> Lions </a:t>
            </a:r>
            <a:r>
              <a:rPr lang="fr-FR" dirty="0" err="1"/>
              <a:t>Jahr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9165502"/>
      </p:ext>
    </p:extLst>
  </p:cSld>
  <p:clrMapOvr>
    <a:masterClrMapping/>
  </p:clrMapOvr>
</p:sld>
</file>

<file path=ppt/theme/theme1.xml><?xml version="1.0" encoding="utf-8"?>
<a:theme xmlns:a="http://schemas.openxmlformats.org/drawingml/2006/main" name="D102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102W-Template" id="{83A7B17A-D239-4149-8F36-21779605575E}" vid="{66EC6372-19AB-4589-A980-E4F3025BB4B9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D102W-Template</Template>
  <TotalTime>433</TotalTime>
  <Words>1598</Words>
  <Application>Microsoft Office PowerPoint</Application>
  <PresentationFormat>Affichage à l'écran (4:3)</PresentationFormat>
  <Paragraphs>357</Paragraphs>
  <Slides>34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MS PGothic</vt:lpstr>
      <vt:lpstr>MS PGothic</vt:lpstr>
      <vt:lpstr>Arial</vt:lpstr>
      <vt:lpstr>Calibri</vt:lpstr>
      <vt:lpstr>Tahoma</vt:lpstr>
      <vt:lpstr>Times New Roman</vt:lpstr>
      <vt:lpstr>Wingdings</vt:lpstr>
      <vt:lpstr>D102W</vt:lpstr>
      <vt:lpstr>Orientierung der Neumitglieder</vt:lpstr>
      <vt:lpstr>Informationen für den Moderator</vt:lpstr>
      <vt:lpstr>Orientierung der Neumitglieder</vt:lpstr>
      <vt:lpstr>Wer sind die Lions?</vt:lpstr>
      <vt:lpstr>Wer sind die Lions?</vt:lpstr>
      <vt:lpstr>Die Wohltaten einer Lions Club Mitgliedschaft</vt:lpstr>
      <vt:lpstr>Unser Lions Club </vt:lpstr>
      <vt:lpstr>Geschichte unseres Clubs</vt:lpstr>
      <vt:lpstr>Das Lions Jahr</vt:lpstr>
      <vt:lpstr>Amtsträger des Clubs 2017-2018</vt:lpstr>
      <vt:lpstr>Soziale Aktivitäten und Mittelbeschaffung</vt:lpstr>
      <vt:lpstr>Aktivitäten des Clubs</vt:lpstr>
      <vt:lpstr>Beiträge</vt:lpstr>
      <vt:lpstr>Die Kommunikation im Club</vt:lpstr>
      <vt:lpstr>Die Homepage des Clubs</vt:lpstr>
      <vt:lpstr>Die mobile LionsBase Applikation</vt:lpstr>
      <vt:lpstr>Die Anlässe des Clubs</vt:lpstr>
      <vt:lpstr>Was erwartet der Club von Dir </vt:lpstr>
      <vt:lpstr>Die Struktur des Lions Club</vt:lpstr>
      <vt:lpstr>Die Struktur in der Schweiz</vt:lpstr>
      <vt:lpstr>Die Clubs LEO</vt:lpstr>
      <vt:lpstr>Organigramm Distrikt 102W</vt:lpstr>
      <vt:lpstr>Die Kommunikation im MD102</vt:lpstr>
      <vt:lpstr>Der Lions Club International</vt:lpstr>
      <vt:lpstr>Geschichte</vt:lpstr>
      <vt:lpstr>Name und Logo</vt:lpstr>
      <vt:lpstr>Internationaler Sitz</vt:lpstr>
      <vt:lpstr>Conventions</vt:lpstr>
      <vt:lpstr>Soziale Aktionen</vt:lpstr>
      <vt:lpstr>Kommunikation</vt:lpstr>
      <vt:lpstr>Lions Club International Foundation</vt:lpstr>
      <vt:lpstr>Stiftung des Lions Clubs International (LCIF)</vt:lpstr>
      <vt:lpstr>Handbuch 2018-2019</vt:lpstr>
      <vt:lpstr>Herzlich Willkommen in unserem   Lions Club !</vt:lpstr>
    </vt:vector>
  </TitlesOfParts>
  <Company>Lions Clubs D102 W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Orientation des nouveaux membres</dc:title>
  <dc:creator>Georges Torti</dc:creator>
  <cp:lastModifiedBy>Georges Torti</cp:lastModifiedBy>
  <cp:revision>47</cp:revision>
  <cp:lastPrinted>2017-10-30T15:36:37Z</cp:lastPrinted>
  <dcterms:created xsi:type="dcterms:W3CDTF">2017-07-24T17:11:10Z</dcterms:created>
  <dcterms:modified xsi:type="dcterms:W3CDTF">2018-08-22T05:55:54Z</dcterms:modified>
</cp:coreProperties>
</file>