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03" r:id="rId1"/>
  </p:sldMasterIdLst>
  <p:notesMasterIdLst>
    <p:notesMasterId r:id="rId36"/>
  </p:notesMasterIdLst>
  <p:handoutMasterIdLst>
    <p:handoutMasterId r:id="rId37"/>
  </p:handoutMasterIdLst>
  <p:sldIdLst>
    <p:sldId id="259" r:id="rId2"/>
    <p:sldId id="294" r:id="rId3"/>
    <p:sldId id="260" r:id="rId4"/>
    <p:sldId id="261" r:id="rId5"/>
    <p:sldId id="262" r:id="rId6"/>
    <p:sldId id="295"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2" r:id="rId25"/>
    <p:sldId id="283" r:id="rId26"/>
    <p:sldId id="284" r:id="rId27"/>
    <p:sldId id="285" r:id="rId28"/>
    <p:sldId id="296" r:id="rId29"/>
    <p:sldId id="287" r:id="rId30"/>
    <p:sldId id="288" r:id="rId31"/>
    <p:sldId id="289" r:id="rId32"/>
    <p:sldId id="290" r:id="rId33"/>
    <p:sldId id="291" r:id="rId34"/>
    <p:sldId id="293" r:id="rId35"/>
  </p:sldIdLst>
  <p:sldSz cx="9144000" cy="6858000" type="screen4x3"/>
  <p:notesSz cx="6797675" cy="9926638"/>
  <p:defaultTextStyle>
    <a:defPPr>
      <a:defRPr lang="de-DE"/>
    </a:defPPr>
    <a:lvl1pPr algn="l" rtl="0" eaLnBrk="0" fontAlgn="base" hangingPunct="0">
      <a:spcBef>
        <a:spcPct val="0"/>
      </a:spcBef>
      <a:spcAft>
        <a:spcPct val="0"/>
      </a:spcAft>
      <a:defRPr sz="2400" kern="1200">
        <a:solidFill>
          <a:schemeClr val="tx1"/>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754">
          <p15:clr>
            <a:srgbClr val="A4A3A4"/>
          </p15:clr>
        </p15:guide>
        <p15:guide id="2" pos="431">
          <p15:clr>
            <a:srgbClr val="A4A3A4"/>
          </p15:clr>
        </p15:guide>
      </p15:sldGuideLst>
    </p:ext>
    <p:ext uri="{2D200454-40CA-4A62-9FC3-DE9A4176ACB9}">
      <p15:notesGuideLst xmlns:p15="http://schemas.microsoft.com/office/powerpoint/2012/main">
        <p15:guide id="1" orient="horz" pos="3601">
          <p15:clr>
            <a:srgbClr val="A4A3A4"/>
          </p15:clr>
        </p15:guide>
        <p15:guide id="2" pos="19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C"/>
    <a:srgbClr val="003399"/>
    <a:srgbClr val="000000"/>
    <a:srgbClr val="FFFFCC"/>
    <a:srgbClr val="99CCFF"/>
    <a:srgbClr val="66CCFF"/>
    <a:srgbClr val="99FF99"/>
    <a:srgbClr val="CCFF99"/>
    <a:srgbClr val="FF99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7" autoAdjust="0"/>
    <p:restoredTop sz="76602" autoAdjust="0"/>
  </p:normalViewPr>
  <p:slideViewPr>
    <p:cSldViewPr>
      <p:cViewPr varScale="1">
        <p:scale>
          <a:sx n="96" d="100"/>
          <a:sy n="96" d="100"/>
        </p:scale>
        <p:origin x="1692" y="72"/>
      </p:cViewPr>
      <p:guideLst>
        <p:guide orient="horz" pos="754"/>
        <p:guide pos="43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p:scale>
          <a:sx n="90" d="100"/>
          <a:sy n="90" d="100"/>
        </p:scale>
        <p:origin x="-2994" y="-72"/>
      </p:cViewPr>
      <p:guideLst>
        <p:guide orient="horz" pos="3601"/>
        <p:guide pos="19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3EC64A-5154-4534-962A-11C2E59C2099}" type="doc">
      <dgm:prSet loTypeId="urn:microsoft.com/office/officeart/2005/8/layout/hProcess4" loCatId="process" qsTypeId="urn:microsoft.com/office/officeart/2005/8/quickstyle/3d2" qsCatId="3D" csTypeId="urn:microsoft.com/office/officeart/2005/8/colors/accent1_5" csCatId="accent1" phldr="1"/>
      <dgm:spPr/>
      <dgm:t>
        <a:bodyPr/>
        <a:lstStyle/>
        <a:p>
          <a:endParaRPr lang="en-US"/>
        </a:p>
      </dgm:t>
    </dgm:pt>
    <dgm:pt modelId="{37CA7C3B-1E3B-4BCE-A73B-0405B0121848}" type="pres">
      <dgm:prSet presAssocID="{EF3EC64A-5154-4534-962A-11C2E59C2099}" presName="Name0" presStyleCnt="0">
        <dgm:presLayoutVars>
          <dgm:dir/>
          <dgm:animLvl val="lvl"/>
          <dgm:resizeHandles val="exact"/>
        </dgm:presLayoutVars>
      </dgm:prSet>
      <dgm:spPr/>
    </dgm:pt>
    <dgm:pt modelId="{3FA6B9FB-3623-43B5-9554-EC2F1F3C892A}" type="pres">
      <dgm:prSet presAssocID="{EF3EC64A-5154-4534-962A-11C2E59C2099}" presName="tSp" presStyleCnt="0"/>
      <dgm:spPr/>
    </dgm:pt>
    <dgm:pt modelId="{04A873A3-1A09-4183-AFC2-C51FC61F98B8}" type="pres">
      <dgm:prSet presAssocID="{EF3EC64A-5154-4534-962A-11C2E59C2099}" presName="bSp" presStyleCnt="0"/>
      <dgm:spPr/>
    </dgm:pt>
    <dgm:pt modelId="{A5DD4C4A-C8CA-41BB-B3D2-0086037B47A5}" type="pres">
      <dgm:prSet presAssocID="{EF3EC64A-5154-4534-962A-11C2E59C2099}" presName="process" presStyleCnt="0"/>
      <dgm:spPr/>
    </dgm:pt>
  </dgm:ptLst>
  <dgm:cxnLst>
    <dgm:cxn modelId="{B69FF6B2-6CB2-4E7E-9DD9-1C5792B4FA23}" type="presOf" srcId="{EF3EC64A-5154-4534-962A-11C2E59C2099}" destId="{37CA7C3B-1E3B-4BCE-A73B-0405B0121848}" srcOrd="0" destOrd="0" presId="urn:microsoft.com/office/officeart/2005/8/layout/hProcess4"/>
    <dgm:cxn modelId="{789C6E22-2364-4006-A1CE-782948118B65}" type="presParOf" srcId="{37CA7C3B-1E3B-4BCE-A73B-0405B0121848}" destId="{3FA6B9FB-3623-43B5-9554-EC2F1F3C892A}" srcOrd="0" destOrd="0" presId="urn:microsoft.com/office/officeart/2005/8/layout/hProcess4"/>
    <dgm:cxn modelId="{7EDE6E07-569A-45A6-B12C-0CCC6B343FA2}" type="presParOf" srcId="{37CA7C3B-1E3B-4BCE-A73B-0405B0121848}" destId="{04A873A3-1A09-4183-AFC2-C51FC61F98B8}" srcOrd="1" destOrd="0" presId="urn:microsoft.com/office/officeart/2005/8/layout/hProcess4"/>
    <dgm:cxn modelId="{A78C3500-0894-4415-94AF-B5E7170936AA}" type="presParOf" srcId="{37CA7C3B-1E3B-4BCE-A73B-0405B0121848}" destId="{A5DD4C4A-C8CA-41BB-B3D2-0086037B47A5}" srcOrd="2"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52566E-93B1-4839-8156-E82577832907}" type="doc">
      <dgm:prSet loTypeId="urn:microsoft.com/office/officeart/2005/8/layout/bProcess3" loCatId="process" qsTypeId="urn:microsoft.com/office/officeart/2005/8/quickstyle/3d2" qsCatId="3D" csTypeId="urn:microsoft.com/office/officeart/2005/8/colors/accent1_2" csCatId="accent1" phldr="1"/>
      <dgm:spPr/>
      <dgm:t>
        <a:bodyPr/>
        <a:lstStyle/>
        <a:p>
          <a:endParaRPr lang="en-US"/>
        </a:p>
      </dgm:t>
    </dgm:pt>
    <dgm:pt modelId="{33C51D29-F083-466F-A3D3-4A69DE7D35AA}">
      <dgm:prSet phldrT="[Text]"/>
      <dgm:spPr/>
      <dgm:t>
        <a:bodyPr/>
        <a:lstStyle/>
        <a:p>
          <a:r>
            <a:rPr b="1" dirty="0"/>
            <a:t>1</a:t>
          </a:r>
          <a:r>
            <a:rPr lang="fr-FR" b="1" dirty="0"/>
            <a:t>917 :</a:t>
          </a:r>
          <a:r>
            <a:rPr dirty="0"/>
            <a:t> Melvin Jones a </a:t>
          </a:r>
          <a:r>
            <a:rPr dirty="0" err="1"/>
            <a:t>fondé</a:t>
          </a:r>
          <a:r>
            <a:rPr dirty="0"/>
            <a:t> le LCI.</a:t>
          </a:r>
        </a:p>
        <a:p>
          <a:endParaRPr lang="fr-FR" dirty="0"/>
        </a:p>
      </dgm:t>
    </dgm:pt>
    <dgm:pt modelId="{EAB746D9-D6AD-4132-AA8D-CE268F321607}" type="parTrans" cxnId="{A3CC532C-4D47-4AEE-96CF-8782AD40F621}">
      <dgm:prSet/>
      <dgm:spPr/>
      <dgm:t>
        <a:bodyPr/>
        <a:lstStyle/>
        <a:p>
          <a:endParaRPr lang="en-US"/>
        </a:p>
      </dgm:t>
    </dgm:pt>
    <dgm:pt modelId="{99364FDF-4E87-4FA5-A827-B9B607A921C2}" type="sibTrans" cxnId="{A3CC532C-4D47-4AEE-96CF-8782AD40F621}">
      <dgm:prSet/>
      <dgm:spPr>
        <a:ln w="28575"/>
      </dgm:spPr>
      <dgm:t>
        <a:bodyPr/>
        <a:lstStyle/>
        <a:p>
          <a:endParaRPr lang="en-US"/>
        </a:p>
      </dgm:t>
    </dgm:pt>
    <dgm:pt modelId="{E0F5A348-4F48-4C42-B2D6-CABED0DB6260}">
      <dgm:prSet phldrT="[Text]"/>
      <dgm:spPr/>
      <dgm:t>
        <a:bodyPr/>
        <a:lstStyle/>
        <a:p>
          <a:r>
            <a:rPr lang="en-US" b="1" dirty="0"/>
            <a:t>1920 </a:t>
          </a:r>
          <a:r>
            <a:t>: Le L CI devient international en créant un club au Canada.</a:t>
          </a:r>
          <a:endParaRPr lang="fr-FR" dirty="0"/>
        </a:p>
      </dgm:t>
    </dgm:pt>
    <dgm:pt modelId="{4095E80D-0888-4E83-A2BA-0EDA5A0975D5}" type="parTrans" cxnId="{908BD57B-AB57-404F-A6FE-5D8D20623553}">
      <dgm:prSet/>
      <dgm:spPr/>
      <dgm:t>
        <a:bodyPr/>
        <a:lstStyle/>
        <a:p>
          <a:endParaRPr lang="en-US"/>
        </a:p>
      </dgm:t>
    </dgm:pt>
    <dgm:pt modelId="{574C00BC-BDFD-4D60-97D7-B54D6C0CEA67}" type="sibTrans" cxnId="{908BD57B-AB57-404F-A6FE-5D8D20623553}">
      <dgm:prSet/>
      <dgm:spPr>
        <a:ln w="28575"/>
      </dgm:spPr>
      <dgm:t>
        <a:bodyPr/>
        <a:lstStyle/>
        <a:p>
          <a:endParaRPr lang="en-US"/>
        </a:p>
      </dgm:t>
    </dgm:pt>
    <dgm:pt modelId="{7536F606-ED25-4E94-87C6-7BC181680A36}">
      <dgm:prSet phldrT="[Text]"/>
      <dgm:spPr/>
      <dgm:t>
        <a:bodyPr/>
        <a:lstStyle/>
        <a:p>
          <a:r>
            <a:rPr lang="en-US" b="1" dirty="0"/>
            <a:t>1925 </a:t>
          </a:r>
          <a:r>
            <a:t>: Helen Keller invite les Lions à devenir les “chevaliers des aveugles.”</a:t>
          </a:r>
          <a:endParaRPr lang="fr-FR" dirty="0"/>
        </a:p>
      </dgm:t>
    </dgm:pt>
    <dgm:pt modelId="{2A0DA4BC-FC11-4E97-982B-103172E9FDC8}" type="parTrans" cxnId="{EACEAA4E-E2B0-47DA-A9E7-69E4202CF2E2}">
      <dgm:prSet/>
      <dgm:spPr/>
      <dgm:t>
        <a:bodyPr/>
        <a:lstStyle/>
        <a:p>
          <a:endParaRPr lang="en-US"/>
        </a:p>
      </dgm:t>
    </dgm:pt>
    <dgm:pt modelId="{0408F477-9F7D-4B54-8954-DAE4E3F548EF}" type="sibTrans" cxnId="{EACEAA4E-E2B0-47DA-A9E7-69E4202CF2E2}">
      <dgm:prSet/>
      <dgm:spPr>
        <a:ln w="28575"/>
      </dgm:spPr>
      <dgm:t>
        <a:bodyPr/>
        <a:lstStyle/>
        <a:p>
          <a:endParaRPr lang="en-US"/>
        </a:p>
      </dgm:t>
    </dgm:pt>
    <dgm:pt modelId="{FCBFD353-9693-4974-ACDA-25ED32FBB4AD}">
      <dgm:prSet phldrT="[Text]"/>
      <dgm:spPr/>
      <dgm:t>
        <a:bodyPr/>
        <a:lstStyle/>
        <a:p>
          <a:r>
            <a:rPr lang="en-US" b="1" dirty="0"/>
            <a:t>1945 </a:t>
          </a:r>
          <a:r>
            <a:t>: Le LCI aide à rédiger la charte des Nations Unies.</a:t>
          </a:r>
          <a:endParaRPr lang="fr-FR" dirty="0"/>
        </a:p>
      </dgm:t>
    </dgm:pt>
    <dgm:pt modelId="{36BB6E9E-140D-42A3-8480-50A88DFA397A}" type="parTrans" cxnId="{400CE233-166D-4F95-8949-C0D64D0575A4}">
      <dgm:prSet/>
      <dgm:spPr/>
      <dgm:t>
        <a:bodyPr/>
        <a:lstStyle/>
        <a:p>
          <a:endParaRPr lang="en-US"/>
        </a:p>
      </dgm:t>
    </dgm:pt>
    <dgm:pt modelId="{2367E91E-68B1-4142-A3B0-17CC72B42B3B}" type="sibTrans" cxnId="{400CE233-166D-4F95-8949-C0D64D0575A4}">
      <dgm:prSet/>
      <dgm:spPr>
        <a:ln w="28575"/>
      </dgm:spPr>
      <dgm:t>
        <a:bodyPr/>
        <a:lstStyle/>
        <a:p>
          <a:endParaRPr lang="en-US"/>
        </a:p>
      </dgm:t>
    </dgm:pt>
    <dgm:pt modelId="{73A1AD03-40F6-45E1-81AB-8F2F7CC469C9}">
      <dgm:prSet phldrT="[Text]"/>
      <dgm:spPr/>
      <dgm:t>
        <a:bodyPr/>
        <a:lstStyle/>
        <a:p>
          <a:r>
            <a:rPr lang="en-US" b="1" dirty="0"/>
            <a:t>1957 </a:t>
          </a:r>
          <a:r>
            <a:t>: Le programme des Leo clubs est inauguré.</a:t>
          </a:r>
          <a:endParaRPr lang="fr-FR" dirty="0"/>
        </a:p>
      </dgm:t>
    </dgm:pt>
    <dgm:pt modelId="{37BDFEC0-FE42-432E-B0BC-2B775ECD3C13}" type="parTrans" cxnId="{003467DB-DD58-404A-8971-7756D5591B91}">
      <dgm:prSet/>
      <dgm:spPr/>
      <dgm:t>
        <a:bodyPr/>
        <a:lstStyle/>
        <a:p>
          <a:endParaRPr lang="en-US"/>
        </a:p>
      </dgm:t>
    </dgm:pt>
    <dgm:pt modelId="{E0332979-666D-4FE9-BF08-BF1D7D24BDAC}" type="sibTrans" cxnId="{003467DB-DD58-404A-8971-7756D5591B91}">
      <dgm:prSet/>
      <dgm:spPr>
        <a:ln w="28575"/>
      </dgm:spPr>
      <dgm:t>
        <a:bodyPr/>
        <a:lstStyle/>
        <a:p>
          <a:endParaRPr lang="en-US"/>
        </a:p>
      </dgm:t>
    </dgm:pt>
    <dgm:pt modelId="{11AFD247-B39A-4E9E-9784-51DD5FB49B10}">
      <dgm:prSet/>
      <dgm:spPr/>
      <dgm:t>
        <a:bodyPr/>
        <a:lstStyle/>
        <a:p>
          <a:r>
            <a:rPr lang="en-US" b="1" dirty="0"/>
            <a:t>1968 </a:t>
          </a:r>
          <a:r>
            <a:t>: La Fondation du Lions Clubs International est établie.</a:t>
          </a:r>
          <a:endParaRPr lang="fr-FR" dirty="0"/>
        </a:p>
      </dgm:t>
    </dgm:pt>
    <dgm:pt modelId="{885F97DA-32EF-4A31-B8E9-39F65F4BF789}" type="parTrans" cxnId="{E01E27BF-0376-4F58-9E5A-0D0FD05C1DBC}">
      <dgm:prSet/>
      <dgm:spPr/>
      <dgm:t>
        <a:bodyPr/>
        <a:lstStyle/>
        <a:p>
          <a:endParaRPr lang="en-US"/>
        </a:p>
      </dgm:t>
    </dgm:pt>
    <dgm:pt modelId="{40D173F9-C2C6-4F6E-BC63-567BB0EC3325}" type="sibTrans" cxnId="{E01E27BF-0376-4F58-9E5A-0D0FD05C1DBC}">
      <dgm:prSet/>
      <dgm:spPr>
        <a:ln w="28575"/>
      </dgm:spPr>
      <dgm:t>
        <a:bodyPr/>
        <a:lstStyle/>
        <a:p>
          <a:endParaRPr lang="en-US"/>
        </a:p>
      </dgm:t>
    </dgm:pt>
    <dgm:pt modelId="{FB1E4B1F-2E6D-4CEE-8389-F113C7A1B3E9}">
      <dgm:prSet/>
      <dgm:spPr/>
      <dgm:t>
        <a:bodyPr/>
        <a:lstStyle/>
        <a:p>
          <a:r>
            <a:rPr lang="en-US" b="1" dirty="0"/>
            <a:t>1990 </a:t>
          </a:r>
          <a:r>
            <a:rPr dirty="0"/>
            <a:t>: </a:t>
          </a:r>
          <a:r>
            <a:rPr dirty="0" err="1"/>
            <a:t>L'action</a:t>
          </a:r>
          <a:r>
            <a:rPr dirty="0"/>
            <a:t> </a:t>
          </a:r>
          <a:r>
            <a:rPr dirty="0" err="1"/>
            <a:t>SightFirst</a:t>
          </a:r>
          <a:r>
            <a:rPr dirty="0"/>
            <a:t> </a:t>
          </a:r>
          <a:r>
            <a:rPr dirty="0" err="1"/>
            <a:t>est</a:t>
          </a:r>
          <a:r>
            <a:rPr dirty="0"/>
            <a:t> </a:t>
          </a:r>
          <a:r>
            <a:rPr dirty="0" err="1"/>
            <a:t>lancée</a:t>
          </a:r>
          <a:r>
            <a:rPr dirty="0"/>
            <a:t>.</a:t>
          </a:r>
          <a:endParaRPr lang="fr-FR" dirty="0"/>
        </a:p>
      </dgm:t>
    </dgm:pt>
    <dgm:pt modelId="{BC93B164-B096-4CD5-B3EE-F5C05382CE87}" type="parTrans" cxnId="{C0F223D6-969D-42E2-9755-3A81C44D5F20}">
      <dgm:prSet/>
      <dgm:spPr/>
      <dgm:t>
        <a:bodyPr/>
        <a:lstStyle/>
        <a:p>
          <a:endParaRPr lang="en-US"/>
        </a:p>
      </dgm:t>
    </dgm:pt>
    <dgm:pt modelId="{3AFF02F5-C1DC-452B-ACBA-B991B909DBB1}" type="sibTrans" cxnId="{C0F223D6-969D-42E2-9755-3A81C44D5F20}">
      <dgm:prSet/>
      <dgm:spPr>
        <a:ln w="28575"/>
      </dgm:spPr>
      <dgm:t>
        <a:bodyPr/>
        <a:lstStyle/>
        <a:p>
          <a:endParaRPr lang="en-US"/>
        </a:p>
      </dgm:t>
    </dgm:pt>
    <dgm:pt modelId="{A521541B-601D-44BB-9D14-BD17375D9126}">
      <dgm:prSet/>
      <dgm:spPr/>
      <dgm:t>
        <a:bodyPr/>
        <a:lstStyle/>
        <a:p>
          <a:r>
            <a:rPr lang="fr-FR" b="1" dirty="0"/>
            <a:t>Aujourd'hui : </a:t>
          </a:r>
          <a:r>
            <a:rPr dirty="0"/>
            <a:t>Notre </a:t>
          </a:r>
          <a:r>
            <a:rPr dirty="0" err="1"/>
            <a:t>réseau</a:t>
          </a:r>
          <a:r>
            <a:rPr dirty="0"/>
            <a:t> international </a:t>
          </a:r>
          <a:r>
            <a:rPr dirty="0" err="1"/>
            <a:t>s'est</a:t>
          </a:r>
          <a:r>
            <a:rPr dirty="0"/>
            <a:t> </a:t>
          </a:r>
          <a:r>
            <a:rPr dirty="0" err="1"/>
            <a:t>développé</a:t>
          </a:r>
          <a:r>
            <a:rPr dirty="0"/>
            <a:t> pour </a:t>
          </a:r>
          <a:r>
            <a:rPr dirty="0" err="1"/>
            <a:t>inclure</a:t>
          </a:r>
          <a:r>
            <a:rPr dirty="0"/>
            <a:t> plus de 2</a:t>
          </a:r>
          <a:r>
            <a:rPr lang="fr-CH" dirty="0"/>
            <a:t>1</a:t>
          </a:r>
          <a:r>
            <a:rPr dirty="0"/>
            <a:t>0 pays et zones </a:t>
          </a:r>
          <a:r>
            <a:rPr dirty="0" err="1"/>
            <a:t>géographiques</a:t>
          </a:r>
          <a:r>
            <a:rPr dirty="0"/>
            <a:t>.</a:t>
          </a:r>
          <a:endParaRPr lang="fr-FR" dirty="0"/>
        </a:p>
      </dgm:t>
    </dgm:pt>
    <dgm:pt modelId="{43868223-C1C8-46B3-95D7-0354A42388CB}" type="parTrans" cxnId="{DECE1FCF-AED0-4D7B-AA68-B5C448107A9A}">
      <dgm:prSet/>
      <dgm:spPr/>
      <dgm:t>
        <a:bodyPr/>
        <a:lstStyle/>
        <a:p>
          <a:endParaRPr lang="en-US"/>
        </a:p>
      </dgm:t>
    </dgm:pt>
    <dgm:pt modelId="{4FA35C95-287F-4B23-A0BA-AA4FAA826788}" type="sibTrans" cxnId="{DECE1FCF-AED0-4D7B-AA68-B5C448107A9A}">
      <dgm:prSet/>
      <dgm:spPr/>
      <dgm:t>
        <a:bodyPr/>
        <a:lstStyle/>
        <a:p>
          <a:endParaRPr lang="en-US"/>
        </a:p>
      </dgm:t>
    </dgm:pt>
    <dgm:pt modelId="{044DC4E3-3EC9-400B-A0FE-1F626357E0DB}">
      <dgm:prSet/>
      <dgm:spPr/>
      <dgm:t>
        <a:bodyPr/>
        <a:lstStyle/>
        <a:p>
          <a:r>
            <a:rPr b="1" dirty="0"/>
            <a:t>1987</a:t>
          </a:r>
          <a:r>
            <a:rPr dirty="0"/>
            <a:t> : Le LCI </a:t>
          </a:r>
          <a:r>
            <a:rPr dirty="0" err="1"/>
            <a:t>est</a:t>
          </a:r>
          <a:r>
            <a:rPr dirty="0"/>
            <a:t> la première </a:t>
          </a:r>
          <a:r>
            <a:rPr dirty="0" err="1"/>
            <a:t>organisation</a:t>
          </a:r>
          <a:r>
            <a:rPr dirty="0"/>
            <a:t> </a:t>
          </a:r>
          <a:r>
            <a:rPr dirty="0" err="1"/>
            <a:t>mondiale</a:t>
          </a:r>
          <a:r>
            <a:rPr dirty="0"/>
            <a:t> de clubs service à </a:t>
          </a:r>
          <a:r>
            <a:rPr dirty="0" err="1"/>
            <a:t>admettre</a:t>
          </a:r>
          <a:r>
            <a:rPr dirty="0"/>
            <a:t> les femmes.</a:t>
          </a:r>
          <a:endParaRPr lang="fr-FR" dirty="0"/>
        </a:p>
      </dgm:t>
    </dgm:pt>
    <dgm:pt modelId="{C1BE6C8D-2598-45C2-92CA-66C2B8EAA39A}" type="parTrans" cxnId="{AE4A2AA3-6B36-4C79-B38E-71B92651A8BB}">
      <dgm:prSet/>
      <dgm:spPr/>
      <dgm:t>
        <a:bodyPr/>
        <a:lstStyle/>
        <a:p>
          <a:endParaRPr lang="en-US"/>
        </a:p>
      </dgm:t>
    </dgm:pt>
    <dgm:pt modelId="{E7BE220B-25ED-4A6E-94C6-FEE65CD41173}" type="sibTrans" cxnId="{AE4A2AA3-6B36-4C79-B38E-71B92651A8BB}">
      <dgm:prSet/>
      <dgm:spPr>
        <a:ln w="28575"/>
      </dgm:spPr>
      <dgm:t>
        <a:bodyPr/>
        <a:lstStyle/>
        <a:p>
          <a:endParaRPr lang="en-US"/>
        </a:p>
      </dgm:t>
    </dgm:pt>
    <dgm:pt modelId="{AC5E54F8-1CCF-4FF6-B511-6B2B709A7A14}" type="pres">
      <dgm:prSet presAssocID="{F952566E-93B1-4839-8156-E82577832907}" presName="Name0" presStyleCnt="0">
        <dgm:presLayoutVars>
          <dgm:dir/>
          <dgm:resizeHandles val="exact"/>
        </dgm:presLayoutVars>
      </dgm:prSet>
      <dgm:spPr/>
    </dgm:pt>
    <dgm:pt modelId="{A40CA7B2-3B19-40AC-9B34-76C50BFC36B4}" type="pres">
      <dgm:prSet presAssocID="{33C51D29-F083-466F-A3D3-4A69DE7D35AA}" presName="node" presStyleLbl="node1" presStyleIdx="0" presStyleCnt="9">
        <dgm:presLayoutVars>
          <dgm:bulletEnabled val="1"/>
        </dgm:presLayoutVars>
      </dgm:prSet>
      <dgm:spPr/>
    </dgm:pt>
    <dgm:pt modelId="{FB899644-3DF2-4798-B9BE-BD6C62CD4633}" type="pres">
      <dgm:prSet presAssocID="{99364FDF-4E87-4FA5-A827-B9B607A921C2}" presName="sibTrans" presStyleLbl="sibTrans1D1" presStyleIdx="0" presStyleCnt="8"/>
      <dgm:spPr/>
    </dgm:pt>
    <dgm:pt modelId="{B67E56F4-26C4-445A-ADA5-08576D8E6331}" type="pres">
      <dgm:prSet presAssocID="{99364FDF-4E87-4FA5-A827-B9B607A921C2}" presName="connectorText" presStyleLbl="sibTrans1D1" presStyleIdx="0" presStyleCnt="8"/>
      <dgm:spPr/>
    </dgm:pt>
    <dgm:pt modelId="{A99517F9-3F18-48AF-B96C-BC4F29B341A2}" type="pres">
      <dgm:prSet presAssocID="{E0F5A348-4F48-4C42-B2D6-CABED0DB6260}" presName="node" presStyleLbl="node1" presStyleIdx="1" presStyleCnt="9">
        <dgm:presLayoutVars>
          <dgm:bulletEnabled val="1"/>
        </dgm:presLayoutVars>
      </dgm:prSet>
      <dgm:spPr/>
    </dgm:pt>
    <dgm:pt modelId="{3421BBAB-F8A9-4D30-84FF-B4E095542492}" type="pres">
      <dgm:prSet presAssocID="{574C00BC-BDFD-4D60-97D7-B54D6C0CEA67}" presName="sibTrans" presStyleLbl="sibTrans1D1" presStyleIdx="1" presStyleCnt="8"/>
      <dgm:spPr/>
    </dgm:pt>
    <dgm:pt modelId="{DE5AC263-19F4-483C-846B-8C2A7BF333C4}" type="pres">
      <dgm:prSet presAssocID="{574C00BC-BDFD-4D60-97D7-B54D6C0CEA67}" presName="connectorText" presStyleLbl="sibTrans1D1" presStyleIdx="1" presStyleCnt="8"/>
      <dgm:spPr/>
    </dgm:pt>
    <dgm:pt modelId="{C6C8C923-A774-4565-B01F-D389A9D230EF}" type="pres">
      <dgm:prSet presAssocID="{7536F606-ED25-4E94-87C6-7BC181680A36}" presName="node" presStyleLbl="node1" presStyleIdx="2" presStyleCnt="9">
        <dgm:presLayoutVars>
          <dgm:bulletEnabled val="1"/>
        </dgm:presLayoutVars>
      </dgm:prSet>
      <dgm:spPr/>
    </dgm:pt>
    <dgm:pt modelId="{14AB0892-649C-4B5D-AC93-AB5F53C452D0}" type="pres">
      <dgm:prSet presAssocID="{0408F477-9F7D-4B54-8954-DAE4E3F548EF}" presName="sibTrans" presStyleLbl="sibTrans1D1" presStyleIdx="2" presStyleCnt="8"/>
      <dgm:spPr/>
    </dgm:pt>
    <dgm:pt modelId="{566A9A21-E24B-418E-B7B4-22F6AA569021}" type="pres">
      <dgm:prSet presAssocID="{0408F477-9F7D-4B54-8954-DAE4E3F548EF}" presName="connectorText" presStyleLbl="sibTrans1D1" presStyleIdx="2" presStyleCnt="8"/>
      <dgm:spPr/>
    </dgm:pt>
    <dgm:pt modelId="{D71B0301-2690-48D6-BB1D-E55AA0F2EE45}" type="pres">
      <dgm:prSet presAssocID="{FCBFD353-9693-4974-ACDA-25ED32FBB4AD}" presName="node" presStyleLbl="node1" presStyleIdx="3" presStyleCnt="9">
        <dgm:presLayoutVars>
          <dgm:bulletEnabled val="1"/>
        </dgm:presLayoutVars>
      </dgm:prSet>
      <dgm:spPr/>
    </dgm:pt>
    <dgm:pt modelId="{873060B1-38C4-46FF-B1F8-94FE9F6426FB}" type="pres">
      <dgm:prSet presAssocID="{2367E91E-68B1-4142-A3B0-17CC72B42B3B}" presName="sibTrans" presStyleLbl="sibTrans1D1" presStyleIdx="3" presStyleCnt="8"/>
      <dgm:spPr/>
    </dgm:pt>
    <dgm:pt modelId="{D7CC5CF7-6FA2-4674-8E91-828CEB612A77}" type="pres">
      <dgm:prSet presAssocID="{2367E91E-68B1-4142-A3B0-17CC72B42B3B}" presName="connectorText" presStyleLbl="sibTrans1D1" presStyleIdx="3" presStyleCnt="8"/>
      <dgm:spPr/>
    </dgm:pt>
    <dgm:pt modelId="{B7B3E78D-5147-43BA-B7C0-ADF36FBE9435}" type="pres">
      <dgm:prSet presAssocID="{73A1AD03-40F6-45E1-81AB-8F2F7CC469C9}" presName="node" presStyleLbl="node1" presStyleIdx="4" presStyleCnt="9">
        <dgm:presLayoutVars>
          <dgm:bulletEnabled val="1"/>
        </dgm:presLayoutVars>
      </dgm:prSet>
      <dgm:spPr/>
    </dgm:pt>
    <dgm:pt modelId="{86CBC366-DAE1-4222-A464-360DA47C4E94}" type="pres">
      <dgm:prSet presAssocID="{E0332979-666D-4FE9-BF08-BF1D7D24BDAC}" presName="sibTrans" presStyleLbl="sibTrans1D1" presStyleIdx="4" presStyleCnt="8"/>
      <dgm:spPr/>
    </dgm:pt>
    <dgm:pt modelId="{63DBAB29-6695-4708-AD05-82726CC97FCC}" type="pres">
      <dgm:prSet presAssocID="{E0332979-666D-4FE9-BF08-BF1D7D24BDAC}" presName="connectorText" presStyleLbl="sibTrans1D1" presStyleIdx="4" presStyleCnt="8"/>
      <dgm:spPr/>
    </dgm:pt>
    <dgm:pt modelId="{7D628792-75C4-4731-8869-18FDE55AC7D3}" type="pres">
      <dgm:prSet presAssocID="{11AFD247-B39A-4E9E-9784-51DD5FB49B10}" presName="node" presStyleLbl="node1" presStyleIdx="5" presStyleCnt="9">
        <dgm:presLayoutVars>
          <dgm:bulletEnabled val="1"/>
        </dgm:presLayoutVars>
      </dgm:prSet>
      <dgm:spPr/>
    </dgm:pt>
    <dgm:pt modelId="{F6201378-64A6-41F7-9ED1-908751CB5DA6}" type="pres">
      <dgm:prSet presAssocID="{40D173F9-C2C6-4F6E-BC63-567BB0EC3325}" presName="sibTrans" presStyleLbl="sibTrans1D1" presStyleIdx="5" presStyleCnt="8"/>
      <dgm:spPr/>
    </dgm:pt>
    <dgm:pt modelId="{4E36E86A-7C3E-4F0F-AE04-AF7D06BAF4E3}" type="pres">
      <dgm:prSet presAssocID="{40D173F9-C2C6-4F6E-BC63-567BB0EC3325}" presName="connectorText" presStyleLbl="sibTrans1D1" presStyleIdx="5" presStyleCnt="8"/>
      <dgm:spPr/>
    </dgm:pt>
    <dgm:pt modelId="{F1BB9FA6-31A7-4BDE-9F07-186682902CE5}" type="pres">
      <dgm:prSet presAssocID="{044DC4E3-3EC9-400B-A0FE-1F626357E0DB}" presName="node" presStyleLbl="node1" presStyleIdx="6" presStyleCnt="9">
        <dgm:presLayoutVars>
          <dgm:bulletEnabled val="1"/>
        </dgm:presLayoutVars>
      </dgm:prSet>
      <dgm:spPr/>
    </dgm:pt>
    <dgm:pt modelId="{07DEB126-F6FE-49E4-9884-A68626A57CDC}" type="pres">
      <dgm:prSet presAssocID="{E7BE220B-25ED-4A6E-94C6-FEE65CD41173}" presName="sibTrans" presStyleLbl="sibTrans1D1" presStyleIdx="6" presStyleCnt="8"/>
      <dgm:spPr/>
    </dgm:pt>
    <dgm:pt modelId="{06BAF511-8871-489D-9236-38AB3958C669}" type="pres">
      <dgm:prSet presAssocID="{E7BE220B-25ED-4A6E-94C6-FEE65CD41173}" presName="connectorText" presStyleLbl="sibTrans1D1" presStyleIdx="6" presStyleCnt="8"/>
      <dgm:spPr/>
    </dgm:pt>
    <dgm:pt modelId="{F432920C-1BA3-4549-BD59-869C5383F158}" type="pres">
      <dgm:prSet presAssocID="{FB1E4B1F-2E6D-4CEE-8389-F113C7A1B3E9}" presName="node" presStyleLbl="node1" presStyleIdx="7" presStyleCnt="9">
        <dgm:presLayoutVars>
          <dgm:bulletEnabled val="1"/>
        </dgm:presLayoutVars>
      </dgm:prSet>
      <dgm:spPr/>
    </dgm:pt>
    <dgm:pt modelId="{7456B952-84A9-455C-A693-8891A979D79E}" type="pres">
      <dgm:prSet presAssocID="{3AFF02F5-C1DC-452B-ACBA-B991B909DBB1}" presName="sibTrans" presStyleLbl="sibTrans1D1" presStyleIdx="7" presStyleCnt="8"/>
      <dgm:spPr/>
    </dgm:pt>
    <dgm:pt modelId="{2AEFC1B7-4D7F-4091-B640-DFA89498BF37}" type="pres">
      <dgm:prSet presAssocID="{3AFF02F5-C1DC-452B-ACBA-B991B909DBB1}" presName="connectorText" presStyleLbl="sibTrans1D1" presStyleIdx="7" presStyleCnt="8"/>
      <dgm:spPr/>
    </dgm:pt>
    <dgm:pt modelId="{3C8B6921-97BF-4BCB-9B1F-ABC7A319A23E}" type="pres">
      <dgm:prSet presAssocID="{A521541B-601D-44BB-9D14-BD17375D9126}" presName="node" presStyleLbl="node1" presStyleIdx="8" presStyleCnt="9" custScaleX="99268">
        <dgm:presLayoutVars>
          <dgm:bulletEnabled val="1"/>
        </dgm:presLayoutVars>
      </dgm:prSet>
      <dgm:spPr/>
    </dgm:pt>
  </dgm:ptLst>
  <dgm:cxnLst>
    <dgm:cxn modelId="{7F8A2A02-2A4C-4C43-8E7F-A1F724C44DF6}" type="presOf" srcId="{99364FDF-4E87-4FA5-A827-B9B607A921C2}" destId="{FB899644-3DF2-4798-B9BE-BD6C62CD4633}" srcOrd="0" destOrd="0" presId="urn:microsoft.com/office/officeart/2005/8/layout/bProcess3"/>
    <dgm:cxn modelId="{FD981B06-839B-40F8-9CF5-2D6DA68128D9}" type="presOf" srcId="{2367E91E-68B1-4142-A3B0-17CC72B42B3B}" destId="{D7CC5CF7-6FA2-4674-8E91-828CEB612A77}" srcOrd="1" destOrd="0" presId="urn:microsoft.com/office/officeart/2005/8/layout/bProcess3"/>
    <dgm:cxn modelId="{0FAE9A08-21D3-49C9-939C-96C44D5CF6D5}" type="presOf" srcId="{33C51D29-F083-466F-A3D3-4A69DE7D35AA}" destId="{A40CA7B2-3B19-40AC-9B34-76C50BFC36B4}" srcOrd="0" destOrd="0" presId="urn:microsoft.com/office/officeart/2005/8/layout/bProcess3"/>
    <dgm:cxn modelId="{C7BD6612-A5CF-4535-A3CF-5FD9CD6521E5}" type="presOf" srcId="{044DC4E3-3EC9-400B-A0FE-1F626357E0DB}" destId="{F1BB9FA6-31A7-4BDE-9F07-186682902CE5}" srcOrd="0" destOrd="0" presId="urn:microsoft.com/office/officeart/2005/8/layout/bProcess3"/>
    <dgm:cxn modelId="{2792C51C-49D6-4DCC-B37B-DD3A336D70A8}" type="presOf" srcId="{E0332979-666D-4FE9-BF08-BF1D7D24BDAC}" destId="{86CBC366-DAE1-4222-A464-360DA47C4E94}" srcOrd="0" destOrd="0" presId="urn:microsoft.com/office/officeart/2005/8/layout/bProcess3"/>
    <dgm:cxn modelId="{17A0FE1E-5F8F-4231-A75D-ED6BFD808397}" type="presOf" srcId="{F952566E-93B1-4839-8156-E82577832907}" destId="{AC5E54F8-1CCF-4FF6-B511-6B2B709A7A14}" srcOrd="0" destOrd="0" presId="urn:microsoft.com/office/officeart/2005/8/layout/bProcess3"/>
    <dgm:cxn modelId="{A1935026-565B-425F-A912-6AF5E30CA8C7}" type="presOf" srcId="{40D173F9-C2C6-4F6E-BC63-567BB0EC3325}" destId="{4E36E86A-7C3E-4F0F-AE04-AF7D06BAF4E3}" srcOrd="1" destOrd="0" presId="urn:microsoft.com/office/officeart/2005/8/layout/bProcess3"/>
    <dgm:cxn modelId="{A3CC532C-4D47-4AEE-96CF-8782AD40F621}" srcId="{F952566E-93B1-4839-8156-E82577832907}" destId="{33C51D29-F083-466F-A3D3-4A69DE7D35AA}" srcOrd="0" destOrd="0" parTransId="{EAB746D9-D6AD-4132-AA8D-CE268F321607}" sibTransId="{99364FDF-4E87-4FA5-A827-B9B607A921C2}"/>
    <dgm:cxn modelId="{FE018C2E-4BBF-4DA8-8422-7B7F1172F781}" type="presOf" srcId="{73A1AD03-40F6-45E1-81AB-8F2F7CC469C9}" destId="{B7B3E78D-5147-43BA-B7C0-ADF36FBE9435}" srcOrd="0" destOrd="0" presId="urn:microsoft.com/office/officeart/2005/8/layout/bProcess3"/>
    <dgm:cxn modelId="{400CE233-166D-4F95-8949-C0D64D0575A4}" srcId="{F952566E-93B1-4839-8156-E82577832907}" destId="{FCBFD353-9693-4974-ACDA-25ED32FBB4AD}" srcOrd="3" destOrd="0" parTransId="{36BB6E9E-140D-42A3-8480-50A88DFA397A}" sibTransId="{2367E91E-68B1-4142-A3B0-17CC72B42B3B}"/>
    <dgm:cxn modelId="{493DCB3C-74E9-43B8-94B4-819EAF9E6D7E}" type="presOf" srcId="{40D173F9-C2C6-4F6E-BC63-567BB0EC3325}" destId="{F6201378-64A6-41F7-9ED1-908751CB5DA6}" srcOrd="0" destOrd="0" presId="urn:microsoft.com/office/officeart/2005/8/layout/bProcess3"/>
    <dgm:cxn modelId="{903A3B3D-973F-4D44-AF0E-290CF740027E}" type="presOf" srcId="{E0332979-666D-4FE9-BF08-BF1D7D24BDAC}" destId="{63DBAB29-6695-4708-AD05-82726CC97FCC}" srcOrd="1" destOrd="0" presId="urn:microsoft.com/office/officeart/2005/8/layout/bProcess3"/>
    <dgm:cxn modelId="{3132185B-D85D-4577-BB3B-CA9FEE4A6972}" type="presOf" srcId="{0408F477-9F7D-4B54-8954-DAE4E3F548EF}" destId="{14AB0892-649C-4B5D-AC93-AB5F53C452D0}" srcOrd="0" destOrd="0" presId="urn:microsoft.com/office/officeart/2005/8/layout/bProcess3"/>
    <dgm:cxn modelId="{14767062-2E48-4CBD-80AD-7ABF13549311}" type="presOf" srcId="{574C00BC-BDFD-4D60-97D7-B54D6C0CEA67}" destId="{DE5AC263-19F4-483C-846B-8C2A7BF333C4}" srcOrd="1" destOrd="0" presId="urn:microsoft.com/office/officeart/2005/8/layout/bProcess3"/>
    <dgm:cxn modelId="{010E4C45-4C15-4448-8225-2145E7D1BA1C}" type="presOf" srcId="{FCBFD353-9693-4974-ACDA-25ED32FBB4AD}" destId="{D71B0301-2690-48D6-BB1D-E55AA0F2EE45}" srcOrd="0" destOrd="0" presId="urn:microsoft.com/office/officeart/2005/8/layout/bProcess3"/>
    <dgm:cxn modelId="{79528E67-B185-4B08-ACBD-72CE4C9F8D36}" type="presOf" srcId="{3AFF02F5-C1DC-452B-ACBA-B991B909DBB1}" destId="{2AEFC1B7-4D7F-4091-B640-DFA89498BF37}" srcOrd="1" destOrd="0" presId="urn:microsoft.com/office/officeart/2005/8/layout/bProcess3"/>
    <dgm:cxn modelId="{758FA44B-D22A-494F-991C-CABA677EAEE5}" type="presOf" srcId="{E7BE220B-25ED-4A6E-94C6-FEE65CD41173}" destId="{06BAF511-8871-489D-9236-38AB3958C669}" srcOrd="1" destOrd="0" presId="urn:microsoft.com/office/officeart/2005/8/layout/bProcess3"/>
    <dgm:cxn modelId="{EACEAA4E-E2B0-47DA-A9E7-69E4202CF2E2}" srcId="{F952566E-93B1-4839-8156-E82577832907}" destId="{7536F606-ED25-4E94-87C6-7BC181680A36}" srcOrd="2" destOrd="0" parTransId="{2A0DA4BC-FC11-4E97-982B-103172E9FDC8}" sibTransId="{0408F477-9F7D-4B54-8954-DAE4E3F548EF}"/>
    <dgm:cxn modelId="{B696B652-3995-43E0-BD7E-E14F47162721}" type="presOf" srcId="{11AFD247-B39A-4E9E-9784-51DD5FB49B10}" destId="{7D628792-75C4-4731-8869-18FDE55AC7D3}" srcOrd="0" destOrd="0" presId="urn:microsoft.com/office/officeart/2005/8/layout/bProcess3"/>
    <dgm:cxn modelId="{C51A4473-DFBE-46BE-A419-32FD0F098195}" type="presOf" srcId="{E0F5A348-4F48-4C42-B2D6-CABED0DB6260}" destId="{A99517F9-3F18-48AF-B96C-BC4F29B341A2}" srcOrd="0" destOrd="0" presId="urn:microsoft.com/office/officeart/2005/8/layout/bProcess3"/>
    <dgm:cxn modelId="{908BD57B-AB57-404F-A6FE-5D8D20623553}" srcId="{F952566E-93B1-4839-8156-E82577832907}" destId="{E0F5A348-4F48-4C42-B2D6-CABED0DB6260}" srcOrd="1" destOrd="0" parTransId="{4095E80D-0888-4E83-A2BA-0EDA5A0975D5}" sibTransId="{574C00BC-BDFD-4D60-97D7-B54D6C0CEA67}"/>
    <dgm:cxn modelId="{94D2B083-A033-4037-B477-F71BBE189DA5}" type="presOf" srcId="{574C00BC-BDFD-4D60-97D7-B54D6C0CEA67}" destId="{3421BBAB-F8A9-4D30-84FF-B4E095542492}" srcOrd="0" destOrd="0" presId="urn:microsoft.com/office/officeart/2005/8/layout/bProcess3"/>
    <dgm:cxn modelId="{F8FBB892-B060-43F8-A119-75BA0FD0C37A}" type="presOf" srcId="{E7BE220B-25ED-4A6E-94C6-FEE65CD41173}" destId="{07DEB126-F6FE-49E4-9884-A68626A57CDC}" srcOrd="0" destOrd="0" presId="urn:microsoft.com/office/officeart/2005/8/layout/bProcess3"/>
    <dgm:cxn modelId="{E872969F-9207-4C63-A6DE-775F76FE8D3C}" type="presOf" srcId="{99364FDF-4E87-4FA5-A827-B9B607A921C2}" destId="{B67E56F4-26C4-445A-ADA5-08576D8E6331}" srcOrd="1" destOrd="0" presId="urn:microsoft.com/office/officeart/2005/8/layout/bProcess3"/>
    <dgm:cxn modelId="{5B3D9EA2-10D0-4425-A435-36380E89F801}" type="presOf" srcId="{A521541B-601D-44BB-9D14-BD17375D9126}" destId="{3C8B6921-97BF-4BCB-9B1F-ABC7A319A23E}" srcOrd="0" destOrd="0" presId="urn:microsoft.com/office/officeart/2005/8/layout/bProcess3"/>
    <dgm:cxn modelId="{AE4A2AA3-6B36-4C79-B38E-71B92651A8BB}" srcId="{F952566E-93B1-4839-8156-E82577832907}" destId="{044DC4E3-3EC9-400B-A0FE-1F626357E0DB}" srcOrd="6" destOrd="0" parTransId="{C1BE6C8D-2598-45C2-92CA-66C2B8EAA39A}" sibTransId="{E7BE220B-25ED-4A6E-94C6-FEE65CD41173}"/>
    <dgm:cxn modelId="{3412C5A4-586B-43BB-8C19-79C1BC5C3392}" type="presOf" srcId="{FB1E4B1F-2E6D-4CEE-8389-F113C7A1B3E9}" destId="{F432920C-1BA3-4549-BD59-869C5383F158}" srcOrd="0" destOrd="0" presId="urn:microsoft.com/office/officeart/2005/8/layout/bProcess3"/>
    <dgm:cxn modelId="{E01E27BF-0376-4F58-9E5A-0D0FD05C1DBC}" srcId="{F952566E-93B1-4839-8156-E82577832907}" destId="{11AFD247-B39A-4E9E-9784-51DD5FB49B10}" srcOrd="5" destOrd="0" parTransId="{885F97DA-32EF-4A31-B8E9-39F65F4BF789}" sibTransId="{40D173F9-C2C6-4F6E-BC63-567BB0EC3325}"/>
    <dgm:cxn modelId="{9B6A34C7-E92C-4165-907B-01242D4ABB92}" type="presOf" srcId="{7536F606-ED25-4E94-87C6-7BC181680A36}" destId="{C6C8C923-A774-4565-B01F-D389A9D230EF}" srcOrd="0" destOrd="0" presId="urn:microsoft.com/office/officeart/2005/8/layout/bProcess3"/>
    <dgm:cxn modelId="{DECE1FCF-AED0-4D7B-AA68-B5C448107A9A}" srcId="{F952566E-93B1-4839-8156-E82577832907}" destId="{A521541B-601D-44BB-9D14-BD17375D9126}" srcOrd="8" destOrd="0" parTransId="{43868223-C1C8-46B3-95D7-0354A42388CB}" sibTransId="{4FA35C95-287F-4B23-A0BA-AA4FAA826788}"/>
    <dgm:cxn modelId="{C0F223D6-969D-42E2-9755-3A81C44D5F20}" srcId="{F952566E-93B1-4839-8156-E82577832907}" destId="{FB1E4B1F-2E6D-4CEE-8389-F113C7A1B3E9}" srcOrd="7" destOrd="0" parTransId="{BC93B164-B096-4CD5-B3EE-F5C05382CE87}" sibTransId="{3AFF02F5-C1DC-452B-ACBA-B991B909DBB1}"/>
    <dgm:cxn modelId="{003467DB-DD58-404A-8971-7756D5591B91}" srcId="{F952566E-93B1-4839-8156-E82577832907}" destId="{73A1AD03-40F6-45E1-81AB-8F2F7CC469C9}" srcOrd="4" destOrd="0" parTransId="{37BDFEC0-FE42-432E-B0BC-2B775ECD3C13}" sibTransId="{E0332979-666D-4FE9-BF08-BF1D7D24BDAC}"/>
    <dgm:cxn modelId="{613C94E5-BEE2-480E-9E6A-37D5EA3CF2ED}" type="presOf" srcId="{0408F477-9F7D-4B54-8954-DAE4E3F548EF}" destId="{566A9A21-E24B-418E-B7B4-22F6AA569021}" srcOrd="1" destOrd="0" presId="urn:microsoft.com/office/officeart/2005/8/layout/bProcess3"/>
    <dgm:cxn modelId="{62AE55EE-BDCA-4254-A02F-6EFBFC8AAD36}" type="presOf" srcId="{2367E91E-68B1-4142-A3B0-17CC72B42B3B}" destId="{873060B1-38C4-46FF-B1F8-94FE9F6426FB}" srcOrd="0" destOrd="0" presId="urn:microsoft.com/office/officeart/2005/8/layout/bProcess3"/>
    <dgm:cxn modelId="{24823BFA-2D9F-463B-B3BE-7EBF365C30A4}" type="presOf" srcId="{3AFF02F5-C1DC-452B-ACBA-B991B909DBB1}" destId="{7456B952-84A9-455C-A693-8891A979D79E}" srcOrd="0" destOrd="0" presId="urn:microsoft.com/office/officeart/2005/8/layout/bProcess3"/>
    <dgm:cxn modelId="{A6BD4F3E-56F8-4699-8C04-C54FA8FBA756}" type="presParOf" srcId="{AC5E54F8-1CCF-4FF6-B511-6B2B709A7A14}" destId="{A40CA7B2-3B19-40AC-9B34-76C50BFC36B4}" srcOrd="0" destOrd="0" presId="urn:microsoft.com/office/officeart/2005/8/layout/bProcess3"/>
    <dgm:cxn modelId="{F1838073-ECCF-45DD-A171-90ECFEE3F702}" type="presParOf" srcId="{AC5E54F8-1CCF-4FF6-B511-6B2B709A7A14}" destId="{FB899644-3DF2-4798-B9BE-BD6C62CD4633}" srcOrd="1" destOrd="0" presId="urn:microsoft.com/office/officeart/2005/8/layout/bProcess3"/>
    <dgm:cxn modelId="{293F4E08-E103-420D-8C49-264289FA955C}" type="presParOf" srcId="{FB899644-3DF2-4798-B9BE-BD6C62CD4633}" destId="{B67E56F4-26C4-445A-ADA5-08576D8E6331}" srcOrd="0" destOrd="0" presId="urn:microsoft.com/office/officeart/2005/8/layout/bProcess3"/>
    <dgm:cxn modelId="{86457990-65AF-41E5-B867-4682CD519D18}" type="presParOf" srcId="{AC5E54F8-1CCF-4FF6-B511-6B2B709A7A14}" destId="{A99517F9-3F18-48AF-B96C-BC4F29B341A2}" srcOrd="2" destOrd="0" presId="urn:microsoft.com/office/officeart/2005/8/layout/bProcess3"/>
    <dgm:cxn modelId="{790B28D6-E908-4E25-A7D0-F9DA1814F14D}" type="presParOf" srcId="{AC5E54F8-1CCF-4FF6-B511-6B2B709A7A14}" destId="{3421BBAB-F8A9-4D30-84FF-B4E095542492}" srcOrd="3" destOrd="0" presId="urn:microsoft.com/office/officeart/2005/8/layout/bProcess3"/>
    <dgm:cxn modelId="{97CC5D24-A18E-4030-B501-269A3C934668}" type="presParOf" srcId="{3421BBAB-F8A9-4D30-84FF-B4E095542492}" destId="{DE5AC263-19F4-483C-846B-8C2A7BF333C4}" srcOrd="0" destOrd="0" presId="urn:microsoft.com/office/officeart/2005/8/layout/bProcess3"/>
    <dgm:cxn modelId="{FD1E9AA6-E0CD-4FDA-95D1-26CCBA703520}" type="presParOf" srcId="{AC5E54F8-1CCF-4FF6-B511-6B2B709A7A14}" destId="{C6C8C923-A774-4565-B01F-D389A9D230EF}" srcOrd="4" destOrd="0" presId="urn:microsoft.com/office/officeart/2005/8/layout/bProcess3"/>
    <dgm:cxn modelId="{19CF19DC-83EB-4C54-BCC1-9F623C919319}" type="presParOf" srcId="{AC5E54F8-1CCF-4FF6-B511-6B2B709A7A14}" destId="{14AB0892-649C-4B5D-AC93-AB5F53C452D0}" srcOrd="5" destOrd="0" presId="urn:microsoft.com/office/officeart/2005/8/layout/bProcess3"/>
    <dgm:cxn modelId="{A3279C77-0BAC-4E31-B274-EC568AE71375}" type="presParOf" srcId="{14AB0892-649C-4B5D-AC93-AB5F53C452D0}" destId="{566A9A21-E24B-418E-B7B4-22F6AA569021}" srcOrd="0" destOrd="0" presId="urn:microsoft.com/office/officeart/2005/8/layout/bProcess3"/>
    <dgm:cxn modelId="{25B80A23-CD60-4F22-98A9-58061B12DA8E}" type="presParOf" srcId="{AC5E54F8-1CCF-4FF6-B511-6B2B709A7A14}" destId="{D71B0301-2690-48D6-BB1D-E55AA0F2EE45}" srcOrd="6" destOrd="0" presId="urn:microsoft.com/office/officeart/2005/8/layout/bProcess3"/>
    <dgm:cxn modelId="{AA86299B-4F8B-4C12-94A8-79310D6CCF65}" type="presParOf" srcId="{AC5E54F8-1CCF-4FF6-B511-6B2B709A7A14}" destId="{873060B1-38C4-46FF-B1F8-94FE9F6426FB}" srcOrd="7" destOrd="0" presId="urn:microsoft.com/office/officeart/2005/8/layout/bProcess3"/>
    <dgm:cxn modelId="{CC6E1CD3-F03E-4341-B32D-0E8922FA3DCD}" type="presParOf" srcId="{873060B1-38C4-46FF-B1F8-94FE9F6426FB}" destId="{D7CC5CF7-6FA2-4674-8E91-828CEB612A77}" srcOrd="0" destOrd="0" presId="urn:microsoft.com/office/officeart/2005/8/layout/bProcess3"/>
    <dgm:cxn modelId="{0F8474B9-567E-4FD0-993C-4E85D1765CD0}" type="presParOf" srcId="{AC5E54F8-1CCF-4FF6-B511-6B2B709A7A14}" destId="{B7B3E78D-5147-43BA-B7C0-ADF36FBE9435}" srcOrd="8" destOrd="0" presId="urn:microsoft.com/office/officeart/2005/8/layout/bProcess3"/>
    <dgm:cxn modelId="{D50EC05D-C543-4C7F-A6F4-E2CEFB160E62}" type="presParOf" srcId="{AC5E54F8-1CCF-4FF6-B511-6B2B709A7A14}" destId="{86CBC366-DAE1-4222-A464-360DA47C4E94}" srcOrd="9" destOrd="0" presId="urn:microsoft.com/office/officeart/2005/8/layout/bProcess3"/>
    <dgm:cxn modelId="{08E58E93-6899-4213-AB43-38DC8F1ABAC5}" type="presParOf" srcId="{86CBC366-DAE1-4222-A464-360DA47C4E94}" destId="{63DBAB29-6695-4708-AD05-82726CC97FCC}" srcOrd="0" destOrd="0" presId="urn:microsoft.com/office/officeart/2005/8/layout/bProcess3"/>
    <dgm:cxn modelId="{B39DB94E-E128-469D-8C18-F763023472A3}" type="presParOf" srcId="{AC5E54F8-1CCF-4FF6-B511-6B2B709A7A14}" destId="{7D628792-75C4-4731-8869-18FDE55AC7D3}" srcOrd="10" destOrd="0" presId="urn:microsoft.com/office/officeart/2005/8/layout/bProcess3"/>
    <dgm:cxn modelId="{B95E28FC-E8D3-4A50-AEB2-BEAD95F68881}" type="presParOf" srcId="{AC5E54F8-1CCF-4FF6-B511-6B2B709A7A14}" destId="{F6201378-64A6-41F7-9ED1-908751CB5DA6}" srcOrd="11" destOrd="0" presId="urn:microsoft.com/office/officeart/2005/8/layout/bProcess3"/>
    <dgm:cxn modelId="{8CCE4E6A-9BEF-428C-87DE-010521081D8F}" type="presParOf" srcId="{F6201378-64A6-41F7-9ED1-908751CB5DA6}" destId="{4E36E86A-7C3E-4F0F-AE04-AF7D06BAF4E3}" srcOrd="0" destOrd="0" presId="urn:microsoft.com/office/officeart/2005/8/layout/bProcess3"/>
    <dgm:cxn modelId="{FF067E2F-30E8-4A04-8315-E2D0C91541B5}" type="presParOf" srcId="{AC5E54F8-1CCF-4FF6-B511-6B2B709A7A14}" destId="{F1BB9FA6-31A7-4BDE-9F07-186682902CE5}" srcOrd="12" destOrd="0" presId="urn:microsoft.com/office/officeart/2005/8/layout/bProcess3"/>
    <dgm:cxn modelId="{1BB2B7E5-5A26-4523-961E-27DAAFFB189B}" type="presParOf" srcId="{AC5E54F8-1CCF-4FF6-B511-6B2B709A7A14}" destId="{07DEB126-F6FE-49E4-9884-A68626A57CDC}" srcOrd="13" destOrd="0" presId="urn:microsoft.com/office/officeart/2005/8/layout/bProcess3"/>
    <dgm:cxn modelId="{CD65AD10-5D2C-4ACA-9D65-63F26E19B474}" type="presParOf" srcId="{07DEB126-F6FE-49E4-9884-A68626A57CDC}" destId="{06BAF511-8871-489D-9236-38AB3958C669}" srcOrd="0" destOrd="0" presId="urn:microsoft.com/office/officeart/2005/8/layout/bProcess3"/>
    <dgm:cxn modelId="{FAC24617-782A-4A76-87BA-7549BD4167CA}" type="presParOf" srcId="{AC5E54F8-1CCF-4FF6-B511-6B2B709A7A14}" destId="{F432920C-1BA3-4549-BD59-869C5383F158}" srcOrd="14" destOrd="0" presId="urn:microsoft.com/office/officeart/2005/8/layout/bProcess3"/>
    <dgm:cxn modelId="{4AF46021-4988-4DEC-B53E-DC78438AA862}" type="presParOf" srcId="{AC5E54F8-1CCF-4FF6-B511-6B2B709A7A14}" destId="{7456B952-84A9-455C-A693-8891A979D79E}" srcOrd="15" destOrd="0" presId="urn:microsoft.com/office/officeart/2005/8/layout/bProcess3"/>
    <dgm:cxn modelId="{DB9BF0B6-E47B-4664-A165-1ED9E16AB770}" type="presParOf" srcId="{7456B952-84A9-455C-A693-8891A979D79E}" destId="{2AEFC1B7-4D7F-4091-B640-DFA89498BF37}" srcOrd="0" destOrd="0" presId="urn:microsoft.com/office/officeart/2005/8/layout/bProcess3"/>
    <dgm:cxn modelId="{EF21B415-7C51-4A44-9974-F5C8B10FDABB}" type="presParOf" srcId="{AC5E54F8-1CCF-4FF6-B511-6B2B709A7A14}" destId="{3C8B6921-97BF-4BCB-9B1F-ABC7A319A23E}" srcOrd="16" destOrd="0" presId="urn:microsoft.com/office/officeart/2005/8/layout/b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99644-3DF2-4798-B9BE-BD6C62CD4633}">
      <dsp:nvSpPr>
        <dsp:cNvPr id="0" name=""/>
        <dsp:cNvSpPr/>
      </dsp:nvSpPr>
      <dsp:spPr>
        <a:xfrm>
          <a:off x="2191622" y="597412"/>
          <a:ext cx="462340" cy="91440"/>
        </a:xfrm>
        <a:custGeom>
          <a:avLst/>
          <a:gdLst/>
          <a:ahLst/>
          <a:cxnLst/>
          <a:rect l="0" t="0" r="0" b="0"/>
          <a:pathLst>
            <a:path>
              <a:moveTo>
                <a:pt x="0" y="45720"/>
              </a:moveTo>
              <a:lnTo>
                <a:pt x="462340"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10469" y="640668"/>
        <a:ext cx="24647" cy="4929"/>
      </dsp:txXfrm>
    </dsp:sp>
    <dsp:sp modelId="{A40CA7B2-3B19-40AC-9B34-76C50BFC36B4}">
      <dsp:nvSpPr>
        <dsp:cNvPr id="0" name=""/>
        <dsp:cNvSpPr/>
      </dsp:nvSpPr>
      <dsp:spPr>
        <a:xfrm>
          <a:off x="50204" y="167"/>
          <a:ext cx="2143218" cy="128593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sz="1500" b="1" kern="1200" dirty="0"/>
            <a:t>1</a:t>
          </a:r>
          <a:r>
            <a:rPr lang="fr-FR" sz="1500" b="1" kern="1200" dirty="0"/>
            <a:t>917 :</a:t>
          </a:r>
          <a:r>
            <a:rPr sz="1500" kern="1200" dirty="0"/>
            <a:t> Melvin Jones a </a:t>
          </a:r>
          <a:r>
            <a:rPr sz="1500" kern="1200" dirty="0" err="1"/>
            <a:t>fondé</a:t>
          </a:r>
          <a:r>
            <a:rPr sz="1500" kern="1200" dirty="0"/>
            <a:t> le LCI.</a:t>
          </a:r>
        </a:p>
        <a:p>
          <a:pPr marL="0" lvl="0" indent="0" algn="ctr" defTabSz="666750">
            <a:lnSpc>
              <a:spcPct val="90000"/>
            </a:lnSpc>
            <a:spcBef>
              <a:spcPct val="0"/>
            </a:spcBef>
            <a:spcAft>
              <a:spcPct val="35000"/>
            </a:spcAft>
            <a:buNone/>
          </a:pPr>
          <a:endParaRPr lang="fr-FR" sz="1500" kern="1200" dirty="0"/>
        </a:p>
      </dsp:txBody>
      <dsp:txXfrm>
        <a:off x="50204" y="167"/>
        <a:ext cx="2143218" cy="1285931"/>
      </dsp:txXfrm>
    </dsp:sp>
    <dsp:sp modelId="{3421BBAB-F8A9-4D30-84FF-B4E095542492}">
      <dsp:nvSpPr>
        <dsp:cNvPr id="0" name=""/>
        <dsp:cNvSpPr/>
      </dsp:nvSpPr>
      <dsp:spPr>
        <a:xfrm>
          <a:off x="4827781" y="597412"/>
          <a:ext cx="462340" cy="91440"/>
        </a:xfrm>
        <a:custGeom>
          <a:avLst/>
          <a:gdLst/>
          <a:ahLst/>
          <a:cxnLst/>
          <a:rect l="0" t="0" r="0" b="0"/>
          <a:pathLst>
            <a:path>
              <a:moveTo>
                <a:pt x="0" y="45720"/>
              </a:moveTo>
              <a:lnTo>
                <a:pt x="462340"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46627" y="640668"/>
        <a:ext cx="24647" cy="4929"/>
      </dsp:txXfrm>
    </dsp:sp>
    <dsp:sp modelId="{A99517F9-3F18-48AF-B96C-BC4F29B341A2}">
      <dsp:nvSpPr>
        <dsp:cNvPr id="0" name=""/>
        <dsp:cNvSpPr/>
      </dsp:nvSpPr>
      <dsp:spPr>
        <a:xfrm>
          <a:off x="2686362" y="167"/>
          <a:ext cx="2143218" cy="128593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1920 </a:t>
          </a:r>
          <a:r>
            <a:rPr sz="1500" kern="1200"/>
            <a:t>: Le L CI devient international en créant un club au Canada.</a:t>
          </a:r>
          <a:endParaRPr lang="fr-FR" sz="1500" kern="1200" dirty="0"/>
        </a:p>
      </dsp:txBody>
      <dsp:txXfrm>
        <a:off x="2686362" y="167"/>
        <a:ext cx="2143218" cy="1285931"/>
      </dsp:txXfrm>
    </dsp:sp>
    <dsp:sp modelId="{14AB0892-649C-4B5D-AC93-AB5F53C452D0}">
      <dsp:nvSpPr>
        <dsp:cNvPr id="0" name=""/>
        <dsp:cNvSpPr/>
      </dsp:nvSpPr>
      <dsp:spPr>
        <a:xfrm>
          <a:off x="1121813" y="1284298"/>
          <a:ext cx="5272317" cy="462340"/>
        </a:xfrm>
        <a:custGeom>
          <a:avLst/>
          <a:gdLst/>
          <a:ahLst/>
          <a:cxnLst/>
          <a:rect l="0" t="0" r="0" b="0"/>
          <a:pathLst>
            <a:path>
              <a:moveTo>
                <a:pt x="5272317" y="0"/>
              </a:moveTo>
              <a:lnTo>
                <a:pt x="5272317" y="248270"/>
              </a:lnTo>
              <a:lnTo>
                <a:pt x="0" y="248270"/>
              </a:lnTo>
              <a:lnTo>
                <a:pt x="0" y="46234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25589" y="1513003"/>
        <a:ext cx="264765" cy="4929"/>
      </dsp:txXfrm>
    </dsp:sp>
    <dsp:sp modelId="{C6C8C923-A774-4565-B01F-D389A9D230EF}">
      <dsp:nvSpPr>
        <dsp:cNvPr id="0" name=""/>
        <dsp:cNvSpPr/>
      </dsp:nvSpPr>
      <dsp:spPr>
        <a:xfrm>
          <a:off x="5322521" y="167"/>
          <a:ext cx="2143218" cy="128593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1925 </a:t>
          </a:r>
          <a:r>
            <a:rPr sz="1500" kern="1200"/>
            <a:t>: Helen Keller invite les Lions à devenir les “chevaliers des aveugles.”</a:t>
          </a:r>
          <a:endParaRPr lang="fr-FR" sz="1500" kern="1200" dirty="0"/>
        </a:p>
      </dsp:txBody>
      <dsp:txXfrm>
        <a:off x="5322521" y="167"/>
        <a:ext cx="2143218" cy="1285931"/>
      </dsp:txXfrm>
    </dsp:sp>
    <dsp:sp modelId="{873060B1-38C4-46FF-B1F8-94FE9F6426FB}">
      <dsp:nvSpPr>
        <dsp:cNvPr id="0" name=""/>
        <dsp:cNvSpPr/>
      </dsp:nvSpPr>
      <dsp:spPr>
        <a:xfrm>
          <a:off x="2191622" y="2376284"/>
          <a:ext cx="462340" cy="91440"/>
        </a:xfrm>
        <a:custGeom>
          <a:avLst/>
          <a:gdLst/>
          <a:ahLst/>
          <a:cxnLst/>
          <a:rect l="0" t="0" r="0" b="0"/>
          <a:pathLst>
            <a:path>
              <a:moveTo>
                <a:pt x="0" y="45720"/>
              </a:moveTo>
              <a:lnTo>
                <a:pt x="462340"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10469" y="2419539"/>
        <a:ext cx="24647" cy="4929"/>
      </dsp:txXfrm>
    </dsp:sp>
    <dsp:sp modelId="{D71B0301-2690-48D6-BB1D-E55AA0F2EE45}">
      <dsp:nvSpPr>
        <dsp:cNvPr id="0" name=""/>
        <dsp:cNvSpPr/>
      </dsp:nvSpPr>
      <dsp:spPr>
        <a:xfrm>
          <a:off x="50204" y="1779038"/>
          <a:ext cx="2143218" cy="128593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1945 </a:t>
          </a:r>
          <a:r>
            <a:rPr sz="1500" kern="1200"/>
            <a:t>: Le LCI aide à rédiger la charte des Nations Unies.</a:t>
          </a:r>
          <a:endParaRPr lang="fr-FR" sz="1500" kern="1200" dirty="0"/>
        </a:p>
      </dsp:txBody>
      <dsp:txXfrm>
        <a:off x="50204" y="1779038"/>
        <a:ext cx="2143218" cy="1285931"/>
      </dsp:txXfrm>
    </dsp:sp>
    <dsp:sp modelId="{86CBC366-DAE1-4222-A464-360DA47C4E94}">
      <dsp:nvSpPr>
        <dsp:cNvPr id="0" name=""/>
        <dsp:cNvSpPr/>
      </dsp:nvSpPr>
      <dsp:spPr>
        <a:xfrm>
          <a:off x="4827781" y="2376284"/>
          <a:ext cx="462340" cy="91440"/>
        </a:xfrm>
        <a:custGeom>
          <a:avLst/>
          <a:gdLst/>
          <a:ahLst/>
          <a:cxnLst/>
          <a:rect l="0" t="0" r="0" b="0"/>
          <a:pathLst>
            <a:path>
              <a:moveTo>
                <a:pt x="0" y="45720"/>
              </a:moveTo>
              <a:lnTo>
                <a:pt x="462340"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46627" y="2419539"/>
        <a:ext cx="24647" cy="4929"/>
      </dsp:txXfrm>
    </dsp:sp>
    <dsp:sp modelId="{B7B3E78D-5147-43BA-B7C0-ADF36FBE9435}">
      <dsp:nvSpPr>
        <dsp:cNvPr id="0" name=""/>
        <dsp:cNvSpPr/>
      </dsp:nvSpPr>
      <dsp:spPr>
        <a:xfrm>
          <a:off x="2686362" y="1779038"/>
          <a:ext cx="2143218" cy="128593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1957 </a:t>
          </a:r>
          <a:r>
            <a:rPr sz="1500" kern="1200"/>
            <a:t>: Le programme des Leo clubs est inauguré.</a:t>
          </a:r>
          <a:endParaRPr lang="fr-FR" sz="1500" kern="1200" dirty="0"/>
        </a:p>
      </dsp:txBody>
      <dsp:txXfrm>
        <a:off x="2686362" y="1779038"/>
        <a:ext cx="2143218" cy="1285931"/>
      </dsp:txXfrm>
    </dsp:sp>
    <dsp:sp modelId="{F6201378-64A6-41F7-9ED1-908751CB5DA6}">
      <dsp:nvSpPr>
        <dsp:cNvPr id="0" name=""/>
        <dsp:cNvSpPr/>
      </dsp:nvSpPr>
      <dsp:spPr>
        <a:xfrm>
          <a:off x="1121813" y="3063169"/>
          <a:ext cx="5272317" cy="462340"/>
        </a:xfrm>
        <a:custGeom>
          <a:avLst/>
          <a:gdLst/>
          <a:ahLst/>
          <a:cxnLst/>
          <a:rect l="0" t="0" r="0" b="0"/>
          <a:pathLst>
            <a:path>
              <a:moveTo>
                <a:pt x="5272317" y="0"/>
              </a:moveTo>
              <a:lnTo>
                <a:pt x="5272317" y="248270"/>
              </a:lnTo>
              <a:lnTo>
                <a:pt x="0" y="248270"/>
              </a:lnTo>
              <a:lnTo>
                <a:pt x="0" y="46234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25589" y="3291874"/>
        <a:ext cx="264765" cy="4929"/>
      </dsp:txXfrm>
    </dsp:sp>
    <dsp:sp modelId="{7D628792-75C4-4731-8869-18FDE55AC7D3}">
      <dsp:nvSpPr>
        <dsp:cNvPr id="0" name=""/>
        <dsp:cNvSpPr/>
      </dsp:nvSpPr>
      <dsp:spPr>
        <a:xfrm>
          <a:off x="5322521" y="1779038"/>
          <a:ext cx="2143218" cy="128593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1968 </a:t>
          </a:r>
          <a:r>
            <a:rPr sz="1500" kern="1200"/>
            <a:t>: La Fondation du Lions Clubs International est établie.</a:t>
          </a:r>
          <a:endParaRPr lang="fr-FR" sz="1500" kern="1200" dirty="0"/>
        </a:p>
      </dsp:txBody>
      <dsp:txXfrm>
        <a:off x="5322521" y="1779038"/>
        <a:ext cx="2143218" cy="1285931"/>
      </dsp:txXfrm>
    </dsp:sp>
    <dsp:sp modelId="{07DEB126-F6FE-49E4-9884-A68626A57CDC}">
      <dsp:nvSpPr>
        <dsp:cNvPr id="0" name=""/>
        <dsp:cNvSpPr/>
      </dsp:nvSpPr>
      <dsp:spPr>
        <a:xfrm>
          <a:off x="2191622" y="4155155"/>
          <a:ext cx="462340" cy="91440"/>
        </a:xfrm>
        <a:custGeom>
          <a:avLst/>
          <a:gdLst/>
          <a:ahLst/>
          <a:cxnLst/>
          <a:rect l="0" t="0" r="0" b="0"/>
          <a:pathLst>
            <a:path>
              <a:moveTo>
                <a:pt x="0" y="45720"/>
              </a:moveTo>
              <a:lnTo>
                <a:pt x="462340"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10469" y="4198410"/>
        <a:ext cx="24647" cy="4929"/>
      </dsp:txXfrm>
    </dsp:sp>
    <dsp:sp modelId="{F1BB9FA6-31A7-4BDE-9F07-186682902CE5}">
      <dsp:nvSpPr>
        <dsp:cNvPr id="0" name=""/>
        <dsp:cNvSpPr/>
      </dsp:nvSpPr>
      <dsp:spPr>
        <a:xfrm>
          <a:off x="50204" y="3557909"/>
          <a:ext cx="2143218" cy="128593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sz="1500" b="1" kern="1200" dirty="0"/>
            <a:t>1987</a:t>
          </a:r>
          <a:r>
            <a:rPr sz="1500" kern="1200" dirty="0"/>
            <a:t> : Le LCI </a:t>
          </a:r>
          <a:r>
            <a:rPr sz="1500" kern="1200" dirty="0" err="1"/>
            <a:t>est</a:t>
          </a:r>
          <a:r>
            <a:rPr sz="1500" kern="1200" dirty="0"/>
            <a:t> la première </a:t>
          </a:r>
          <a:r>
            <a:rPr sz="1500" kern="1200" dirty="0" err="1"/>
            <a:t>organisation</a:t>
          </a:r>
          <a:r>
            <a:rPr sz="1500" kern="1200" dirty="0"/>
            <a:t> </a:t>
          </a:r>
          <a:r>
            <a:rPr sz="1500" kern="1200" dirty="0" err="1"/>
            <a:t>mondiale</a:t>
          </a:r>
          <a:r>
            <a:rPr sz="1500" kern="1200" dirty="0"/>
            <a:t> de clubs service à </a:t>
          </a:r>
          <a:r>
            <a:rPr sz="1500" kern="1200" dirty="0" err="1"/>
            <a:t>admettre</a:t>
          </a:r>
          <a:r>
            <a:rPr sz="1500" kern="1200" dirty="0"/>
            <a:t> les femmes.</a:t>
          </a:r>
          <a:endParaRPr lang="fr-FR" sz="1500" kern="1200" dirty="0"/>
        </a:p>
      </dsp:txBody>
      <dsp:txXfrm>
        <a:off x="50204" y="3557909"/>
        <a:ext cx="2143218" cy="1285931"/>
      </dsp:txXfrm>
    </dsp:sp>
    <dsp:sp modelId="{7456B952-84A9-455C-A693-8891A979D79E}">
      <dsp:nvSpPr>
        <dsp:cNvPr id="0" name=""/>
        <dsp:cNvSpPr/>
      </dsp:nvSpPr>
      <dsp:spPr>
        <a:xfrm>
          <a:off x="4827781" y="4155155"/>
          <a:ext cx="462340" cy="91440"/>
        </a:xfrm>
        <a:custGeom>
          <a:avLst/>
          <a:gdLst/>
          <a:ahLst/>
          <a:cxnLst/>
          <a:rect l="0" t="0" r="0" b="0"/>
          <a:pathLst>
            <a:path>
              <a:moveTo>
                <a:pt x="0" y="45720"/>
              </a:moveTo>
              <a:lnTo>
                <a:pt x="462340"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46627" y="4198410"/>
        <a:ext cx="24647" cy="4929"/>
      </dsp:txXfrm>
    </dsp:sp>
    <dsp:sp modelId="{F432920C-1BA3-4549-BD59-869C5383F158}">
      <dsp:nvSpPr>
        <dsp:cNvPr id="0" name=""/>
        <dsp:cNvSpPr/>
      </dsp:nvSpPr>
      <dsp:spPr>
        <a:xfrm>
          <a:off x="2686362" y="3557909"/>
          <a:ext cx="2143218" cy="128593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1990 </a:t>
          </a:r>
          <a:r>
            <a:rPr sz="1500" kern="1200" dirty="0"/>
            <a:t>: </a:t>
          </a:r>
          <a:r>
            <a:rPr sz="1500" kern="1200" dirty="0" err="1"/>
            <a:t>L'action</a:t>
          </a:r>
          <a:r>
            <a:rPr sz="1500" kern="1200" dirty="0"/>
            <a:t> </a:t>
          </a:r>
          <a:r>
            <a:rPr sz="1500" kern="1200" dirty="0" err="1"/>
            <a:t>SightFirst</a:t>
          </a:r>
          <a:r>
            <a:rPr sz="1500" kern="1200" dirty="0"/>
            <a:t> </a:t>
          </a:r>
          <a:r>
            <a:rPr sz="1500" kern="1200" dirty="0" err="1"/>
            <a:t>est</a:t>
          </a:r>
          <a:r>
            <a:rPr sz="1500" kern="1200" dirty="0"/>
            <a:t> </a:t>
          </a:r>
          <a:r>
            <a:rPr sz="1500" kern="1200" dirty="0" err="1"/>
            <a:t>lancée</a:t>
          </a:r>
          <a:r>
            <a:rPr sz="1500" kern="1200" dirty="0"/>
            <a:t>.</a:t>
          </a:r>
          <a:endParaRPr lang="fr-FR" sz="1500" kern="1200" dirty="0"/>
        </a:p>
      </dsp:txBody>
      <dsp:txXfrm>
        <a:off x="2686362" y="3557909"/>
        <a:ext cx="2143218" cy="1285931"/>
      </dsp:txXfrm>
    </dsp:sp>
    <dsp:sp modelId="{3C8B6921-97BF-4BCB-9B1F-ABC7A319A23E}">
      <dsp:nvSpPr>
        <dsp:cNvPr id="0" name=""/>
        <dsp:cNvSpPr/>
      </dsp:nvSpPr>
      <dsp:spPr>
        <a:xfrm>
          <a:off x="5322521" y="3557909"/>
          <a:ext cx="2127530" cy="128593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fr-FR" sz="1500" b="1" kern="1200" dirty="0"/>
            <a:t>Aujourd'hui : </a:t>
          </a:r>
          <a:r>
            <a:rPr sz="1500" kern="1200" dirty="0"/>
            <a:t>Notre </a:t>
          </a:r>
          <a:r>
            <a:rPr sz="1500" kern="1200" dirty="0" err="1"/>
            <a:t>réseau</a:t>
          </a:r>
          <a:r>
            <a:rPr sz="1500" kern="1200" dirty="0"/>
            <a:t> international </a:t>
          </a:r>
          <a:r>
            <a:rPr sz="1500" kern="1200" dirty="0" err="1"/>
            <a:t>s'est</a:t>
          </a:r>
          <a:r>
            <a:rPr sz="1500" kern="1200" dirty="0"/>
            <a:t> </a:t>
          </a:r>
          <a:r>
            <a:rPr sz="1500" kern="1200" dirty="0" err="1"/>
            <a:t>développé</a:t>
          </a:r>
          <a:r>
            <a:rPr sz="1500" kern="1200" dirty="0"/>
            <a:t> pour </a:t>
          </a:r>
          <a:r>
            <a:rPr sz="1500" kern="1200" dirty="0" err="1"/>
            <a:t>inclure</a:t>
          </a:r>
          <a:r>
            <a:rPr sz="1500" kern="1200" dirty="0"/>
            <a:t> plus de 2</a:t>
          </a:r>
          <a:r>
            <a:rPr lang="fr-CH" sz="1500" kern="1200" dirty="0"/>
            <a:t>1</a:t>
          </a:r>
          <a:r>
            <a:rPr sz="1500" kern="1200" dirty="0"/>
            <a:t>0 pays et zones </a:t>
          </a:r>
          <a:r>
            <a:rPr sz="1500" kern="1200" dirty="0" err="1"/>
            <a:t>géographiques</a:t>
          </a:r>
          <a:r>
            <a:rPr sz="1500" kern="1200" dirty="0"/>
            <a:t>.</a:t>
          </a:r>
          <a:endParaRPr lang="fr-FR" sz="1500" kern="1200" dirty="0"/>
        </a:p>
      </dsp:txBody>
      <dsp:txXfrm>
        <a:off x="5322521" y="3557909"/>
        <a:ext cx="2127530" cy="128593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hdr" sz="quarter"/>
          </p:nvPr>
        </p:nvSpPr>
        <p:spPr bwMode="auto">
          <a:xfrm>
            <a:off x="0" y="0"/>
            <a:ext cx="29464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de-CH"/>
          </a:p>
        </p:txBody>
      </p:sp>
      <p:sp>
        <p:nvSpPr>
          <p:cNvPr id="197635" name="Rectangle 3"/>
          <p:cNvSpPr>
            <a:spLocks noGrp="1" noChangeArrowheads="1"/>
          </p:cNvSpPr>
          <p:nvPr>
            <p:ph type="dt" sz="quarter" idx="1"/>
          </p:nvPr>
        </p:nvSpPr>
        <p:spPr bwMode="auto">
          <a:xfrm>
            <a:off x="3851275" y="0"/>
            <a:ext cx="29464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fld id="{28C4AF80-EB4B-4E9D-B9BD-A574C8C3E253}" type="datetimeFigureOut">
              <a:rPr lang="de-CH" altLang="de-DE"/>
              <a:pPr>
                <a:defRPr/>
              </a:pPr>
              <a:t>07.09.2023</a:t>
            </a:fld>
            <a:endParaRPr lang="de-CH" altLang="de-DE"/>
          </a:p>
        </p:txBody>
      </p:sp>
      <p:sp>
        <p:nvSpPr>
          <p:cNvPr id="197636" name="Rectangle 4"/>
          <p:cNvSpPr>
            <a:spLocks noGrp="1" noChangeArrowheads="1"/>
          </p:cNvSpPr>
          <p:nvPr>
            <p:ph type="ftr" sz="quarter" idx="2"/>
          </p:nvPr>
        </p:nvSpPr>
        <p:spPr bwMode="auto">
          <a:xfrm>
            <a:off x="0" y="9429750"/>
            <a:ext cx="2946400" cy="49688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de-CH"/>
          </a:p>
        </p:txBody>
      </p:sp>
      <p:sp>
        <p:nvSpPr>
          <p:cNvPr id="197637" name="Rectangle 5"/>
          <p:cNvSpPr>
            <a:spLocks noGrp="1" noChangeArrowheads="1"/>
          </p:cNvSpPr>
          <p:nvPr>
            <p:ph type="sldNum" sz="quarter" idx="3"/>
          </p:nvPr>
        </p:nvSpPr>
        <p:spPr bwMode="auto">
          <a:xfrm>
            <a:off x="3851275" y="9429750"/>
            <a:ext cx="2946400" cy="49688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cs typeface="Arial" charset="0"/>
              </a:defRPr>
            </a:lvl1pPr>
          </a:lstStyle>
          <a:p>
            <a:fld id="{133FEC9E-874C-4CCF-85B3-203005BB1B95}" type="slidenum">
              <a:rPr lang="de-CH" altLang="de-DE"/>
              <a:pPr/>
              <a:t>‹N°›</a:t>
            </a:fld>
            <a:endParaRPr lang="de-CH" altLang="de-DE"/>
          </a:p>
        </p:txBody>
      </p:sp>
    </p:spTree>
    <p:extLst>
      <p:ext uri="{BB962C8B-B14F-4D97-AF65-F5344CB8AC3E}">
        <p14:creationId xmlns:p14="http://schemas.microsoft.com/office/powerpoint/2010/main" val="25517243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ea typeface="+mn-ea"/>
                <a:cs typeface="Arial" charset="0"/>
              </a:defRPr>
            </a:lvl1pPr>
          </a:lstStyle>
          <a:p>
            <a:pPr>
              <a:defRPr/>
            </a:pPr>
            <a:endParaRPr lang="de-CH"/>
          </a:p>
        </p:txBody>
      </p:sp>
      <p:sp>
        <p:nvSpPr>
          <p:cNvPr id="3" name="Datumsplatzhalter 2"/>
          <p:cNvSpPr>
            <a:spLocks noGrp="1"/>
          </p:cNvSpPr>
          <p:nvPr>
            <p:ph type="dt" idx="1"/>
          </p:nvPr>
        </p:nvSpPr>
        <p:spPr>
          <a:xfrm>
            <a:off x="3851275" y="0"/>
            <a:ext cx="2944813"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fld id="{6CB25D0E-77E9-47E8-A456-5242858258F6}" type="datetimeFigureOut">
              <a:rPr lang="de-DE" altLang="de-DE"/>
              <a:pPr>
                <a:defRPr/>
              </a:pPr>
              <a:t>07.09.2023</a:t>
            </a:fld>
            <a:endParaRPr lang="de-CH" alt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de-CH" noProof="0"/>
          </a:p>
        </p:txBody>
      </p:sp>
      <p:sp>
        <p:nvSpPr>
          <p:cNvPr id="5" name="Notizenplatzhalter 4"/>
          <p:cNvSpPr>
            <a:spLocks noGrp="1"/>
          </p:cNvSpPr>
          <p:nvPr>
            <p:ph type="body" sz="quarter" idx="3"/>
          </p:nvPr>
        </p:nvSpPr>
        <p:spPr>
          <a:xfrm>
            <a:off x="679450" y="4714875"/>
            <a:ext cx="5438775" cy="4467225"/>
          </a:xfrm>
          <a:prstGeom prst="rect">
            <a:avLst/>
          </a:prstGeom>
        </p:spPr>
        <p:txBody>
          <a:bodyPr vert="horz" wrap="square" lIns="91440" tIns="45720" rIns="91440" bIns="45720" numCol="1" anchor="t" anchorCtr="0" compatLnSpc="1">
            <a:prstTxWarp prst="textNoShape">
              <a:avLst/>
            </a:prstTxWarp>
            <a:normAutofit/>
          </a:bodyPr>
          <a:lstStyle/>
          <a:p>
            <a:pPr lvl="0"/>
            <a:r>
              <a:rPr lang="de-DE" altLang="de-DE" noProof="0"/>
              <a:t>Textmasterformate durch Klicken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endParaRPr lang="de-CH" altLang="de-DE" noProof="0"/>
          </a:p>
        </p:txBody>
      </p:sp>
      <p:sp>
        <p:nvSpPr>
          <p:cNvPr id="6" name="Fußzeilenplatzhalt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ea typeface="+mn-ea"/>
                <a:cs typeface="Arial" charset="0"/>
              </a:defRPr>
            </a:lvl1pPr>
          </a:lstStyle>
          <a:p>
            <a:pPr>
              <a:defRPr/>
            </a:pPr>
            <a:endParaRPr lang="de-CH"/>
          </a:p>
        </p:txBody>
      </p:sp>
      <p:sp>
        <p:nvSpPr>
          <p:cNvPr id="7" name="Foliennummernplatzhalter 6"/>
          <p:cNvSpPr>
            <a:spLocks noGrp="1"/>
          </p:cNvSpPr>
          <p:nvPr>
            <p:ph type="sldNum" sz="quarter" idx="5"/>
          </p:nvPr>
        </p:nvSpPr>
        <p:spPr>
          <a:xfrm>
            <a:off x="3851275" y="9428163"/>
            <a:ext cx="2944813"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Arial" charset="0"/>
              </a:defRPr>
            </a:lvl1pPr>
          </a:lstStyle>
          <a:p>
            <a:fld id="{9A1C83B5-5A3F-433D-B000-3D0B797A1D9A}" type="slidenum">
              <a:rPr lang="de-CH" altLang="de-DE"/>
              <a:pPr/>
              <a:t>‹N°›</a:t>
            </a:fld>
            <a:endParaRPr lang="de-CH" altLang="de-DE"/>
          </a:p>
        </p:txBody>
      </p:sp>
    </p:spTree>
    <p:extLst>
      <p:ext uri="{BB962C8B-B14F-4D97-AF65-F5344CB8AC3E}">
        <p14:creationId xmlns:p14="http://schemas.microsoft.com/office/powerpoint/2010/main" val="42007943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Ce PowerPoint est destiné aux clubs pour une présentation aux nouveaux membres, dans les semaines après leur intronisation. </a:t>
            </a:r>
          </a:p>
        </p:txBody>
      </p:sp>
      <p:sp>
        <p:nvSpPr>
          <p:cNvPr id="4" name="Espace réservé du numéro de diapositive 3"/>
          <p:cNvSpPr>
            <a:spLocks noGrp="1"/>
          </p:cNvSpPr>
          <p:nvPr>
            <p:ph type="sldNum" sz="quarter" idx="10"/>
          </p:nvPr>
        </p:nvSpPr>
        <p:spPr/>
        <p:txBody>
          <a:bodyPr/>
          <a:lstStyle/>
          <a:p>
            <a:fld id="{9A1C83B5-5A3F-433D-B000-3D0B797A1D9A}" type="slidenum">
              <a:rPr lang="de-CH" altLang="de-DE" smtClean="0"/>
              <a:pPr/>
              <a:t>1</a:t>
            </a:fld>
            <a:endParaRPr lang="de-CH" altLang="de-DE"/>
          </a:p>
        </p:txBody>
      </p:sp>
    </p:spTree>
    <p:extLst>
      <p:ext uri="{BB962C8B-B14F-4D97-AF65-F5344CB8AC3E}">
        <p14:creationId xmlns:p14="http://schemas.microsoft.com/office/powerpoint/2010/main" val="1435524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698"/>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15</a:t>
            </a:fld>
            <a:endParaRPr lang="fr-FR"/>
          </a:p>
        </p:txBody>
      </p:sp>
    </p:spTree>
    <p:extLst>
      <p:ext uri="{BB962C8B-B14F-4D97-AF65-F5344CB8AC3E}">
        <p14:creationId xmlns:p14="http://schemas.microsoft.com/office/powerpoint/2010/main" val="3088206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698"/>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16</a:t>
            </a:fld>
            <a:endParaRPr lang="fr-FR"/>
          </a:p>
        </p:txBody>
      </p:sp>
    </p:spTree>
    <p:extLst>
      <p:ext uri="{BB962C8B-B14F-4D97-AF65-F5344CB8AC3E}">
        <p14:creationId xmlns:p14="http://schemas.microsoft.com/office/powerpoint/2010/main" val="2328161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i="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17</a:t>
            </a:fld>
            <a:endParaRPr lang="fr-FR"/>
          </a:p>
        </p:txBody>
      </p:sp>
    </p:spTree>
    <p:extLst>
      <p:ext uri="{BB962C8B-B14F-4D97-AF65-F5344CB8AC3E}">
        <p14:creationId xmlns:p14="http://schemas.microsoft.com/office/powerpoint/2010/main" val="1442845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i="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18</a:t>
            </a:fld>
            <a:endParaRPr lang="fr-FR"/>
          </a:p>
        </p:txBody>
      </p:sp>
    </p:spTree>
    <p:extLst>
      <p:ext uri="{BB962C8B-B14F-4D97-AF65-F5344CB8AC3E}">
        <p14:creationId xmlns:p14="http://schemas.microsoft.com/office/powerpoint/2010/main" val="2084117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20</a:t>
            </a:fld>
            <a:endParaRPr lang="fr-FR"/>
          </a:p>
        </p:txBody>
      </p:sp>
    </p:spTree>
    <p:extLst>
      <p:ext uri="{BB962C8B-B14F-4D97-AF65-F5344CB8AC3E}">
        <p14:creationId xmlns:p14="http://schemas.microsoft.com/office/powerpoint/2010/main" val="2149490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22</a:t>
            </a:fld>
            <a:endParaRPr lang="fr-FR"/>
          </a:p>
        </p:txBody>
      </p:sp>
    </p:spTree>
    <p:extLst>
      <p:ext uri="{BB962C8B-B14F-4D97-AF65-F5344CB8AC3E}">
        <p14:creationId xmlns:p14="http://schemas.microsoft.com/office/powerpoint/2010/main" val="3284164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698"/>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23</a:t>
            </a:fld>
            <a:endParaRPr lang="fr-FR"/>
          </a:p>
        </p:txBody>
      </p:sp>
    </p:spTree>
    <p:extLst>
      <p:ext uri="{BB962C8B-B14F-4D97-AF65-F5344CB8AC3E}">
        <p14:creationId xmlns:p14="http://schemas.microsoft.com/office/powerpoint/2010/main" val="820748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 Lions Club </a:t>
            </a:r>
            <a:r>
              <a:rPr lang="en-US" dirty="0" err="1"/>
              <a:t>est</a:t>
            </a:r>
            <a:r>
              <a:rPr lang="en-US" dirty="0"/>
              <a:t> </a:t>
            </a:r>
            <a:r>
              <a:rPr lang="en-US" dirty="0" err="1"/>
              <a:t>fondé</a:t>
            </a:r>
            <a:r>
              <a:rPr lang="en-US" dirty="0"/>
              <a:t> </a:t>
            </a:r>
            <a:r>
              <a:rPr lang="en-US" dirty="0" err="1"/>
              <a:t>en</a:t>
            </a:r>
            <a:r>
              <a:rPr lang="en-US" dirty="0"/>
              <a:t> 1917 par Melvin Jones à Chicago</a:t>
            </a:r>
          </a:p>
          <a:p>
            <a:r>
              <a:rPr lang="en-US" dirty="0" err="1"/>
              <a:t>En</a:t>
            </a:r>
            <a:r>
              <a:rPr lang="en-US" dirty="0"/>
              <a:t> 1925 Helen Keller invite les Lions</a:t>
            </a:r>
            <a:r>
              <a:rPr lang="en-US" baseline="0" dirty="0"/>
              <a:t> à </a:t>
            </a:r>
            <a:r>
              <a:rPr lang="en-US" baseline="0" dirty="0" err="1"/>
              <a:t>devenir</a:t>
            </a:r>
            <a:r>
              <a:rPr lang="en-US" baseline="0" dirty="0"/>
              <a:t> les chevaliers des </a:t>
            </a:r>
            <a:r>
              <a:rPr lang="en-US" baseline="0" dirty="0" err="1"/>
              <a:t>aveugles</a:t>
            </a:r>
            <a:r>
              <a:rPr lang="en-US" baseline="0" dirty="0"/>
              <a:t>; La </a:t>
            </a:r>
            <a:r>
              <a:rPr lang="en-US" baseline="0" dirty="0" err="1"/>
              <a:t>canne</a:t>
            </a:r>
            <a:r>
              <a:rPr lang="en-US" baseline="0" dirty="0"/>
              <a:t> blanche </a:t>
            </a:r>
            <a:r>
              <a:rPr lang="en-US" baseline="0" dirty="0" err="1"/>
              <a:t>est</a:t>
            </a:r>
            <a:r>
              <a:rPr lang="en-US" baseline="0" dirty="0"/>
              <a:t> </a:t>
            </a:r>
            <a:r>
              <a:rPr lang="en-US" baseline="0" dirty="0" err="1"/>
              <a:t>promue</a:t>
            </a:r>
            <a:r>
              <a:rPr lang="en-US" baseline="0" dirty="0"/>
              <a:t> par les Lions</a:t>
            </a: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25</a:t>
            </a:fld>
            <a:endParaRPr lang="fr-FR"/>
          </a:p>
        </p:txBody>
      </p:sp>
    </p:spTree>
    <p:extLst>
      <p:ext uri="{BB962C8B-B14F-4D97-AF65-F5344CB8AC3E}">
        <p14:creationId xmlns:p14="http://schemas.microsoft.com/office/powerpoint/2010/main" val="1508219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a:t>11 langues traduites</a:t>
            </a:r>
          </a:p>
          <a:p>
            <a:r>
              <a:rPr lang="fr-CH" dirty="0"/>
              <a:t>4000 e-mails par jour</a:t>
            </a:r>
          </a:p>
          <a:p>
            <a:r>
              <a:rPr lang="fr-CH" dirty="0"/>
              <a:t>40’000 pages web</a:t>
            </a:r>
          </a:p>
        </p:txBody>
      </p:sp>
      <p:sp>
        <p:nvSpPr>
          <p:cNvPr id="4" name="Espace réservé du numéro de diapositive 3"/>
          <p:cNvSpPr>
            <a:spLocks noGrp="1"/>
          </p:cNvSpPr>
          <p:nvPr>
            <p:ph type="sldNum" sz="quarter" idx="10"/>
          </p:nvPr>
        </p:nvSpPr>
        <p:spPr/>
        <p:txBody>
          <a:bodyPr/>
          <a:lstStyle/>
          <a:p>
            <a:fld id="{69F6B99D-0FBD-4F10-B158-4E55F525E368}" type="slidenum">
              <a:rPr lang="fr-CH" smtClean="0"/>
              <a:t>27</a:t>
            </a:fld>
            <a:endParaRPr lang="fr-CH"/>
          </a:p>
        </p:txBody>
      </p:sp>
    </p:spTree>
    <p:extLst>
      <p:ext uri="{BB962C8B-B14F-4D97-AF65-F5344CB8AC3E}">
        <p14:creationId xmlns:p14="http://schemas.microsoft.com/office/powerpoint/2010/main" val="807530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Convention nationale : ouverte à tous les membres, un certain nombre peuvent voter</a:t>
            </a:r>
          </a:p>
          <a:p>
            <a:r>
              <a:rPr lang="fr-CH" dirty="0"/>
              <a:t>Convention internationale : également ouvert à tous, dimension internationale exceptionnelle</a:t>
            </a:r>
          </a:p>
        </p:txBody>
      </p:sp>
      <p:sp>
        <p:nvSpPr>
          <p:cNvPr id="4" name="Espace réservé du numéro de diapositive 3"/>
          <p:cNvSpPr>
            <a:spLocks noGrp="1"/>
          </p:cNvSpPr>
          <p:nvPr>
            <p:ph type="sldNum" sz="quarter" idx="10"/>
          </p:nvPr>
        </p:nvSpPr>
        <p:spPr/>
        <p:txBody>
          <a:bodyPr/>
          <a:lstStyle/>
          <a:p>
            <a:fld id="{9A1C83B5-5A3F-433D-B000-3D0B797A1D9A}" type="slidenum">
              <a:rPr lang="de-CH" altLang="de-DE" smtClean="0"/>
              <a:pPr/>
              <a:t>28</a:t>
            </a:fld>
            <a:endParaRPr lang="de-CH" altLang="de-DE"/>
          </a:p>
        </p:txBody>
      </p:sp>
    </p:spTree>
    <p:extLst>
      <p:ext uri="{BB962C8B-B14F-4D97-AF65-F5344CB8AC3E}">
        <p14:creationId xmlns:p14="http://schemas.microsoft.com/office/powerpoint/2010/main" val="4105130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5</a:t>
            </a:fld>
            <a:endParaRPr lang="fr-FR"/>
          </a:p>
        </p:txBody>
      </p:sp>
    </p:spTree>
    <p:extLst>
      <p:ext uri="{BB962C8B-B14F-4D97-AF65-F5344CB8AC3E}">
        <p14:creationId xmlns:p14="http://schemas.microsoft.com/office/powerpoint/2010/main" val="3634952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 </a:t>
            </a: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32</a:t>
            </a:fld>
            <a:endParaRPr lang="fr-FR"/>
          </a:p>
        </p:txBody>
      </p:sp>
    </p:spTree>
    <p:extLst>
      <p:ext uri="{BB962C8B-B14F-4D97-AF65-F5344CB8AC3E}">
        <p14:creationId xmlns:p14="http://schemas.microsoft.com/office/powerpoint/2010/main" val="2408968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i="0"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8</a:t>
            </a:fld>
            <a:endParaRPr lang="fr-FR"/>
          </a:p>
        </p:txBody>
      </p:sp>
    </p:spTree>
    <p:extLst>
      <p:ext uri="{BB962C8B-B14F-4D97-AF65-F5344CB8AC3E}">
        <p14:creationId xmlns:p14="http://schemas.microsoft.com/office/powerpoint/2010/main" val="3233559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9</a:t>
            </a:fld>
            <a:endParaRPr lang="fr-FR"/>
          </a:p>
        </p:txBody>
      </p:sp>
    </p:spTree>
    <p:extLst>
      <p:ext uri="{BB962C8B-B14F-4D97-AF65-F5344CB8AC3E}">
        <p14:creationId xmlns:p14="http://schemas.microsoft.com/office/powerpoint/2010/main" val="4127268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10</a:t>
            </a:fld>
            <a:endParaRPr lang="fr-FR"/>
          </a:p>
        </p:txBody>
      </p:sp>
    </p:spTree>
    <p:extLst>
      <p:ext uri="{BB962C8B-B14F-4D97-AF65-F5344CB8AC3E}">
        <p14:creationId xmlns:p14="http://schemas.microsoft.com/office/powerpoint/2010/main" val="1795972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11</a:t>
            </a:fld>
            <a:endParaRPr lang="fr-FR"/>
          </a:p>
        </p:txBody>
      </p:sp>
    </p:spTree>
    <p:extLst>
      <p:ext uri="{BB962C8B-B14F-4D97-AF65-F5344CB8AC3E}">
        <p14:creationId xmlns:p14="http://schemas.microsoft.com/office/powerpoint/2010/main" val="1106450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12</a:t>
            </a:fld>
            <a:endParaRPr lang="fr-FR"/>
          </a:p>
        </p:txBody>
      </p:sp>
    </p:spTree>
    <p:extLst>
      <p:ext uri="{BB962C8B-B14F-4D97-AF65-F5344CB8AC3E}">
        <p14:creationId xmlns:p14="http://schemas.microsoft.com/office/powerpoint/2010/main" val="390531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i="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13</a:t>
            </a:fld>
            <a:endParaRPr lang="fr-FR"/>
          </a:p>
        </p:txBody>
      </p:sp>
    </p:spTree>
    <p:extLst>
      <p:ext uri="{BB962C8B-B14F-4D97-AF65-F5344CB8AC3E}">
        <p14:creationId xmlns:p14="http://schemas.microsoft.com/office/powerpoint/2010/main" val="3686047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698"/>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14</a:t>
            </a:fld>
            <a:endParaRPr lang="fr-FR"/>
          </a:p>
        </p:txBody>
      </p:sp>
    </p:spTree>
    <p:extLst>
      <p:ext uri="{BB962C8B-B14F-4D97-AF65-F5344CB8AC3E}">
        <p14:creationId xmlns:p14="http://schemas.microsoft.com/office/powerpoint/2010/main" val="1452022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102W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lvl1pPr>
              <a:defRPr b="1">
                <a:solidFill>
                  <a:srgbClr val="00529C"/>
                </a:solidFill>
                <a:latin typeface="Arial" panose="020B0604020202020204" pitchFamily="34" charset="0"/>
                <a:cs typeface="Arial" panose="020B0604020202020204" pitchFamily="34" charset="0"/>
              </a:defRPr>
            </a:lvl1pPr>
          </a:lstStyle>
          <a:p>
            <a:r>
              <a:rPr lang="fr-FR"/>
              <a:t>Modifiez le style du titre</a:t>
            </a:r>
            <a:endParaRPr lang="fr-CH"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rgbClr val="00529C"/>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fr-CH" dirty="0"/>
          </a:p>
        </p:txBody>
      </p:sp>
    </p:spTree>
    <p:extLst>
      <p:ext uri="{BB962C8B-B14F-4D97-AF65-F5344CB8AC3E}">
        <p14:creationId xmlns:p14="http://schemas.microsoft.com/office/powerpoint/2010/main" val="1997110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4123" y="1124744"/>
            <a:ext cx="8678357" cy="5256584"/>
          </a:xfrm>
        </p:spPr>
        <p:txBody>
          <a:bodyPr/>
          <a:lstStyle>
            <a:lvl1pPr>
              <a:lnSpc>
                <a:spcPct val="100000"/>
              </a:lnSpc>
              <a:spcBef>
                <a:spcPts val="1200"/>
              </a:spcBef>
              <a:defRPr>
                <a:solidFill>
                  <a:srgbClr val="000000"/>
                </a:solidFill>
              </a:defRPr>
            </a:lvl1pPr>
            <a:lvl2pPr marL="742950" indent="-285750">
              <a:spcBef>
                <a:spcPts val="0"/>
              </a:spcBef>
              <a:buFont typeface="Arial" pitchFamily="34" charset="0"/>
              <a:buChar char="•"/>
              <a:defRPr>
                <a:solidFill>
                  <a:srgbClr val="000000"/>
                </a:solidFill>
              </a:defRPr>
            </a:lvl2pPr>
            <a:lvl3pPr>
              <a:spcBef>
                <a:spcPts val="0"/>
              </a:spcBef>
              <a:defRPr/>
            </a:lvl3pPr>
            <a:lvl4pPr>
              <a:spcBef>
                <a:spcPts val="0"/>
              </a:spcBef>
              <a:defRPr/>
            </a:lvl4pPr>
            <a:lvl5pPr>
              <a:spcBef>
                <a:spcPts val="0"/>
              </a:spcBef>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5" name="Espace réservé du pied de page 4"/>
          <p:cNvSpPr>
            <a:spLocks noGrp="1"/>
          </p:cNvSpPr>
          <p:nvPr>
            <p:ph type="ftr" sz="quarter" idx="11"/>
          </p:nvPr>
        </p:nvSpPr>
        <p:spPr/>
        <p:txBody>
          <a:bodyPr/>
          <a:lstStyle>
            <a:lvl1pPr>
              <a:defRPr b="0"/>
            </a:lvl1pPr>
          </a:lstStyle>
          <a:p>
            <a:r>
              <a:rPr lang="fr-CH"/>
              <a:t>Orientation des nouveaux membres - programme pour les clubs</a:t>
            </a:r>
            <a:endParaRPr lang="fr-CH" dirty="0"/>
          </a:p>
        </p:txBody>
      </p:sp>
      <p:sp>
        <p:nvSpPr>
          <p:cNvPr id="6" name="Espace réservé du numéro de diapositive 5"/>
          <p:cNvSpPr>
            <a:spLocks noGrp="1"/>
          </p:cNvSpPr>
          <p:nvPr>
            <p:ph type="sldNum" sz="quarter" idx="12"/>
          </p:nvPr>
        </p:nvSpPr>
        <p:spPr>
          <a:xfrm>
            <a:off x="7740352" y="6597352"/>
            <a:ext cx="1193380" cy="216024"/>
          </a:xfrm>
        </p:spPr>
        <p:txBody>
          <a:bodyPr/>
          <a:lstStyle/>
          <a:p>
            <a:fld id="{63DC37BB-A674-4321-B10B-89440E22AEF7}" type="slidenum">
              <a:rPr lang="fr-CH" smtClean="0"/>
              <a:t>‹N°›</a:t>
            </a:fld>
            <a:endParaRPr lang="fr-CH" dirty="0"/>
          </a:p>
        </p:txBody>
      </p:sp>
      <p:sp>
        <p:nvSpPr>
          <p:cNvPr id="9" name="Titelplatzhalter 1">
            <a:extLst>
              <a:ext uri="{FF2B5EF4-FFF2-40B4-BE49-F238E27FC236}">
                <a16:creationId xmlns:a16="http://schemas.microsoft.com/office/drawing/2014/main" id="{5D5D6982-514A-4A9A-836C-D5DD10274729}"/>
              </a:ext>
            </a:extLst>
          </p:cNvPr>
          <p:cNvSpPr>
            <a:spLocks noGrp="1"/>
          </p:cNvSpPr>
          <p:nvPr>
            <p:ph type="title" hasCustomPrompt="1"/>
          </p:nvPr>
        </p:nvSpPr>
        <p:spPr bwMode="auto">
          <a:xfrm>
            <a:off x="251520" y="543273"/>
            <a:ext cx="6873130" cy="36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a:defRPr sz="2800" b="1" baseline="0">
                <a:solidFill>
                  <a:srgbClr val="00529C"/>
                </a:solidFill>
                <a:latin typeface="Arial" panose="020B0604020202020204" pitchFamily="34" charset="0"/>
                <a:cs typeface="Arial" panose="020B0604020202020204" pitchFamily="34" charset="0"/>
              </a:defRPr>
            </a:lvl1pPr>
          </a:lstStyle>
          <a:p>
            <a:pPr lvl="0"/>
            <a:r>
              <a:rPr lang="de-DE" altLang="de-DE" dirty="0" err="1"/>
              <a:t>Modifiez</a:t>
            </a:r>
            <a:r>
              <a:rPr lang="de-DE" altLang="de-DE" dirty="0"/>
              <a:t> le </a:t>
            </a:r>
            <a:r>
              <a:rPr lang="de-DE" altLang="de-DE" dirty="0" err="1"/>
              <a:t>titre</a:t>
            </a:r>
            <a:endParaRPr lang="de-CH" altLang="de-DE" dirty="0"/>
          </a:p>
        </p:txBody>
      </p:sp>
    </p:spTree>
    <p:extLst>
      <p:ext uri="{BB962C8B-B14F-4D97-AF65-F5344CB8AC3E}">
        <p14:creationId xmlns:p14="http://schemas.microsoft.com/office/powerpoint/2010/main" val="1117663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102W Page simple">
    <p:spTree>
      <p:nvGrpSpPr>
        <p:cNvPr id="1" name=""/>
        <p:cNvGrpSpPr/>
        <p:nvPr/>
      </p:nvGrpSpPr>
      <p:grpSpPr>
        <a:xfrm>
          <a:off x="0" y="0"/>
          <a:ext cx="0" cy="0"/>
          <a:chOff x="0" y="0"/>
          <a:chExt cx="0" cy="0"/>
        </a:xfrm>
      </p:grpSpPr>
      <p:sp>
        <p:nvSpPr>
          <p:cNvPr id="12" name="Textplatzhalter 2"/>
          <p:cNvSpPr>
            <a:spLocks noGrp="1"/>
          </p:cNvSpPr>
          <p:nvPr>
            <p:ph idx="1"/>
          </p:nvPr>
        </p:nvSpPr>
        <p:spPr bwMode="auto">
          <a:xfrm>
            <a:off x="251520" y="1196976"/>
            <a:ext cx="8640960" cy="501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8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fr-FR" altLang="de-DE" noProof="0"/>
              <a:t>Modifier les styles du texte du masque</a:t>
            </a:r>
          </a:p>
          <a:p>
            <a:pPr lvl="1"/>
            <a:r>
              <a:rPr lang="fr-FR" altLang="de-DE" noProof="0"/>
              <a:t>Deuxième niveau</a:t>
            </a:r>
          </a:p>
          <a:p>
            <a:pPr lvl="2"/>
            <a:r>
              <a:rPr lang="fr-FR" altLang="de-DE" noProof="0"/>
              <a:t>Troisième niveau</a:t>
            </a:r>
          </a:p>
          <a:p>
            <a:pPr lvl="3"/>
            <a:r>
              <a:rPr lang="fr-FR" altLang="de-DE" noProof="0"/>
              <a:t>Quatrième niveau</a:t>
            </a:r>
          </a:p>
          <a:p>
            <a:pPr lvl="4"/>
            <a:r>
              <a:rPr lang="fr-FR" altLang="de-DE" noProof="0"/>
              <a:t>Cinquième niveau</a:t>
            </a:r>
            <a:endParaRPr lang="de-CH" altLang="de-DE" noProof="0" dirty="0"/>
          </a:p>
        </p:txBody>
      </p:sp>
      <p:sp>
        <p:nvSpPr>
          <p:cNvPr id="13" name="Titelplatzhalter 1"/>
          <p:cNvSpPr>
            <a:spLocks noGrp="1"/>
          </p:cNvSpPr>
          <p:nvPr>
            <p:ph type="title" hasCustomPrompt="1"/>
          </p:nvPr>
        </p:nvSpPr>
        <p:spPr bwMode="auto">
          <a:xfrm>
            <a:off x="251520" y="565498"/>
            <a:ext cx="6873130" cy="36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a:defRPr sz="2800" b="1" baseline="0">
                <a:solidFill>
                  <a:srgbClr val="00529C"/>
                </a:solidFill>
                <a:latin typeface="Calibri" panose="020F0502020204030204" pitchFamily="34" charset="0"/>
                <a:cs typeface="Calibri" panose="020F0502020204030204" pitchFamily="34" charset="0"/>
              </a:defRPr>
            </a:lvl1pPr>
          </a:lstStyle>
          <a:p>
            <a:pPr lvl="0"/>
            <a:r>
              <a:rPr lang="de-DE" altLang="de-DE" dirty="0" err="1"/>
              <a:t>Modifiez</a:t>
            </a:r>
            <a:r>
              <a:rPr lang="de-DE" altLang="de-DE" dirty="0"/>
              <a:t> le </a:t>
            </a:r>
            <a:r>
              <a:rPr lang="de-DE" altLang="de-DE" dirty="0" err="1"/>
              <a:t>titre</a:t>
            </a:r>
            <a:endParaRPr lang="de-CH" altLang="de-DE" dirty="0"/>
          </a:p>
        </p:txBody>
      </p:sp>
      <p:sp>
        <p:nvSpPr>
          <p:cNvPr id="4" name="Espace réservé du pied de page 7"/>
          <p:cNvSpPr>
            <a:spLocks noGrp="1"/>
          </p:cNvSpPr>
          <p:nvPr>
            <p:ph type="ftr" sz="quarter" idx="11"/>
          </p:nvPr>
        </p:nvSpPr>
        <p:spPr>
          <a:xfrm>
            <a:off x="1624099" y="6572250"/>
            <a:ext cx="6692317" cy="307777"/>
          </a:xfrm>
        </p:spPr>
        <p:txBody>
          <a:bodyPr/>
          <a:lstStyle/>
          <a:p>
            <a:r>
              <a:rPr lang="fr-CH"/>
              <a:t>Orientation des nouveaux membres - programme pour les clubs</a:t>
            </a:r>
          </a:p>
        </p:txBody>
      </p:sp>
      <p:sp>
        <p:nvSpPr>
          <p:cNvPr id="5" name="Espace réservé du numéro de diapositive 8"/>
          <p:cNvSpPr>
            <a:spLocks noGrp="1"/>
          </p:cNvSpPr>
          <p:nvPr>
            <p:ph type="sldNum" sz="quarter" idx="12"/>
          </p:nvPr>
        </p:nvSpPr>
        <p:spPr>
          <a:xfrm>
            <a:off x="8388424" y="6572250"/>
            <a:ext cx="755576" cy="285750"/>
          </a:xfrm>
        </p:spPr>
        <p:txBody>
          <a:bodyPr/>
          <a:lstStyle/>
          <a:p>
            <a:fld id="{065E1E0B-3456-4A13-AF6C-4EBD22002F35}" type="slidenum">
              <a:rPr lang="fr-CH" smtClean="0"/>
              <a:t>‹N°›</a:t>
            </a:fld>
            <a:endParaRPr lang="fr-CH"/>
          </a:p>
        </p:txBody>
      </p:sp>
    </p:spTree>
    <p:extLst>
      <p:ext uri="{BB962C8B-B14F-4D97-AF65-F5344CB8AC3E}">
        <p14:creationId xmlns:p14="http://schemas.microsoft.com/office/powerpoint/2010/main" val="5233654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gi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57200" y="1124744"/>
            <a:ext cx="8229600" cy="5001419"/>
          </a:xfrm>
          <a:prstGeom prst="rect">
            <a:avLst/>
          </a:prstGeom>
        </p:spPr>
        <p:txBody>
          <a:bodyPr vert="horz" lIns="91440" tIns="45720" rIns="91440" bIns="45720" rtlCol="0">
            <a:normAutofit/>
          </a:bodyPr>
          <a:lstStyle/>
          <a:p>
            <a:pPr lvl="0"/>
            <a:r>
              <a:rPr lang="de-DE" altLang="de-DE" noProof="0" dirty="0"/>
              <a:t>Textmasterformate durch Klicken bearbeiten</a:t>
            </a:r>
          </a:p>
          <a:p>
            <a:pPr lvl="1"/>
            <a:r>
              <a:rPr lang="de-DE" altLang="de-DE" noProof="0" dirty="0"/>
              <a:t>Zweite Ebene</a:t>
            </a:r>
          </a:p>
          <a:p>
            <a:pPr lvl="2"/>
            <a:r>
              <a:rPr lang="de-DE" altLang="de-DE" noProof="0" dirty="0"/>
              <a:t>Dritte Ebene</a:t>
            </a:r>
          </a:p>
          <a:p>
            <a:pPr lvl="3"/>
            <a:r>
              <a:rPr lang="de-DE" altLang="de-DE" noProof="0" dirty="0"/>
              <a:t>Vierte Ebene</a:t>
            </a:r>
          </a:p>
          <a:p>
            <a:pPr lvl="4"/>
            <a:r>
              <a:rPr lang="de-DE" altLang="de-DE" noProof="0" dirty="0"/>
              <a:t>Fünfte Ebene</a:t>
            </a:r>
            <a:endParaRPr lang="de-CH" altLang="de-DE" noProof="0" dirty="0"/>
          </a:p>
        </p:txBody>
      </p:sp>
      <p:sp>
        <p:nvSpPr>
          <p:cNvPr id="7" name="Rechteck 6"/>
          <p:cNvSpPr>
            <a:spLocks noChangeArrowheads="1"/>
          </p:cNvSpPr>
          <p:nvPr userDrawn="1"/>
        </p:nvSpPr>
        <p:spPr bwMode="auto">
          <a:xfrm>
            <a:off x="0" y="0"/>
            <a:ext cx="9144000" cy="404813"/>
          </a:xfrm>
          <a:prstGeom prst="rect">
            <a:avLst/>
          </a:prstGeom>
          <a:solidFill>
            <a:srgbClr val="00529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t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de-CH" altLang="de-DE" b="1">
              <a:solidFill>
                <a:srgbClr val="FFFFFF"/>
              </a:solidFill>
              <a:cs typeface="Arial" panose="020B0604020202020204" pitchFamily="34" charset="0"/>
            </a:endParaRPr>
          </a:p>
        </p:txBody>
      </p:sp>
      <p:sp>
        <p:nvSpPr>
          <p:cNvPr id="8" name="Textfeld 7"/>
          <p:cNvSpPr txBox="1"/>
          <p:nvPr userDrawn="1"/>
        </p:nvSpPr>
        <p:spPr>
          <a:xfrm>
            <a:off x="250825" y="44624"/>
            <a:ext cx="3673103" cy="360000"/>
          </a:xfrm>
          <a:prstGeom prst="rect">
            <a:avLst/>
          </a:prstGeom>
          <a:noFill/>
        </p:spPr>
        <p:txBody>
          <a:bodyPr wrap="square">
            <a:spAutoFit/>
          </a:bodyPr>
          <a:lstStyle>
            <a:lvl1pPr eaLnBrk="0" hangingPunct="0">
              <a:tabLst>
                <a:tab pos="1252538" algn="l"/>
              </a:tabLst>
              <a:defRPr>
                <a:solidFill>
                  <a:schemeClr val="tx1"/>
                </a:solidFill>
                <a:latin typeface="Arial" charset="0"/>
                <a:ea typeface="ＭＳ Ｐゴシック" charset="0"/>
                <a:cs typeface="Arial" charset="0"/>
              </a:defRPr>
            </a:lvl1pPr>
            <a:lvl2pPr marL="742950" indent="-285750" eaLnBrk="0" hangingPunct="0">
              <a:tabLst>
                <a:tab pos="1252538" algn="l"/>
              </a:tabLst>
              <a:defRPr>
                <a:solidFill>
                  <a:schemeClr val="tx1"/>
                </a:solidFill>
                <a:latin typeface="Arial" charset="0"/>
                <a:ea typeface="Arial" charset="0"/>
                <a:cs typeface="Arial" charset="0"/>
              </a:defRPr>
            </a:lvl2pPr>
            <a:lvl3pPr marL="1143000" indent="-228600" eaLnBrk="0" hangingPunct="0">
              <a:tabLst>
                <a:tab pos="1252538" algn="l"/>
              </a:tabLst>
              <a:defRPr>
                <a:solidFill>
                  <a:schemeClr val="tx1"/>
                </a:solidFill>
                <a:latin typeface="Arial" charset="0"/>
                <a:ea typeface="Arial" charset="0"/>
                <a:cs typeface="Arial" charset="0"/>
              </a:defRPr>
            </a:lvl3pPr>
            <a:lvl4pPr marL="1600200" indent="-228600" eaLnBrk="0" hangingPunct="0">
              <a:tabLst>
                <a:tab pos="1252538" algn="l"/>
              </a:tabLst>
              <a:defRPr>
                <a:solidFill>
                  <a:schemeClr val="tx1"/>
                </a:solidFill>
                <a:latin typeface="Arial" charset="0"/>
                <a:ea typeface="Arial" charset="0"/>
                <a:cs typeface="Arial" charset="0"/>
              </a:defRPr>
            </a:lvl4pPr>
            <a:lvl5pPr marL="2057400" indent="-228600" eaLnBrk="0" hangingPunct="0">
              <a:tabLst>
                <a:tab pos="1252538" algn="l"/>
              </a:tabLst>
              <a:defRPr>
                <a:solidFill>
                  <a:schemeClr val="tx1"/>
                </a:solidFill>
                <a:latin typeface="Arial" charset="0"/>
                <a:ea typeface="Arial" charset="0"/>
                <a:cs typeface="Arial" charset="0"/>
              </a:defRPr>
            </a:lvl5pPr>
            <a:lvl6pPr marL="2514600" indent="-228600" eaLnBrk="0" fontAlgn="base" hangingPunct="0">
              <a:spcBef>
                <a:spcPct val="0"/>
              </a:spcBef>
              <a:spcAft>
                <a:spcPct val="0"/>
              </a:spcAft>
              <a:tabLst>
                <a:tab pos="1252538" algn="l"/>
              </a:tabLs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tabLst>
                <a:tab pos="1252538" algn="l"/>
              </a:tabLs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tabLst>
                <a:tab pos="1252538" algn="l"/>
              </a:tabLs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tabLst>
                <a:tab pos="1252538" algn="l"/>
              </a:tabLst>
              <a:defRPr>
                <a:solidFill>
                  <a:schemeClr val="tx1"/>
                </a:solidFill>
                <a:latin typeface="Arial" charset="0"/>
                <a:ea typeface="Arial" charset="0"/>
                <a:cs typeface="Arial" charset="0"/>
              </a:defRPr>
            </a:lvl9pPr>
          </a:lstStyle>
          <a:p>
            <a:pPr eaLnBrk="1" hangingPunct="1">
              <a:defRPr/>
            </a:pPr>
            <a:r>
              <a:rPr lang="de-CH" dirty="0">
                <a:solidFill>
                  <a:schemeClr val="bg1"/>
                </a:solidFill>
              </a:rPr>
              <a:t>Lions Clubs International</a:t>
            </a:r>
          </a:p>
        </p:txBody>
      </p:sp>
      <p:sp>
        <p:nvSpPr>
          <p:cNvPr id="9" name="Textfeld 9"/>
          <p:cNvSpPr txBox="1">
            <a:spLocks noChangeArrowheads="1"/>
          </p:cNvSpPr>
          <p:nvPr userDrawn="1"/>
        </p:nvSpPr>
        <p:spPr bwMode="auto">
          <a:xfrm>
            <a:off x="7124650" y="404664"/>
            <a:ext cx="1081835" cy="338554"/>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de-CH" sz="1600" b="1" i="1" dirty="0" err="1">
                <a:solidFill>
                  <a:srgbClr val="FFC000"/>
                </a:solidFill>
                <a:cs typeface="Arial" charset="0"/>
              </a:rPr>
              <a:t>We</a:t>
            </a:r>
            <a:r>
              <a:rPr lang="de-CH" sz="1600" b="1" i="1" dirty="0">
                <a:solidFill>
                  <a:srgbClr val="FFC000"/>
                </a:solidFill>
                <a:cs typeface="Arial" charset="0"/>
              </a:rPr>
              <a:t> </a:t>
            </a:r>
            <a:r>
              <a:rPr lang="de-CH" sz="1600" b="1" i="1" dirty="0" err="1">
                <a:solidFill>
                  <a:srgbClr val="FFC000"/>
                </a:solidFill>
                <a:cs typeface="Arial" charset="0"/>
              </a:rPr>
              <a:t>serve</a:t>
            </a:r>
            <a:endParaRPr lang="de-CH" sz="1600" b="1" i="1" dirty="0">
              <a:solidFill>
                <a:srgbClr val="FFC000"/>
              </a:solidFill>
              <a:cs typeface="Arial" charset="0"/>
            </a:endParaRPr>
          </a:p>
        </p:txBody>
      </p:sp>
      <p:pic>
        <p:nvPicPr>
          <p:cNvPr id="10" name="Imag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172400" y="121959"/>
            <a:ext cx="833041" cy="786761"/>
          </a:xfrm>
          <a:prstGeom prst="rect">
            <a:avLst/>
          </a:prstGeom>
        </p:spPr>
      </p:pic>
      <p:sp>
        <p:nvSpPr>
          <p:cNvPr id="11" name="Rechteck 5"/>
          <p:cNvSpPr>
            <a:spLocks noChangeArrowheads="1"/>
          </p:cNvSpPr>
          <p:nvPr userDrawn="1"/>
        </p:nvSpPr>
        <p:spPr bwMode="auto">
          <a:xfrm>
            <a:off x="0" y="6572250"/>
            <a:ext cx="9144000" cy="285750"/>
          </a:xfrm>
          <a:prstGeom prst="rect">
            <a:avLst/>
          </a:prstGeom>
          <a:solidFill>
            <a:srgbClr val="FFC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de-CH" altLang="de-DE" sz="1800">
              <a:solidFill>
                <a:srgbClr val="FFFFFF"/>
              </a:solidFill>
            </a:endParaRPr>
          </a:p>
        </p:txBody>
      </p:sp>
      <p:sp>
        <p:nvSpPr>
          <p:cNvPr id="12" name="ZoneTexte 11"/>
          <p:cNvSpPr txBox="1"/>
          <p:nvPr userDrawn="1"/>
        </p:nvSpPr>
        <p:spPr>
          <a:xfrm>
            <a:off x="0" y="6572250"/>
            <a:ext cx="1624099" cy="307777"/>
          </a:xfrm>
          <a:prstGeom prst="rect">
            <a:avLst/>
          </a:prstGeom>
          <a:noFill/>
        </p:spPr>
        <p:txBody>
          <a:bodyPr wrap="none" rtlCol="0">
            <a:spAutoFit/>
          </a:bodyPr>
          <a:lstStyle/>
          <a:p>
            <a:r>
              <a:rPr lang="fr-CH" sz="1400" b="1" dirty="0">
                <a:solidFill>
                  <a:srgbClr val="003399"/>
                </a:solidFill>
              </a:rPr>
              <a:t>District 102 West</a:t>
            </a:r>
          </a:p>
        </p:txBody>
      </p:sp>
      <p:sp>
        <p:nvSpPr>
          <p:cNvPr id="5" name="Espace réservé du pied de page 4"/>
          <p:cNvSpPr>
            <a:spLocks noGrp="1"/>
          </p:cNvSpPr>
          <p:nvPr>
            <p:ph type="ftr" sz="quarter" idx="3"/>
          </p:nvPr>
        </p:nvSpPr>
        <p:spPr>
          <a:xfrm>
            <a:off x="1624099" y="6572250"/>
            <a:ext cx="6692317" cy="307777"/>
          </a:xfrm>
          <a:prstGeom prst="rect">
            <a:avLst/>
          </a:prstGeom>
        </p:spPr>
        <p:txBody>
          <a:bodyPr vert="horz" lIns="91440" tIns="45720" rIns="91440" bIns="45720" rtlCol="0" anchor="ctr"/>
          <a:lstStyle>
            <a:lvl1pPr algn="ctr">
              <a:defRPr sz="1400" i="1">
                <a:solidFill>
                  <a:srgbClr val="003399"/>
                </a:solidFill>
              </a:defRPr>
            </a:lvl1pPr>
          </a:lstStyle>
          <a:p>
            <a:r>
              <a:rPr lang="fr-CH"/>
              <a:t>Orientation des nouveaux membres - programme pour les clubs</a:t>
            </a:r>
            <a:endParaRPr lang="fr-CH" dirty="0"/>
          </a:p>
        </p:txBody>
      </p:sp>
      <p:sp>
        <p:nvSpPr>
          <p:cNvPr id="6" name="Espace réservé du numéro de diapositive 5"/>
          <p:cNvSpPr>
            <a:spLocks noGrp="1"/>
          </p:cNvSpPr>
          <p:nvPr>
            <p:ph type="sldNum" sz="quarter" idx="4"/>
          </p:nvPr>
        </p:nvSpPr>
        <p:spPr>
          <a:xfrm>
            <a:off x="8388424" y="6572250"/>
            <a:ext cx="755576" cy="285750"/>
          </a:xfrm>
          <a:prstGeom prst="rect">
            <a:avLst/>
          </a:prstGeom>
        </p:spPr>
        <p:txBody>
          <a:bodyPr vert="horz" lIns="91440" tIns="45720" rIns="91440" bIns="45720" rtlCol="0" anchor="ctr"/>
          <a:lstStyle>
            <a:lvl1pPr algn="r">
              <a:defRPr sz="1400">
                <a:solidFill>
                  <a:srgbClr val="003399"/>
                </a:solidFill>
              </a:defRPr>
            </a:lvl1pPr>
          </a:lstStyle>
          <a:p>
            <a:fld id="{065E1E0B-3456-4A13-AF6C-4EBD22002F35}" type="slidenum">
              <a:rPr lang="fr-CH" smtClean="0"/>
              <a:pPr/>
              <a:t>‹N°›</a:t>
            </a:fld>
            <a:endParaRPr lang="fr-CH" dirty="0"/>
          </a:p>
        </p:txBody>
      </p:sp>
    </p:spTree>
    <p:extLst>
      <p:ext uri="{BB962C8B-B14F-4D97-AF65-F5344CB8AC3E}">
        <p14:creationId xmlns:p14="http://schemas.microsoft.com/office/powerpoint/2010/main" val="457129763"/>
      </p:ext>
    </p:extLst>
  </p:cSld>
  <p:clrMap bg1="lt1" tx1="dk1" bg2="lt2" tx2="dk2" accent1="accent1" accent2="accent2" accent3="accent3" accent4="accent4" accent5="accent5" accent6="accent6" hlink="hlink" folHlink="folHlink"/>
  <p:sldLayoutIdLst>
    <p:sldLayoutId id="2147483904" r:id="rId1"/>
    <p:sldLayoutId id="2147483912" r:id="rId2"/>
    <p:sldLayoutId id="2147483913" r:id="rId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lionsclubs.ch/"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facebook.com/lionsclubs" TargetMode="External"/><Relationship Id="rId2" Type="http://schemas.openxmlformats.org/officeDocument/2006/relationships/hyperlink" Target="http://www.lionsclubs.org/"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twitter.com/lionsclubsor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tinyurl.com/D102Wlivret"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ctrTitle"/>
          </p:nvPr>
        </p:nvSpPr>
        <p:spPr/>
        <p:txBody>
          <a:bodyPr/>
          <a:lstStyle/>
          <a:p>
            <a:r>
              <a:rPr lang="fr-FR" dirty="0"/>
              <a:t>Orientation des nouveaux membres</a:t>
            </a:r>
            <a:endParaRPr lang="fr-CH" dirty="0"/>
          </a:p>
        </p:txBody>
      </p:sp>
      <p:sp>
        <p:nvSpPr>
          <p:cNvPr id="9" name="Sous-titre 2">
            <a:extLst>
              <a:ext uri="{FF2B5EF4-FFF2-40B4-BE49-F238E27FC236}">
                <a16:creationId xmlns:a16="http://schemas.microsoft.com/office/drawing/2014/main" id="{B469CF0E-19A0-477B-A889-F5F788769D0C}"/>
              </a:ext>
            </a:extLst>
          </p:cNvPr>
          <p:cNvSpPr>
            <a:spLocks noGrp="1"/>
          </p:cNvSpPr>
          <p:nvPr>
            <p:ph type="subTitle" idx="1"/>
          </p:nvPr>
        </p:nvSpPr>
        <p:spPr>
          <a:xfrm>
            <a:off x="1331640" y="4869160"/>
            <a:ext cx="6400800" cy="1273696"/>
          </a:xfrm>
        </p:spPr>
        <p:txBody>
          <a:bodyPr>
            <a:normAutofit/>
          </a:bodyPr>
          <a:lstStyle/>
          <a:p>
            <a:pPr lvl="0">
              <a:spcBef>
                <a:spcPts val="640"/>
              </a:spcBef>
              <a:buClr>
                <a:srgbClr val="00529C"/>
              </a:buClr>
              <a:buSzPct val="25000"/>
            </a:pPr>
            <a:r>
              <a:rPr lang="fr-CH" dirty="0">
                <a:latin typeface="Arial"/>
                <a:ea typeface="Arial"/>
                <a:cs typeface="Arial"/>
                <a:sym typeface="Arial"/>
              </a:rPr>
              <a:t>Equipe Mondiale de l’Effectif (EME)</a:t>
            </a:r>
          </a:p>
        </p:txBody>
      </p:sp>
    </p:spTree>
    <p:extLst>
      <p:ext uri="{BB962C8B-B14F-4D97-AF65-F5344CB8AC3E}">
        <p14:creationId xmlns:p14="http://schemas.microsoft.com/office/powerpoint/2010/main" val="74015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CH"/>
              <a:t>Orientation des nouveaux membres - programme pour les clubs</a:t>
            </a:r>
            <a:endParaRPr lang="fr-CH" dirty="0"/>
          </a:p>
        </p:txBody>
      </p:sp>
      <p:sp>
        <p:nvSpPr>
          <p:cNvPr id="5" name="Espace réservé du numéro de diapositive 4"/>
          <p:cNvSpPr>
            <a:spLocks noGrp="1"/>
          </p:cNvSpPr>
          <p:nvPr>
            <p:ph type="sldNum" sz="quarter" idx="12"/>
          </p:nvPr>
        </p:nvSpPr>
        <p:spPr/>
        <p:txBody>
          <a:bodyPr/>
          <a:lstStyle/>
          <a:p>
            <a:fld id="{63DC37BB-A674-4321-B10B-89440E22AEF7}" type="slidenum">
              <a:rPr lang="fr-CH" smtClean="0"/>
              <a:t>10</a:t>
            </a:fld>
            <a:endParaRPr lang="fr-CH" dirty="0"/>
          </a:p>
        </p:txBody>
      </p:sp>
      <p:sp>
        <p:nvSpPr>
          <p:cNvPr id="2" name="Title 1"/>
          <p:cNvSpPr>
            <a:spLocks noGrp="1"/>
          </p:cNvSpPr>
          <p:nvPr>
            <p:ph type="title"/>
          </p:nvPr>
        </p:nvSpPr>
        <p:spPr>
          <a:prstGeom prst="rect">
            <a:avLst/>
          </a:prstGeom>
        </p:spPr>
        <p:txBody>
          <a:bodyPr/>
          <a:lstStyle/>
          <a:p>
            <a:r>
              <a:rPr lang="fr-FR" dirty="0"/>
              <a:t>Officiels du club 2017-2018</a:t>
            </a:r>
          </a:p>
        </p:txBody>
      </p:sp>
      <p:graphicFrame>
        <p:nvGraphicFramePr>
          <p:cNvPr id="6" name="Tableau 5">
            <a:extLst>
              <a:ext uri="{FF2B5EF4-FFF2-40B4-BE49-F238E27FC236}">
                <a16:creationId xmlns:a16="http://schemas.microsoft.com/office/drawing/2014/main" id="{66ADC390-93C9-488A-9C95-4F458915026F}"/>
              </a:ext>
            </a:extLst>
          </p:cNvPr>
          <p:cNvGraphicFramePr>
            <a:graphicFrameLocks noGrp="1"/>
          </p:cNvGraphicFramePr>
          <p:nvPr>
            <p:extLst>
              <p:ext uri="{D42A27DB-BD31-4B8C-83A1-F6EECF244321}">
                <p14:modId xmlns:p14="http://schemas.microsoft.com/office/powerpoint/2010/main" val="2429596021"/>
              </p:ext>
            </p:extLst>
          </p:nvPr>
        </p:nvGraphicFramePr>
        <p:xfrm>
          <a:off x="1403648" y="1052736"/>
          <a:ext cx="6144344" cy="5455920"/>
        </p:xfrm>
        <a:graphic>
          <a:graphicData uri="http://schemas.openxmlformats.org/drawingml/2006/table">
            <a:tbl>
              <a:tblPr firstRow="1" bandRow="1">
                <a:tableStyleId>{69CF1AB2-1976-4502-BF36-3FF5EA218861}</a:tableStyleId>
              </a:tblPr>
              <a:tblGrid>
                <a:gridCol w="3096344">
                  <a:extLst>
                    <a:ext uri="{9D8B030D-6E8A-4147-A177-3AD203B41FA5}">
                      <a16:colId xmlns:a16="http://schemas.microsoft.com/office/drawing/2014/main" val="1058930422"/>
                    </a:ext>
                  </a:extLst>
                </a:gridCol>
                <a:gridCol w="3048000">
                  <a:extLst>
                    <a:ext uri="{9D8B030D-6E8A-4147-A177-3AD203B41FA5}">
                      <a16:colId xmlns:a16="http://schemas.microsoft.com/office/drawing/2014/main" val="1208518633"/>
                    </a:ext>
                  </a:extLst>
                </a:gridCol>
              </a:tblGrid>
              <a:tr h="370840">
                <a:tc>
                  <a:txBody>
                    <a:bodyPr/>
                    <a:lstStyle/>
                    <a:p>
                      <a:r>
                        <a:rPr lang="fr-FR" sz="2000" b="0" dirty="0">
                          <a:latin typeface="Calibri" panose="020F0502020204030204" pitchFamily="34" charset="0"/>
                          <a:cs typeface="Calibri" panose="020F0502020204030204" pitchFamily="34" charset="0"/>
                        </a:rPr>
                        <a:t>Président</a:t>
                      </a:r>
                      <a:endParaRPr lang="fr-CH" sz="2000" b="0" dirty="0">
                        <a:latin typeface="Calibri" panose="020F0502020204030204" pitchFamily="34" charset="0"/>
                        <a:cs typeface="Calibri" panose="020F0502020204030204" pitchFamily="34" charset="0"/>
                      </a:endParaRPr>
                    </a:p>
                  </a:txBody>
                  <a:tcPr/>
                </a:tc>
                <a:tc>
                  <a:txBody>
                    <a:bodyPr/>
                    <a:lstStyle/>
                    <a:p>
                      <a:r>
                        <a:rPr lang="fr-CH" sz="2000" b="1" dirty="0">
                          <a:solidFill>
                            <a:srgbClr val="FF0000"/>
                          </a:solidFill>
                          <a:latin typeface="Calibri" panose="020F0502020204030204" pitchFamily="34" charset="0"/>
                          <a:cs typeface="Calibri" panose="020F0502020204030204" pitchFamily="34" charset="0"/>
                        </a:rPr>
                        <a:t>XXX</a:t>
                      </a:r>
                    </a:p>
                  </a:txBody>
                  <a:tcPr/>
                </a:tc>
                <a:extLst>
                  <a:ext uri="{0D108BD9-81ED-4DB2-BD59-A6C34878D82A}">
                    <a16:rowId xmlns:a16="http://schemas.microsoft.com/office/drawing/2014/main" val="7526599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dirty="0">
                          <a:latin typeface="Calibri" panose="020F0502020204030204" pitchFamily="34" charset="0"/>
                          <a:cs typeface="Calibri" panose="020F0502020204030204" pitchFamily="34" charset="0"/>
                        </a:rPr>
                        <a:t>1</a:t>
                      </a:r>
                      <a:r>
                        <a:rPr lang="fr-FR" sz="2000" b="0" baseline="30000" dirty="0">
                          <a:latin typeface="Calibri" panose="020F0502020204030204" pitchFamily="34" charset="0"/>
                          <a:cs typeface="Calibri" panose="020F0502020204030204" pitchFamily="34" charset="0"/>
                        </a:rPr>
                        <a:t>er</a:t>
                      </a:r>
                      <a:r>
                        <a:rPr lang="fr-FR" sz="2000" b="0" dirty="0">
                          <a:latin typeface="Calibri" panose="020F0502020204030204" pitchFamily="34" charset="0"/>
                          <a:cs typeface="Calibri" panose="020F0502020204030204" pitchFamily="34" charset="0"/>
                        </a:rPr>
                        <a:t> Vice-Président</a:t>
                      </a:r>
                      <a:endParaRPr lang="fr-FR" sz="2000" b="0" dirty="0">
                        <a:solidFill>
                          <a:srgbClr val="00529C"/>
                        </a:solidFill>
                        <a:latin typeface="Calibri" panose="020F0502020204030204" pitchFamily="34" charset="0"/>
                        <a:cs typeface="Calibri" panose="020F0502020204030204" pitchFamily="34" charset="0"/>
                      </a:endParaRPr>
                    </a:p>
                  </a:txBody>
                  <a:tcPr/>
                </a:tc>
                <a:tc>
                  <a:txBody>
                    <a:bodyPr/>
                    <a:lstStyle/>
                    <a:p>
                      <a:endParaRPr lang="fr-CH" sz="20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9731528"/>
                  </a:ext>
                </a:extLst>
              </a:tr>
              <a:tr h="370840">
                <a:tc>
                  <a:txBody>
                    <a:bodyPr/>
                    <a:lstStyle/>
                    <a:p>
                      <a:r>
                        <a:rPr lang="fr-FR" sz="2000" b="0" dirty="0">
                          <a:latin typeface="Calibri" panose="020F0502020204030204" pitchFamily="34" charset="0"/>
                          <a:cs typeface="Calibri" panose="020F0502020204030204" pitchFamily="34" charset="0"/>
                        </a:rPr>
                        <a:t>2</a:t>
                      </a:r>
                      <a:r>
                        <a:rPr lang="fr-FR" sz="2000" b="0" baseline="30000" dirty="0">
                          <a:latin typeface="Calibri" panose="020F0502020204030204" pitchFamily="34" charset="0"/>
                          <a:cs typeface="Calibri" panose="020F0502020204030204" pitchFamily="34" charset="0"/>
                        </a:rPr>
                        <a:t>ème</a:t>
                      </a:r>
                      <a:r>
                        <a:rPr lang="fr-FR" sz="2000" b="0" dirty="0">
                          <a:latin typeface="Calibri" panose="020F0502020204030204" pitchFamily="34" charset="0"/>
                          <a:cs typeface="Calibri" panose="020F0502020204030204" pitchFamily="34" charset="0"/>
                        </a:rPr>
                        <a:t> Vice-Président </a:t>
                      </a:r>
                      <a:endParaRPr lang="fr-CH" sz="2000" b="0" dirty="0">
                        <a:latin typeface="Calibri" panose="020F0502020204030204" pitchFamily="34" charset="0"/>
                        <a:cs typeface="Calibri" panose="020F0502020204030204" pitchFamily="34" charset="0"/>
                      </a:endParaRPr>
                    </a:p>
                  </a:txBody>
                  <a:tcPr/>
                </a:tc>
                <a:tc>
                  <a:txBody>
                    <a:bodyPr/>
                    <a:lstStyle/>
                    <a:p>
                      <a:endParaRPr lang="fr-CH" sz="2000" b="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60872350"/>
                  </a:ext>
                </a:extLst>
              </a:tr>
              <a:tr h="370840">
                <a:tc>
                  <a:txBody>
                    <a:bodyPr/>
                    <a:lstStyle/>
                    <a:p>
                      <a:r>
                        <a:rPr lang="fr-FR" sz="2000" b="0" dirty="0">
                          <a:latin typeface="Calibri" panose="020F0502020204030204" pitchFamily="34" charset="0"/>
                          <a:cs typeface="Calibri" panose="020F0502020204030204" pitchFamily="34" charset="0"/>
                        </a:rPr>
                        <a:t>Past Président </a:t>
                      </a:r>
                      <a:endParaRPr lang="fr-CH" sz="2000" b="0" dirty="0">
                        <a:latin typeface="Calibri" panose="020F0502020204030204" pitchFamily="34" charset="0"/>
                        <a:cs typeface="Calibri" panose="020F0502020204030204" pitchFamily="34" charset="0"/>
                      </a:endParaRPr>
                    </a:p>
                  </a:txBody>
                  <a:tcPr/>
                </a:tc>
                <a:tc>
                  <a:txBody>
                    <a:bodyPr/>
                    <a:lstStyle/>
                    <a:p>
                      <a:endParaRPr lang="fr-CH" sz="2000" b="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787931176"/>
                  </a:ext>
                </a:extLst>
              </a:tr>
              <a:tr h="370840">
                <a:tc>
                  <a:txBody>
                    <a:bodyPr/>
                    <a:lstStyle/>
                    <a:p>
                      <a:r>
                        <a:rPr lang="fr-FR" sz="2000" b="0" dirty="0">
                          <a:latin typeface="Calibri" panose="020F0502020204030204" pitchFamily="34" charset="0"/>
                          <a:cs typeface="Calibri" panose="020F0502020204030204" pitchFamily="34" charset="0"/>
                        </a:rPr>
                        <a:t>Secrétaire</a:t>
                      </a:r>
                      <a:endParaRPr lang="fr-CH" sz="2000" b="0" dirty="0">
                        <a:latin typeface="Calibri" panose="020F0502020204030204" pitchFamily="34" charset="0"/>
                        <a:cs typeface="Calibri" panose="020F0502020204030204" pitchFamily="34" charset="0"/>
                      </a:endParaRPr>
                    </a:p>
                  </a:txBody>
                  <a:tcPr/>
                </a:tc>
                <a:tc>
                  <a:txBody>
                    <a:bodyPr/>
                    <a:lstStyle/>
                    <a:p>
                      <a:endParaRPr lang="fr-CH" sz="2000" b="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13398811"/>
                  </a:ext>
                </a:extLst>
              </a:tr>
              <a:tr h="370840">
                <a:tc>
                  <a:txBody>
                    <a:bodyPr/>
                    <a:lstStyle/>
                    <a:p>
                      <a:r>
                        <a:rPr lang="fr-FR" sz="2000" b="0" dirty="0">
                          <a:latin typeface="Calibri" panose="020F0502020204030204" pitchFamily="34" charset="0"/>
                          <a:cs typeface="Calibri" panose="020F0502020204030204" pitchFamily="34" charset="0"/>
                        </a:rPr>
                        <a:t>Trésorière</a:t>
                      </a:r>
                      <a:endParaRPr lang="fr-CH" sz="2000" b="0" dirty="0">
                        <a:latin typeface="Calibri" panose="020F0502020204030204" pitchFamily="34" charset="0"/>
                        <a:cs typeface="Calibri" panose="020F0502020204030204" pitchFamily="34" charset="0"/>
                      </a:endParaRPr>
                    </a:p>
                  </a:txBody>
                  <a:tcPr/>
                </a:tc>
                <a:tc>
                  <a:txBody>
                    <a:bodyPr/>
                    <a:lstStyle/>
                    <a:p>
                      <a:endParaRPr lang="fr-CH" sz="2000" b="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767392078"/>
                  </a:ext>
                </a:extLst>
              </a:tr>
              <a:tr h="370840">
                <a:tc>
                  <a:txBody>
                    <a:bodyPr/>
                    <a:lstStyle/>
                    <a:p>
                      <a:r>
                        <a:rPr lang="fr-FR" sz="2000" b="0" dirty="0">
                          <a:latin typeface="Calibri" panose="020F0502020204030204" pitchFamily="34" charset="0"/>
                          <a:cs typeface="Calibri" panose="020F0502020204030204" pitchFamily="34" charset="0"/>
                        </a:rPr>
                        <a:t>Censeur</a:t>
                      </a:r>
                      <a:endParaRPr lang="fr-CH" sz="2000" b="0" dirty="0">
                        <a:latin typeface="Calibri" panose="020F0502020204030204" pitchFamily="34" charset="0"/>
                        <a:cs typeface="Calibri" panose="020F0502020204030204" pitchFamily="34" charset="0"/>
                      </a:endParaRPr>
                    </a:p>
                  </a:txBody>
                  <a:tcPr/>
                </a:tc>
                <a:tc>
                  <a:txBody>
                    <a:bodyPr/>
                    <a:lstStyle/>
                    <a:p>
                      <a:endParaRPr lang="fr-CH" sz="2000" b="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92594927"/>
                  </a:ext>
                </a:extLst>
              </a:tr>
              <a:tr h="370840">
                <a:tc>
                  <a:txBody>
                    <a:bodyPr/>
                    <a:lstStyle/>
                    <a:p>
                      <a:r>
                        <a:rPr lang="fr-CH" sz="2000" b="0" dirty="0">
                          <a:latin typeface="Calibri" panose="020F0502020204030204" pitchFamily="34" charset="0"/>
                          <a:cs typeface="Calibri" panose="020F0502020204030204" pitchFamily="34" charset="0"/>
                        </a:rPr>
                        <a:t>Délégué à l’effectif</a:t>
                      </a:r>
                    </a:p>
                  </a:txBody>
                  <a:tcPr/>
                </a:tc>
                <a:tc>
                  <a:txBody>
                    <a:bodyPr/>
                    <a:lstStyle/>
                    <a:p>
                      <a:endParaRPr lang="fr-CH" sz="20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906412328"/>
                  </a:ext>
                </a:extLst>
              </a:tr>
              <a:tr h="370840">
                <a:tc>
                  <a:txBody>
                    <a:bodyPr/>
                    <a:lstStyle/>
                    <a:p>
                      <a:r>
                        <a:rPr lang="fr-FR" sz="2000" b="0" dirty="0">
                          <a:latin typeface="Calibri" panose="020F0502020204030204" pitchFamily="34" charset="0"/>
                          <a:cs typeface="Calibri" panose="020F0502020204030204" pitchFamily="34" charset="0"/>
                        </a:rPr>
                        <a:t>Webmaster</a:t>
                      </a:r>
                      <a:endParaRPr lang="fr-CH" sz="2000" b="0" dirty="0">
                        <a:latin typeface="Calibri" panose="020F0502020204030204" pitchFamily="34" charset="0"/>
                        <a:cs typeface="Calibri" panose="020F0502020204030204" pitchFamily="34" charset="0"/>
                      </a:endParaRPr>
                    </a:p>
                  </a:txBody>
                  <a:tcPr/>
                </a:tc>
                <a:tc>
                  <a:txBody>
                    <a:bodyPr/>
                    <a:lstStyle/>
                    <a:p>
                      <a:endParaRPr lang="fr-CH" sz="20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1939606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dirty="0">
                          <a:latin typeface="Calibri" panose="020F0502020204030204" pitchFamily="34" charset="0"/>
                          <a:cs typeface="Calibri" panose="020F0502020204030204" pitchFamily="34" charset="0"/>
                        </a:rPr>
                        <a:t>Déléguée à la jeunesse	</a:t>
                      </a:r>
                      <a:endParaRPr lang="fr-FR" sz="2000" b="0" dirty="0">
                        <a:solidFill>
                          <a:srgbClr val="00529C"/>
                        </a:solidFill>
                        <a:latin typeface="Calibri" panose="020F0502020204030204" pitchFamily="34" charset="0"/>
                        <a:cs typeface="Calibri" panose="020F0502020204030204" pitchFamily="34" charset="0"/>
                      </a:endParaRPr>
                    </a:p>
                  </a:txBody>
                  <a:tcPr/>
                </a:tc>
                <a:tc>
                  <a:txBody>
                    <a:bodyPr/>
                    <a:lstStyle/>
                    <a:p>
                      <a:endParaRPr lang="fr-CH" sz="2000" b="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16848001"/>
                  </a:ext>
                </a:extLst>
              </a:tr>
              <a:tr h="370840">
                <a:tc>
                  <a:txBody>
                    <a:bodyPr/>
                    <a:lstStyle/>
                    <a:p>
                      <a:r>
                        <a:rPr lang="fr-FR" sz="2000" b="0" dirty="0">
                          <a:latin typeface="Calibri" panose="020F0502020204030204" pitchFamily="34" charset="0"/>
                          <a:cs typeface="Calibri" panose="020F0502020204030204" pitchFamily="34" charset="0"/>
                        </a:rPr>
                        <a:t>Commission des œuvres sociales</a:t>
                      </a:r>
                      <a:endParaRPr lang="fr-CH" sz="2000" b="0" dirty="0">
                        <a:latin typeface="Calibri" panose="020F0502020204030204" pitchFamily="34" charset="0"/>
                        <a:cs typeface="Calibri" panose="020F0502020204030204" pitchFamily="34" charset="0"/>
                      </a:endParaRPr>
                    </a:p>
                  </a:txBody>
                  <a:tcPr/>
                </a:tc>
                <a:tc>
                  <a:txBody>
                    <a:bodyPr/>
                    <a:lstStyle/>
                    <a:p>
                      <a:endParaRPr lang="fr-CH" sz="20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185691243"/>
                  </a:ext>
                </a:extLst>
              </a:tr>
              <a:tr h="370840">
                <a:tc>
                  <a:txBody>
                    <a:bodyPr/>
                    <a:lstStyle/>
                    <a:p>
                      <a:r>
                        <a:rPr lang="fr-FR" sz="2000" b="0" dirty="0">
                          <a:latin typeface="Calibri" panose="020F0502020204030204" pitchFamily="34" charset="0"/>
                          <a:cs typeface="Calibri" panose="020F0502020204030204" pitchFamily="34" charset="0"/>
                        </a:rPr>
                        <a:t>Commission d’accueil</a:t>
                      </a:r>
                      <a:endParaRPr lang="fr-CH" sz="2000" b="0" dirty="0">
                        <a:latin typeface="Calibri" panose="020F0502020204030204" pitchFamily="34" charset="0"/>
                        <a:cs typeface="Calibri" panose="020F0502020204030204" pitchFamily="34" charset="0"/>
                      </a:endParaRPr>
                    </a:p>
                  </a:txBody>
                  <a:tcPr/>
                </a:tc>
                <a:tc>
                  <a:txBody>
                    <a:bodyPr/>
                    <a:lstStyle/>
                    <a:p>
                      <a:endParaRPr lang="fr-CH" sz="20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117440064"/>
                  </a:ext>
                </a:extLst>
              </a:tr>
              <a:tr h="370840">
                <a:tc>
                  <a:txBody>
                    <a:bodyPr/>
                    <a:lstStyle/>
                    <a:p>
                      <a:r>
                        <a:rPr lang="fr-FR" sz="2000" b="0" dirty="0">
                          <a:latin typeface="Calibri" panose="020F0502020204030204" pitchFamily="34" charset="0"/>
                          <a:cs typeface="Calibri" panose="020F0502020204030204" pitchFamily="34" charset="0"/>
                        </a:rPr>
                        <a:t>Vérificateurs des comptes </a:t>
                      </a:r>
                      <a:endParaRPr lang="fr-CH" sz="2000" b="0" dirty="0">
                        <a:latin typeface="Calibri" panose="020F0502020204030204" pitchFamily="34" charset="0"/>
                        <a:cs typeface="Calibri" panose="020F0502020204030204" pitchFamily="34" charset="0"/>
                      </a:endParaRPr>
                    </a:p>
                  </a:txBody>
                  <a:tcPr/>
                </a:tc>
                <a:tc>
                  <a:txBody>
                    <a:bodyPr/>
                    <a:lstStyle/>
                    <a:p>
                      <a:endParaRPr lang="fr-CH" sz="20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3565466"/>
                  </a:ext>
                </a:extLst>
              </a:tr>
            </a:tbl>
          </a:graphicData>
        </a:graphic>
      </p:graphicFrame>
    </p:spTree>
    <p:extLst>
      <p:ext uri="{BB962C8B-B14F-4D97-AF65-F5344CB8AC3E}">
        <p14:creationId xmlns:p14="http://schemas.microsoft.com/office/powerpoint/2010/main" val="896812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fr-FR" dirty="0">
                <a:solidFill>
                  <a:srgbClr val="FF0000"/>
                </a:solidFill>
              </a:rPr>
              <a:t>Actions du club (liste)</a:t>
            </a:r>
          </a:p>
          <a:p>
            <a:r>
              <a:rPr lang="fr-FR" dirty="0">
                <a:solidFill>
                  <a:srgbClr val="00529C"/>
                </a:solidFill>
              </a:rPr>
              <a:t>Les montants récoltés et les bénéficiaires sont présentés sur notre site internet</a:t>
            </a:r>
          </a:p>
          <a:p>
            <a:r>
              <a:rPr lang="fr-FR" dirty="0">
                <a:solidFill>
                  <a:srgbClr val="00529C"/>
                </a:solidFill>
              </a:rPr>
              <a:t>Depuis sa fondation en </a:t>
            </a:r>
            <a:r>
              <a:rPr lang="fr-FR" dirty="0">
                <a:solidFill>
                  <a:srgbClr val="FF0000"/>
                </a:solidFill>
              </a:rPr>
              <a:t>2007</a:t>
            </a:r>
            <a:r>
              <a:rPr lang="fr-FR" dirty="0">
                <a:solidFill>
                  <a:srgbClr val="00529C"/>
                </a:solidFill>
              </a:rPr>
              <a:t>, Le Lions Club </a:t>
            </a:r>
            <a:r>
              <a:rPr lang="fr-FR" dirty="0">
                <a:solidFill>
                  <a:srgbClr val="FF0000"/>
                </a:solidFill>
              </a:rPr>
              <a:t>Lausanne-Bourg</a:t>
            </a:r>
            <a:r>
              <a:rPr lang="fr-FR" dirty="0">
                <a:solidFill>
                  <a:srgbClr val="00529C"/>
                </a:solidFill>
              </a:rPr>
              <a:t> a distribué plus de </a:t>
            </a:r>
            <a:r>
              <a:rPr lang="fr-FR" dirty="0">
                <a:solidFill>
                  <a:srgbClr val="FF0000"/>
                </a:solidFill>
              </a:rPr>
              <a:t>270’000.- </a:t>
            </a:r>
          </a:p>
          <a:p>
            <a:r>
              <a:rPr lang="fr-FR" dirty="0">
                <a:solidFill>
                  <a:srgbClr val="00529C"/>
                </a:solidFill>
              </a:rPr>
              <a:t>Les montants récoltés sont intégralement versés (les frais de fonctionnement sont une comptabilité séparée)</a:t>
            </a:r>
          </a:p>
          <a:p>
            <a:endParaRPr lang="fr-FR" dirty="0"/>
          </a:p>
        </p:txBody>
      </p:sp>
      <p:sp>
        <p:nvSpPr>
          <p:cNvPr id="4" name="Espace réservé du pied de page 3"/>
          <p:cNvSpPr>
            <a:spLocks noGrp="1"/>
          </p:cNvSpPr>
          <p:nvPr>
            <p:ph type="ftr" sz="quarter" idx="11"/>
          </p:nvPr>
        </p:nvSpPr>
        <p:spPr/>
        <p:txBody>
          <a:bodyPr/>
          <a:lstStyle/>
          <a:p>
            <a:r>
              <a:rPr lang="fr-CH"/>
              <a:t>Orientation des nouveaux membres - programme pour les clubs</a:t>
            </a:r>
            <a:endParaRPr lang="fr-CH" dirty="0"/>
          </a:p>
        </p:txBody>
      </p:sp>
      <p:sp>
        <p:nvSpPr>
          <p:cNvPr id="5" name="Espace réservé du numéro de diapositive 4"/>
          <p:cNvSpPr>
            <a:spLocks noGrp="1"/>
          </p:cNvSpPr>
          <p:nvPr>
            <p:ph type="sldNum" sz="quarter" idx="12"/>
          </p:nvPr>
        </p:nvSpPr>
        <p:spPr/>
        <p:txBody>
          <a:bodyPr/>
          <a:lstStyle/>
          <a:p>
            <a:fld id="{63DC37BB-A674-4321-B10B-89440E22AEF7}" type="slidenum">
              <a:rPr lang="fr-CH" smtClean="0"/>
              <a:t>11</a:t>
            </a:fld>
            <a:endParaRPr lang="fr-CH" dirty="0"/>
          </a:p>
        </p:txBody>
      </p:sp>
      <p:sp>
        <p:nvSpPr>
          <p:cNvPr id="2" name="Title 1"/>
          <p:cNvSpPr>
            <a:spLocks noGrp="1"/>
          </p:cNvSpPr>
          <p:nvPr>
            <p:ph type="title"/>
          </p:nvPr>
        </p:nvSpPr>
        <p:spPr>
          <a:prstGeom prst="rect">
            <a:avLst/>
          </a:prstGeom>
        </p:spPr>
        <p:txBody>
          <a:bodyPr/>
          <a:lstStyle/>
          <a:p>
            <a:r>
              <a:rPr lang="fr-FR" dirty="0"/>
              <a:t>Oeuvres sociales et collectes de fonds</a:t>
            </a:r>
          </a:p>
        </p:txBody>
      </p:sp>
    </p:spTree>
    <p:extLst>
      <p:ext uri="{BB962C8B-B14F-4D97-AF65-F5344CB8AC3E}">
        <p14:creationId xmlns:p14="http://schemas.microsoft.com/office/powerpoint/2010/main" val="952411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fr-FR" dirty="0"/>
              <a:t>Séances statutaires</a:t>
            </a:r>
          </a:p>
          <a:p>
            <a:pPr lvl="1"/>
            <a:r>
              <a:rPr lang="fr-FR" dirty="0"/>
              <a:t>Participation obligatoire (min 75%)</a:t>
            </a:r>
          </a:p>
          <a:p>
            <a:pPr lvl="1"/>
            <a:r>
              <a:rPr lang="fr-FR" dirty="0">
                <a:solidFill>
                  <a:srgbClr val="FF0000"/>
                </a:solidFill>
              </a:rPr>
              <a:t>2</a:t>
            </a:r>
            <a:r>
              <a:rPr lang="fr-FR" baseline="30000" dirty="0">
                <a:solidFill>
                  <a:srgbClr val="FF0000"/>
                </a:solidFill>
              </a:rPr>
              <a:t>ème</a:t>
            </a:r>
            <a:r>
              <a:rPr lang="fr-FR" dirty="0">
                <a:solidFill>
                  <a:srgbClr val="FF0000"/>
                </a:solidFill>
              </a:rPr>
              <a:t> et 4</a:t>
            </a:r>
            <a:r>
              <a:rPr lang="fr-FR" baseline="30000" dirty="0">
                <a:solidFill>
                  <a:srgbClr val="FF0000"/>
                </a:solidFill>
              </a:rPr>
              <a:t>ème</a:t>
            </a:r>
            <a:r>
              <a:rPr lang="fr-FR" dirty="0">
                <a:solidFill>
                  <a:srgbClr val="FF0000"/>
                </a:solidFill>
              </a:rPr>
              <a:t> lundi du mois </a:t>
            </a:r>
            <a:r>
              <a:rPr lang="fr-FR" dirty="0"/>
              <a:t>(en principe)</a:t>
            </a:r>
          </a:p>
          <a:p>
            <a:pPr lvl="1"/>
            <a:r>
              <a:rPr lang="fr-FR" dirty="0">
                <a:solidFill>
                  <a:srgbClr val="FF0000"/>
                </a:solidFill>
              </a:rPr>
              <a:t>Hôtel Mirabeau</a:t>
            </a:r>
          </a:p>
          <a:p>
            <a:pPr lvl="1"/>
            <a:r>
              <a:rPr lang="fr-FR" dirty="0">
                <a:solidFill>
                  <a:srgbClr val="FF0000"/>
                </a:solidFill>
              </a:rPr>
              <a:t>Rendez-vous 19:00 – début 19:15</a:t>
            </a:r>
          </a:p>
          <a:p>
            <a:pPr lvl="1"/>
            <a:r>
              <a:rPr lang="fr-FR" dirty="0">
                <a:solidFill>
                  <a:srgbClr val="FF0000"/>
                </a:solidFill>
              </a:rPr>
              <a:t>Une séance avec repas / Une séance avec apéritif dînatoire</a:t>
            </a:r>
          </a:p>
          <a:p>
            <a:pPr lvl="1"/>
            <a:r>
              <a:rPr lang="fr-FR" dirty="0"/>
              <a:t>Séances en principe ouvertes à des invités (sauf AG)</a:t>
            </a:r>
          </a:p>
          <a:p>
            <a:pPr lvl="2"/>
            <a:r>
              <a:rPr lang="fr-FR" dirty="0">
                <a:solidFill>
                  <a:srgbClr val="FF0000"/>
                </a:solidFill>
              </a:rPr>
              <a:t>35.- si apéritif / 45.- si repas</a:t>
            </a:r>
          </a:p>
          <a:p>
            <a:r>
              <a:rPr lang="fr-FR" dirty="0"/>
              <a:t>Sorties / Visites</a:t>
            </a:r>
          </a:p>
          <a:p>
            <a:r>
              <a:rPr lang="fr-FR" dirty="0"/>
              <a:t>Echanges de jeunes</a:t>
            </a:r>
          </a:p>
          <a:p>
            <a:r>
              <a:rPr lang="fr-FR" dirty="0"/>
              <a:t>Concours de musique</a:t>
            </a:r>
          </a:p>
          <a:p>
            <a:r>
              <a:rPr lang="fr-FR" dirty="0"/>
              <a:t>Concours d’affiche de la paix</a:t>
            </a:r>
          </a:p>
          <a:p>
            <a:endParaRPr lang="fr-FR" dirty="0"/>
          </a:p>
        </p:txBody>
      </p:sp>
      <p:sp>
        <p:nvSpPr>
          <p:cNvPr id="4" name="Espace réservé du pied de page 3"/>
          <p:cNvSpPr>
            <a:spLocks noGrp="1"/>
          </p:cNvSpPr>
          <p:nvPr>
            <p:ph type="ftr" sz="quarter" idx="11"/>
          </p:nvPr>
        </p:nvSpPr>
        <p:spPr/>
        <p:txBody>
          <a:bodyPr/>
          <a:lstStyle/>
          <a:p>
            <a:r>
              <a:rPr lang="fr-CH"/>
              <a:t>Orientation des nouveaux membres - programme pour les clubs</a:t>
            </a:r>
            <a:endParaRPr lang="fr-CH" dirty="0"/>
          </a:p>
        </p:txBody>
      </p:sp>
      <p:sp>
        <p:nvSpPr>
          <p:cNvPr id="5" name="Espace réservé du numéro de diapositive 4"/>
          <p:cNvSpPr>
            <a:spLocks noGrp="1"/>
          </p:cNvSpPr>
          <p:nvPr>
            <p:ph type="sldNum" sz="quarter" idx="12"/>
          </p:nvPr>
        </p:nvSpPr>
        <p:spPr/>
        <p:txBody>
          <a:bodyPr/>
          <a:lstStyle/>
          <a:p>
            <a:fld id="{63DC37BB-A674-4321-B10B-89440E22AEF7}" type="slidenum">
              <a:rPr lang="fr-CH" smtClean="0"/>
              <a:t>12</a:t>
            </a:fld>
            <a:endParaRPr lang="fr-CH" dirty="0"/>
          </a:p>
        </p:txBody>
      </p:sp>
      <p:sp>
        <p:nvSpPr>
          <p:cNvPr id="2" name="Title 1"/>
          <p:cNvSpPr>
            <a:spLocks noGrp="1"/>
          </p:cNvSpPr>
          <p:nvPr>
            <p:ph type="title"/>
          </p:nvPr>
        </p:nvSpPr>
        <p:spPr>
          <a:prstGeom prst="rect">
            <a:avLst/>
          </a:prstGeom>
        </p:spPr>
        <p:txBody>
          <a:bodyPr/>
          <a:lstStyle/>
          <a:p>
            <a:r>
              <a:rPr lang="fr-FR" dirty="0"/>
              <a:t>Activités du club</a:t>
            </a:r>
          </a:p>
        </p:txBody>
      </p:sp>
    </p:spTree>
    <p:extLst>
      <p:ext uri="{BB962C8B-B14F-4D97-AF65-F5344CB8AC3E}">
        <p14:creationId xmlns:p14="http://schemas.microsoft.com/office/powerpoint/2010/main" val="790767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CH"/>
              <a:t>Orientation des nouveaux membres - programme pour les clubs</a:t>
            </a:r>
            <a:endParaRPr lang="fr-CH" dirty="0"/>
          </a:p>
        </p:txBody>
      </p:sp>
      <p:sp>
        <p:nvSpPr>
          <p:cNvPr id="5" name="Espace réservé du numéro de diapositive 4"/>
          <p:cNvSpPr>
            <a:spLocks noGrp="1"/>
          </p:cNvSpPr>
          <p:nvPr>
            <p:ph type="sldNum" sz="quarter" idx="12"/>
          </p:nvPr>
        </p:nvSpPr>
        <p:spPr/>
        <p:txBody>
          <a:bodyPr/>
          <a:lstStyle/>
          <a:p>
            <a:fld id="{63DC37BB-A674-4321-B10B-89440E22AEF7}" type="slidenum">
              <a:rPr lang="fr-CH" smtClean="0"/>
              <a:t>13</a:t>
            </a:fld>
            <a:endParaRPr lang="fr-CH" dirty="0"/>
          </a:p>
        </p:txBody>
      </p:sp>
      <p:sp>
        <p:nvSpPr>
          <p:cNvPr id="2" name="Title 1"/>
          <p:cNvSpPr>
            <a:spLocks noGrp="1"/>
          </p:cNvSpPr>
          <p:nvPr>
            <p:ph type="title"/>
          </p:nvPr>
        </p:nvSpPr>
        <p:spPr>
          <a:prstGeom prst="rect">
            <a:avLst/>
          </a:prstGeom>
        </p:spPr>
        <p:txBody>
          <a:bodyPr/>
          <a:lstStyle/>
          <a:p>
            <a:r>
              <a:rPr lang="fr-FR" dirty="0">
                <a:solidFill>
                  <a:srgbClr val="FF0000"/>
                </a:solidFill>
              </a:rPr>
              <a:t>Cotisations</a:t>
            </a:r>
          </a:p>
        </p:txBody>
      </p:sp>
      <p:graphicFrame>
        <p:nvGraphicFramePr>
          <p:cNvPr id="6" name="Tableau 5"/>
          <p:cNvGraphicFramePr>
            <a:graphicFrameLocks noGrp="1"/>
          </p:cNvGraphicFramePr>
          <p:nvPr>
            <p:extLst>
              <p:ext uri="{D42A27DB-BD31-4B8C-83A1-F6EECF244321}">
                <p14:modId xmlns:p14="http://schemas.microsoft.com/office/powerpoint/2010/main" val="92906167"/>
              </p:ext>
            </p:extLst>
          </p:nvPr>
        </p:nvGraphicFramePr>
        <p:xfrm>
          <a:off x="1043608" y="1724784"/>
          <a:ext cx="6211808" cy="1706880"/>
        </p:xfrm>
        <a:graphic>
          <a:graphicData uri="http://schemas.openxmlformats.org/drawingml/2006/table">
            <a:tbl>
              <a:tblPr firstRow="1" firstCol="1" lastRow="1" lastCol="1" bandRow="1" bandCol="1">
                <a:tableStyleId>{5C22544A-7EE6-4342-B048-85BDC9FD1C3A}</a:tableStyleId>
              </a:tblPr>
              <a:tblGrid>
                <a:gridCol w="5083735">
                  <a:extLst>
                    <a:ext uri="{9D8B030D-6E8A-4147-A177-3AD203B41FA5}">
                      <a16:colId xmlns:a16="http://schemas.microsoft.com/office/drawing/2014/main" val="20000"/>
                    </a:ext>
                  </a:extLst>
                </a:gridCol>
                <a:gridCol w="1128073">
                  <a:extLst>
                    <a:ext uri="{9D8B030D-6E8A-4147-A177-3AD203B41FA5}">
                      <a16:colId xmlns:a16="http://schemas.microsoft.com/office/drawing/2014/main" val="20001"/>
                    </a:ext>
                  </a:extLst>
                </a:gridCol>
              </a:tblGrid>
              <a:tr h="0">
                <a:tc>
                  <a:txBody>
                    <a:bodyPr/>
                    <a:lstStyle/>
                    <a:p>
                      <a:pPr algn="just">
                        <a:spcBef>
                          <a:spcPts val="200"/>
                        </a:spcBef>
                        <a:spcAft>
                          <a:spcPts val="200"/>
                        </a:spcAft>
                      </a:pPr>
                      <a:r>
                        <a:rPr lang="fr-CH" sz="1400" b="0" dirty="0">
                          <a:effectLst/>
                        </a:rPr>
                        <a:t>Cotisation annuelle obligatoire au MD 102</a:t>
                      </a:r>
                      <a:endParaRPr lang="fr-CH" sz="1600" b="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r">
                        <a:spcBef>
                          <a:spcPts val="200"/>
                        </a:spcBef>
                        <a:spcAft>
                          <a:spcPts val="200"/>
                        </a:spcAft>
                      </a:pPr>
                      <a:r>
                        <a:rPr lang="fr-CH" sz="1400">
                          <a:effectLst/>
                        </a:rPr>
                        <a:t>CHF</a:t>
                      </a:r>
                      <a:endParaRPr lang="fr-CH" sz="16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0000"/>
                  </a:ext>
                </a:extLst>
              </a:tr>
              <a:tr h="0">
                <a:tc>
                  <a:txBody>
                    <a:bodyPr/>
                    <a:lstStyle/>
                    <a:p>
                      <a:pPr algn="just">
                        <a:spcBef>
                          <a:spcPts val="200"/>
                        </a:spcBef>
                        <a:spcAft>
                          <a:spcPts val="200"/>
                        </a:spcAft>
                      </a:pPr>
                      <a:r>
                        <a:rPr lang="fr-CH" sz="1400" b="0">
                          <a:effectLst/>
                        </a:rPr>
                        <a:t>Abonnement revue Lion</a:t>
                      </a:r>
                      <a:endParaRPr lang="fr-CH" sz="1600" b="0">
                        <a:effectLst/>
                        <a:latin typeface="Times New Roman" panose="02020603050405020304" pitchFamily="18" charset="0"/>
                        <a:ea typeface="Times New Roman" panose="02020603050405020304" pitchFamily="18" charset="0"/>
                      </a:endParaRPr>
                    </a:p>
                  </a:txBody>
                  <a:tcPr marL="44450" marR="44450" marT="0" marB="0"/>
                </a:tc>
                <a:tc>
                  <a:txBody>
                    <a:bodyPr/>
                    <a:lstStyle/>
                    <a:p>
                      <a:pPr algn="r">
                        <a:spcBef>
                          <a:spcPts val="200"/>
                        </a:spcBef>
                        <a:spcAft>
                          <a:spcPts val="200"/>
                        </a:spcAft>
                      </a:pPr>
                      <a:r>
                        <a:rPr lang="fr-CH" sz="1400" dirty="0">
                          <a:effectLst/>
                        </a:rPr>
                        <a:t>29.00</a:t>
                      </a:r>
                      <a:endParaRPr lang="fr-CH" sz="16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0001"/>
                  </a:ext>
                </a:extLst>
              </a:tr>
              <a:tr h="0">
                <a:tc>
                  <a:txBody>
                    <a:bodyPr/>
                    <a:lstStyle/>
                    <a:p>
                      <a:pPr algn="just">
                        <a:spcBef>
                          <a:spcPts val="200"/>
                        </a:spcBef>
                        <a:spcAft>
                          <a:spcPts val="200"/>
                        </a:spcAft>
                      </a:pPr>
                      <a:r>
                        <a:rPr lang="fr-CH" sz="1400" b="0">
                          <a:effectLst/>
                        </a:rPr>
                        <a:t>District</a:t>
                      </a:r>
                      <a:endParaRPr lang="fr-CH" sz="1600" b="0">
                        <a:effectLst/>
                        <a:latin typeface="Times New Roman" panose="02020603050405020304" pitchFamily="18" charset="0"/>
                        <a:ea typeface="Times New Roman" panose="02020603050405020304" pitchFamily="18" charset="0"/>
                      </a:endParaRPr>
                    </a:p>
                  </a:txBody>
                  <a:tcPr marL="44450" marR="44450" marT="0" marB="0"/>
                </a:tc>
                <a:tc>
                  <a:txBody>
                    <a:bodyPr/>
                    <a:lstStyle/>
                    <a:p>
                      <a:pPr algn="r">
                        <a:spcBef>
                          <a:spcPts val="200"/>
                        </a:spcBef>
                        <a:spcAft>
                          <a:spcPts val="200"/>
                        </a:spcAft>
                      </a:pPr>
                      <a:r>
                        <a:rPr lang="fr-CH" sz="1400" dirty="0">
                          <a:effectLst/>
                        </a:rPr>
                        <a:t>32.00</a:t>
                      </a:r>
                      <a:endParaRPr lang="fr-CH" sz="16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0002"/>
                  </a:ext>
                </a:extLst>
              </a:tr>
              <a:tr h="0">
                <a:tc>
                  <a:txBody>
                    <a:bodyPr/>
                    <a:lstStyle/>
                    <a:p>
                      <a:pPr algn="just">
                        <a:spcBef>
                          <a:spcPts val="200"/>
                        </a:spcBef>
                        <a:spcAft>
                          <a:spcPts val="200"/>
                        </a:spcAft>
                      </a:pPr>
                      <a:r>
                        <a:rPr lang="fr-CH" sz="1400" b="0" dirty="0">
                          <a:effectLst/>
                        </a:rPr>
                        <a:t>Fondation Nationale Lions (FLC-CH)</a:t>
                      </a:r>
                      <a:endParaRPr lang="fr-CH" sz="1600" b="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r">
                        <a:spcBef>
                          <a:spcPts val="200"/>
                        </a:spcBef>
                        <a:spcAft>
                          <a:spcPts val="200"/>
                        </a:spcAft>
                      </a:pPr>
                      <a:r>
                        <a:rPr lang="fr-CH" sz="1400" dirty="0">
                          <a:effectLst/>
                        </a:rPr>
                        <a:t>10.00</a:t>
                      </a:r>
                      <a:endParaRPr lang="fr-CH" sz="16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0003"/>
                  </a:ext>
                </a:extLst>
              </a:tr>
              <a:tr h="0">
                <a:tc>
                  <a:txBody>
                    <a:bodyPr/>
                    <a:lstStyle/>
                    <a:p>
                      <a:pPr algn="just">
                        <a:spcBef>
                          <a:spcPts val="200"/>
                        </a:spcBef>
                        <a:spcAft>
                          <a:spcPts val="200"/>
                        </a:spcAft>
                      </a:pPr>
                      <a:r>
                        <a:rPr lang="fr-CH" sz="1400" b="0" dirty="0">
                          <a:effectLst/>
                        </a:rPr>
                        <a:t>Fondation Lions USA (LCIF)</a:t>
                      </a:r>
                      <a:endParaRPr lang="fr-CH" sz="1600" b="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r">
                        <a:spcBef>
                          <a:spcPts val="200"/>
                        </a:spcBef>
                        <a:spcAft>
                          <a:spcPts val="200"/>
                        </a:spcAft>
                      </a:pPr>
                      <a:r>
                        <a:rPr lang="fr-CH" sz="1400" dirty="0">
                          <a:effectLst/>
                        </a:rPr>
                        <a:t>3.00</a:t>
                      </a:r>
                      <a:endParaRPr lang="fr-CH" sz="16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0004"/>
                  </a:ext>
                </a:extLst>
              </a:tr>
              <a:tr h="0">
                <a:tc>
                  <a:txBody>
                    <a:bodyPr/>
                    <a:lstStyle/>
                    <a:p>
                      <a:pPr algn="just">
                        <a:spcBef>
                          <a:spcPts val="200"/>
                        </a:spcBef>
                        <a:spcAft>
                          <a:spcPts val="200"/>
                        </a:spcAft>
                      </a:pPr>
                      <a:r>
                        <a:rPr lang="fr-CH" sz="1400" b="0" dirty="0">
                          <a:effectLst/>
                        </a:rPr>
                        <a:t>Multi-District, annuaires membres, camp des jeunes incl.</a:t>
                      </a:r>
                      <a:endParaRPr lang="fr-CH" sz="1600" b="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r">
                        <a:spcBef>
                          <a:spcPts val="200"/>
                        </a:spcBef>
                        <a:spcAft>
                          <a:spcPts val="200"/>
                        </a:spcAft>
                      </a:pPr>
                      <a:r>
                        <a:rPr lang="fr-CH" sz="1400" dirty="0">
                          <a:effectLst/>
                        </a:rPr>
                        <a:t>49.00</a:t>
                      </a:r>
                      <a:endParaRPr lang="fr-CH" sz="16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0005"/>
                  </a:ext>
                </a:extLst>
              </a:tr>
              <a:tr h="0">
                <a:tc>
                  <a:txBody>
                    <a:bodyPr/>
                    <a:lstStyle/>
                    <a:p>
                      <a:pPr algn="just">
                        <a:spcBef>
                          <a:spcPts val="200"/>
                        </a:spcBef>
                        <a:spcAft>
                          <a:spcPts val="200"/>
                        </a:spcAft>
                      </a:pPr>
                      <a:r>
                        <a:rPr lang="fr-CH" sz="1400" b="0" dirty="0">
                          <a:effectLst/>
                        </a:rPr>
                        <a:t>LCI USA, cotisation annuelle </a:t>
                      </a:r>
                      <a:endParaRPr lang="fr-CH" sz="1600" b="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r">
                        <a:spcBef>
                          <a:spcPts val="200"/>
                        </a:spcBef>
                        <a:spcAft>
                          <a:spcPts val="200"/>
                        </a:spcAft>
                      </a:pPr>
                      <a:r>
                        <a:rPr lang="fr-CH" sz="1400" dirty="0">
                          <a:effectLst/>
                        </a:rPr>
                        <a:t>43.00</a:t>
                      </a:r>
                      <a:endParaRPr lang="fr-CH" sz="16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0006"/>
                  </a:ext>
                </a:extLst>
              </a:tr>
              <a:tr h="0">
                <a:tc>
                  <a:txBody>
                    <a:bodyPr/>
                    <a:lstStyle/>
                    <a:p>
                      <a:pPr algn="just">
                        <a:spcBef>
                          <a:spcPts val="200"/>
                        </a:spcBef>
                        <a:spcAft>
                          <a:spcPts val="200"/>
                        </a:spcAft>
                      </a:pPr>
                      <a:r>
                        <a:rPr lang="fr-CH" sz="1400" b="0" dirty="0">
                          <a:effectLst/>
                        </a:rPr>
                        <a:t> </a:t>
                      </a:r>
                      <a:endParaRPr lang="fr-CH" sz="1600" b="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r">
                        <a:spcBef>
                          <a:spcPts val="200"/>
                        </a:spcBef>
                        <a:spcAft>
                          <a:spcPts val="200"/>
                        </a:spcAft>
                      </a:pPr>
                      <a:r>
                        <a:rPr lang="fr-CH" sz="1400" dirty="0">
                          <a:effectLst/>
                        </a:rPr>
                        <a:t>166.00</a:t>
                      </a:r>
                      <a:endParaRPr lang="fr-CH" sz="16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0008"/>
                  </a:ext>
                </a:extLst>
              </a:tr>
            </a:tbl>
          </a:graphicData>
        </a:graphic>
      </p:graphicFrame>
      <p:sp>
        <p:nvSpPr>
          <p:cNvPr id="7" name="Rectangle 1"/>
          <p:cNvSpPr>
            <a:spLocks noChangeArrowheads="1"/>
          </p:cNvSpPr>
          <p:nvPr/>
        </p:nvSpPr>
        <p:spPr bwMode="auto">
          <a:xfrm>
            <a:off x="611560" y="1484784"/>
            <a:ext cx="2242443"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H" altLang="fr-FR" sz="1100" b="0" i="0" u="sng" strike="noStrike" cap="none" normalizeH="0" baseline="0" dirty="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t>Informations à titre indicatif</a:t>
            </a:r>
            <a:r>
              <a:rPr kumimoji="0" lang="fr-CH" altLang="fr-FR" sz="1100" b="0" i="0" u="none" strike="noStrike" cap="none" normalizeH="0" baseline="0" dirty="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t> :</a:t>
            </a:r>
            <a:endParaRPr kumimoji="0" lang="fr-CH" altLang="fr-FR"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CH" altLang="fr-FR" sz="1800" b="0" i="0" u="none" strike="noStrike" cap="none" normalizeH="0" baseline="0" dirty="0">
              <a:ln>
                <a:noFill/>
              </a:ln>
              <a:solidFill>
                <a:schemeClr val="tx1"/>
              </a:solidFill>
              <a:effectLst/>
              <a:latin typeface="Arial" panose="020B0604020202020204" pitchFamily="34" charset="0"/>
            </a:endParaRPr>
          </a:p>
        </p:txBody>
      </p:sp>
      <p:graphicFrame>
        <p:nvGraphicFramePr>
          <p:cNvPr id="8" name="Tableau 7"/>
          <p:cNvGraphicFramePr>
            <a:graphicFrameLocks noGrp="1"/>
          </p:cNvGraphicFramePr>
          <p:nvPr>
            <p:extLst>
              <p:ext uri="{D42A27DB-BD31-4B8C-83A1-F6EECF244321}">
                <p14:modId xmlns:p14="http://schemas.microsoft.com/office/powerpoint/2010/main" val="38876293"/>
              </p:ext>
            </p:extLst>
          </p:nvPr>
        </p:nvGraphicFramePr>
        <p:xfrm>
          <a:off x="1043608" y="3802360"/>
          <a:ext cx="6221109" cy="1066800"/>
        </p:xfrm>
        <a:graphic>
          <a:graphicData uri="http://schemas.openxmlformats.org/drawingml/2006/table">
            <a:tbl>
              <a:tblPr firstRow="1" firstCol="1" lastRow="1" lastCol="1" bandRow="1" bandCol="1">
                <a:tableStyleId>{5C22544A-7EE6-4342-B048-85BDC9FD1C3A}</a:tableStyleId>
              </a:tblPr>
              <a:tblGrid>
                <a:gridCol w="5091346">
                  <a:extLst>
                    <a:ext uri="{9D8B030D-6E8A-4147-A177-3AD203B41FA5}">
                      <a16:colId xmlns:a16="http://schemas.microsoft.com/office/drawing/2014/main" val="20000"/>
                    </a:ext>
                  </a:extLst>
                </a:gridCol>
                <a:gridCol w="1129763">
                  <a:extLst>
                    <a:ext uri="{9D8B030D-6E8A-4147-A177-3AD203B41FA5}">
                      <a16:colId xmlns:a16="http://schemas.microsoft.com/office/drawing/2014/main" val="20001"/>
                    </a:ext>
                  </a:extLst>
                </a:gridCol>
              </a:tblGrid>
              <a:tr h="0">
                <a:tc>
                  <a:txBody>
                    <a:bodyPr/>
                    <a:lstStyle/>
                    <a:p>
                      <a:pPr algn="just">
                        <a:spcBef>
                          <a:spcPts val="200"/>
                        </a:spcBef>
                        <a:spcAft>
                          <a:spcPts val="200"/>
                        </a:spcAft>
                      </a:pPr>
                      <a:r>
                        <a:rPr lang="fr-CH" sz="1400" b="0" dirty="0">
                          <a:effectLst/>
                        </a:rPr>
                        <a:t>Cotisation annuelle minimale</a:t>
                      </a:r>
                      <a:endParaRPr lang="fr-CH" sz="1600" b="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r">
                        <a:spcBef>
                          <a:spcPts val="200"/>
                        </a:spcBef>
                        <a:spcAft>
                          <a:spcPts val="200"/>
                        </a:spcAft>
                      </a:pPr>
                      <a:r>
                        <a:rPr lang="fr-CH" sz="1400" dirty="0">
                          <a:effectLst/>
                        </a:rPr>
                        <a:t>CHF</a:t>
                      </a:r>
                      <a:endParaRPr lang="fr-CH" sz="16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0000"/>
                  </a:ext>
                </a:extLst>
              </a:tr>
              <a:tr h="0">
                <a:tc>
                  <a:txBody>
                    <a:bodyPr/>
                    <a:lstStyle/>
                    <a:p>
                      <a:pPr algn="just">
                        <a:spcBef>
                          <a:spcPts val="200"/>
                        </a:spcBef>
                        <a:spcAft>
                          <a:spcPts val="200"/>
                        </a:spcAft>
                      </a:pPr>
                      <a:r>
                        <a:rPr lang="fr-CH" sz="1400" b="0" dirty="0">
                          <a:effectLst/>
                        </a:rPr>
                        <a:t>Cotisation obligatoire au MD 102</a:t>
                      </a:r>
                      <a:endParaRPr lang="fr-CH" sz="1600" b="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r">
                        <a:spcBef>
                          <a:spcPts val="200"/>
                        </a:spcBef>
                        <a:spcAft>
                          <a:spcPts val="200"/>
                        </a:spcAft>
                      </a:pPr>
                      <a:r>
                        <a:rPr lang="fr-CH" sz="1400" dirty="0">
                          <a:effectLst/>
                        </a:rPr>
                        <a:t>166.00</a:t>
                      </a:r>
                      <a:endParaRPr lang="fr-CH" sz="16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0001"/>
                  </a:ext>
                </a:extLst>
              </a:tr>
              <a:tr h="0">
                <a:tc>
                  <a:txBody>
                    <a:bodyPr/>
                    <a:lstStyle/>
                    <a:p>
                      <a:pPr algn="just">
                        <a:spcBef>
                          <a:spcPts val="200"/>
                        </a:spcBef>
                        <a:spcAft>
                          <a:spcPts val="200"/>
                        </a:spcAft>
                      </a:pPr>
                      <a:r>
                        <a:rPr lang="fr-CH" sz="1400" b="0" dirty="0">
                          <a:effectLst/>
                        </a:rPr>
                        <a:t>Cotisation aux œuvres sociales</a:t>
                      </a:r>
                      <a:endParaRPr lang="fr-CH" sz="1600" b="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r">
                        <a:spcBef>
                          <a:spcPts val="200"/>
                        </a:spcBef>
                        <a:spcAft>
                          <a:spcPts val="200"/>
                        </a:spcAft>
                      </a:pPr>
                      <a:r>
                        <a:rPr lang="fr-CH" sz="1400" dirty="0">
                          <a:effectLst/>
                        </a:rPr>
                        <a:t>70.00</a:t>
                      </a:r>
                      <a:endParaRPr lang="fr-CH" sz="16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0002"/>
                  </a:ext>
                </a:extLst>
              </a:tr>
              <a:tr h="0">
                <a:tc>
                  <a:txBody>
                    <a:bodyPr/>
                    <a:lstStyle/>
                    <a:p>
                      <a:pPr algn="just">
                        <a:spcBef>
                          <a:spcPts val="200"/>
                        </a:spcBef>
                        <a:spcAft>
                          <a:spcPts val="200"/>
                        </a:spcAft>
                      </a:pPr>
                      <a:r>
                        <a:rPr lang="fr-CH" sz="1400" b="0">
                          <a:effectLst/>
                        </a:rPr>
                        <a:t>Cotisation pour frais administratifs</a:t>
                      </a:r>
                      <a:endParaRPr lang="fr-CH" sz="1600" b="0">
                        <a:effectLst/>
                        <a:latin typeface="Times New Roman" panose="02020603050405020304" pitchFamily="18" charset="0"/>
                        <a:ea typeface="Times New Roman" panose="02020603050405020304" pitchFamily="18" charset="0"/>
                      </a:endParaRPr>
                    </a:p>
                  </a:txBody>
                  <a:tcPr marL="44450" marR="44450" marT="0" marB="0"/>
                </a:tc>
                <a:tc>
                  <a:txBody>
                    <a:bodyPr/>
                    <a:lstStyle/>
                    <a:p>
                      <a:pPr algn="r">
                        <a:spcBef>
                          <a:spcPts val="200"/>
                        </a:spcBef>
                        <a:spcAft>
                          <a:spcPts val="200"/>
                        </a:spcAft>
                      </a:pPr>
                      <a:r>
                        <a:rPr lang="fr-CH" sz="1400" dirty="0">
                          <a:effectLst/>
                        </a:rPr>
                        <a:t>64.00</a:t>
                      </a:r>
                      <a:endParaRPr lang="fr-CH" sz="16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0003"/>
                  </a:ext>
                </a:extLst>
              </a:tr>
              <a:tr h="0">
                <a:tc>
                  <a:txBody>
                    <a:bodyPr/>
                    <a:lstStyle/>
                    <a:p>
                      <a:pPr algn="just">
                        <a:spcBef>
                          <a:spcPts val="200"/>
                        </a:spcBef>
                        <a:spcAft>
                          <a:spcPts val="200"/>
                        </a:spcAft>
                      </a:pPr>
                      <a:r>
                        <a:rPr lang="fr-CH" sz="1400" b="0" dirty="0">
                          <a:effectLst/>
                        </a:rPr>
                        <a:t> </a:t>
                      </a:r>
                      <a:endParaRPr lang="fr-CH" sz="1600" b="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r">
                        <a:spcBef>
                          <a:spcPts val="200"/>
                        </a:spcBef>
                        <a:spcAft>
                          <a:spcPts val="200"/>
                        </a:spcAft>
                      </a:pPr>
                      <a:r>
                        <a:rPr lang="fr-CH" sz="1400" dirty="0">
                          <a:effectLst/>
                        </a:rPr>
                        <a:t>300.00</a:t>
                      </a:r>
                      <a:endParaRPr lang="fr-CH" sz="16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0004"/>
                  </a:ext>
                </a:extLst>
              </a:tr>
            </a:tbl>
          </a:graphicData>
        </a:graphic>
      </p:graphicFrame>
      <p:graphicFrame>
        <p:nvGraphicFramePr>
          <p:cNvPr id="9" name="Tableau 8"/>
          <p:cNvGraphicFramePr>
            <a:graphicFrameLocks noGrp="1"/>
          </p:cNvGraphicFramePr>
          <p:nvPr>
            <p:extLst/>
          </p:nvPr>
        </p:nvGraphicFramePr>
        <p:xfrm>
          <a:off x="1043607" y="5085184"/>
          <a:ext cx="6207797" cy="853440"/>
        </p:xfrm>
        <a:graphic>
          <a:graphicData uri="http://schemas.openxmlformats.org/drawingml/2006/table">
            <a:tbl>
              <a:tblPr firstRow="1" firstCol="1" lastRow="1" lastCol="1" bandRow="1" bandCol="1">
                <a:tableStyleId>{5C22544A-7EE6-4342-B048-85BDC9FD1C3A}</a:tableStyleId>
              </a:tblPr>
              <a:tblGrid>
                <a:gridCol w="5080452">
                  <a:extLst>
                    <a:ext uri="{9D8B030D-6E8A-4147-A177-3AD203B41FA5}">
                      <a16:colId xmlns:a16="http://schemas.microsoft.com/office/drawing/2014/main" val="20000"/>
                    </a:ext>
                  </a:extLst>
                </a:gridCol>
                <a:gridCol w="1127345">
                  <a:extLst>
                    <a:ext uri="{9D8B030D-6E8A-4147-A177-3AD203B41FA5}">
                      <a16:colId xmlns:a16="http://schemas.microsoft.com/office/drawing/2014/main" val="20001"/>
                    </a:ext>
                  </a:extLst>
                </a:gridCol>
              </a:tblGrid>
              <a:tr h="0">
                <a:tc>
                  <a:txBody>
                    <a:bodyPr/>
                    <a:lstStyle/>
                    <a:p>
                      <a:pPr algn="just">
                        <a:spcBef>
                          <a:spcPts val="200"/>
                        </a:spcBef>
                        <a:spcAft>
                          <a:spcPts val="200"/>
                        </a:spcAft>
                      </a:pPr>
                      <a:r>
                        <a:rPr lang="fr-CH" sz="1400" b="0" dirty="0">
                          <a:effectLst/>
                        </a:rPr>
                        <a:t>Cotisation par membre</a:t>
                      </a:r>
                      <a:endParaRPr lang="fr-CH" sz="1600" b="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r">
                        <a:spcBef>
                          <a:spcPts val="200"/>
                        </a:spcBef>
                        <a:spcAft>
                          <a:spcPts val="200"/>
                        </a:spcAft>
                      </a:pPr>
                      <a:r>
                        <a:rPr lang="fr-CH" sz="1400">
                          <a:effectLst/>
                        </a:rPr>
                        <a:t>CHF</a:t>
                      </a:r>
                      <a:endParaRPr lang="fr-CH" sz="16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0000"/>
                  </a:ext>
                </a:extLst>
              </a:tr>
              <a:tr h="0">
                <a:tc>
                  <a:txBody>
                    <a:bodyPr/>
                    <a:lstStyle/>
                    <a:p>
                      <a:pPr algn="just">
                        <a:spcBef>
                          <a:spcPts val="200"/>
                        </a:spcBef>
                        <a:spcAft>
                          <a:spcPts val="200"/>
                        </a:spcAft>
                      </a:pPr>
                      <a:r>
                        <a:rPr lang="fr-CH" sz="1400" b="0" dirty="0">
                          <a:effectLst/>
                        </a:rPr>
                        <a:t>Cotisation minimale</a:t>
                      </a:r>
                      <a:endParaRPr lang="fr-CH" sz="1600" b="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r">
                        <a:spcBef>
                          <a:spcPts val="200"/>
                        </a:spcBef>
                        <a:spcAft>
                          <a:spcPts val="200"/>
                        </a:spcAft>
                      </a:pPr>
                      <a:r>
                        <a:rPr lang="fr-CH" sz="1400" dirty="0">
                          <a:effectLst/>
                        </a:rPr>
                        <a:t>300.00</a:t>
                      </a:r>
                      <a:endParaRPr lang="fr-CH" sz="16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0001"/>
                  </a:ext>
                </a:extLst>
              </a:tr>
              <a:tr h="0">
                <a:tc>
                  <a:txBody>
                    <a:bodyPr/>
                    <a:lstStyle/>
                    <a:p>
                      <a:pPr algn="just">
                        <a:spcBef>
                          <a:spcPts val="200"/>
                        </a:spcBef>
                        <a:spcAft>
                          <a:spcPts val="200"/>
                        </a:spcAft>
                      </a:pPr>
                      <a:r>
                        <a:rPr lang="fr-CH" sz="1400" b="0">
                          <a:effectLst/>
                        </a:rPr>
                        <a:t>Cotisation pour séances statutaires (repas, apéritif)</a:t>
                      </a:r>
                      <a:endParaRPr lang="fr-CH" sz="1600" b="0">
                        <a:effectLst/>
                        <a:latin typeface="Times New Roman" panose="02020603050405020304" pitchFamily="18" charset="0"/>
                        <a:ea typeface="Times New Roman" panose="02020603050405020304" pitchFamily="18" charset="0"/>
                      </a:endParaRPr>
                    </a:p>
                  </a:txBody>
                  <a:tcPr marL="44450" marR="44450" marT="0" marB="0"/>
                </a:tc>
                <a:tc>
                  <a:txBody>
                    <a:bodyPr/>
                    <a:lstStyle/>
                    <a:p>
                      <a:pPr algn="r">
                        <a:spcBef>
                          <a:spcPts val="200"/>
                        </a:spcBef>
                        <a:spcAft>
                          <a:spcPts val="200"/>
                        </a:spcAft>
                      </a:pPr>
                      <a:r>
                        <a:rPr lang="fr-CH" sz="1400">
                          <a:effectLst/>
                        </a:rPr>
                        <a:t>800.00</a:t>
                      </a:r>
                      <a:endParaRPr lang="fr-CH" sz="16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0002"/>
                  </a:ext>
                </a:extLst>
              </a:tr>
              <a:tr h="0">
                <a:tc>
                  <a:txBody>
                    <a:bodyPr/>
                    <a:lstStyle/>
                    <a:p>
                      <a:pPr algn="just">
                        <a:spcBef>
                          <a:spcPts val="200"/>
                        </a:spcBef>
                        <a:spcAft>
                          <a:spcPts val="200"/>
                        </a:spcAft>
                      </a:pPr>
                      <a:r>
                        <a:rPr lang="fr-CH" sz="1400" b="0" dirty="0">
                          <a:effectLst/>
                        </a:rPr>
                        <a:t>Total cotisation annuelle</a:t>
                      </a:r>
                      <a:endParaRPr lang="fr-CH" sz="1600" b="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r">
                        <a:spcBef>
                          <a:spcPts val="200"/>
                        </a:spcBef>
                        <a:spcAft>
                          <a:spcPts val="200"/>
                        </a:spcAft>
                      </a:pPr>
                      <a:r>
                        <a:rPr lang="fr-CH" sz="1400" dirty="0">
                          <a:effectLst/>
                        </a:rPr>
                        <a:t>1'100.00</a:t>
                      </a:r>
                      <a:endParaRPr lang="fr-CH" sz="16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0003"/>
                  </a:ext>
                </a:extLst>
              </a:tr>
            </a:tbl>
          </a:graphicData>
        </a:graphic>
      </p:graphicFrame>
      <p:sp>
        <p:nvSpPr>
          <p:cNvPr id="10" name="ZoneTexte 9"/>
          <p:cNvSpPr txBox="1"/>
          <p:nvPr/>
        </p:nvSpPr>
        <p:spPr>
          <a:xfrm>
            <a:off x="971600" y="6002124"/>
            <a:ext cx="4841390" cy="523220"/>
          </a:xfrm>
          <a:prstGeom prst="rect">
            <a:avLst/>
          </a:prstGeom>
          <a:noFill/>
        </p:spPr>
        <p:txBody>
          <a:bodyPr wrap="none" rtlCol="0">
            <a:spAutoFit/>
          </a:bodyPr>
          <a:lstStyle/>
          <a:p>
            <a:r>
              <a:rPr lang="fr-CH" sz="1400" dirty="0"/>
              <a:t>* Première année : +200.- cotisation entrée</a:t>
            </a:r>
            <a:br>
              <a:rPr lang="fr-CH" sz="1400" dirty="0"/>
            </a:br>
            <a:r>
              <a:rPr lang="fr-CH" sz="1400" dirty="0"/>
              <a:t>* Le bénéfice de l’année est transféré aux œuvres sociales</a:t>
            </a:r>
          </a:p>
        </p:txBody>
      </p:sp>
    </p:spTree>
    <p:extLst>
      <p:ext uri="{BB962C8B-B14F-4D97-AF65-F5344CB8AC3E}">
        <p14:creationId xmlns:p14="http://schemas.microsoft.com/office/powerpoint/2010/main" val="2799880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r-FR" dirty="0"/>
              <a:t>Le site internet du club</a:t>
            </a:r>
          </a:p>
          <a:p>
            <a:r>
              <a:rPr lang="fr-FR" dirty="0"/>
              <a:t>La Newsletter</a:t>
            </a:r>
          </a:p>
          <a:p>
            <a:r>
              <a:rPr lang="fr-FR" dirty="0"/>
              <a:t>Page Facebook</a:t>
            </a:r>
          </a:p>
        </p:txBody>
      </p:sp>
      <p:sp>
        <p:nvSpPr>
          <p:cNvPr id="4" name="Espace réservé du pied de page 3"/>
          <p:cNvSpPr>
            <a:spLocks noGrp="1"/>
          </p:cNvSpPr>
          <p:nvPr>
            <p:ph type="ftr" sz="quarter" idx="11"/>
          </p:nvPr>
        </p:nvSpPr>
        <p:spPr/>
        <p:txBody>
          <a:bodyPr/>
          <a:lstStyle/>
          <a:p>
            <a:r>
              <a:rPr lang="fr-CH"/>
              <a:t>Orientation des nouveaux membres - programme pour les clubs</a:t>
            </a:r>
            <a:endParaRPr lang="fr-CH" dirty="0"/>
          </a:p>
        </p:txBody>
      </p:sp>
      <p:sp>
        <p:nvSpPr>
          <p:cNvPr id="5" name="Espace réservé du numéro de diapositive 4"/>
          <p:cNvSpPr>
            <a:spLocks noGrp="1"/>
          </p:cNvSpPr>
          <p:nvPr>
            <p:ph type="sldNum" sz="quarter" idx="12"/>
          </p:nvPr>
        </p:nvSpPr>
        <p:spPr/>
        <p:txBody>
          <a:bodyPr/>
          <a:lstStyle/>
          <a:p>
            <a:fld id="{63DC37BB-A674-4321-B10B-89440E22AEF7}" type="slidenum">
              <a:rPr lang="fr-CH" smtClean="0"/>
              <a:t>14</a:t>
            </a:fld>
            <a:endParaRPr lang="fr-CH" dirty="0"/>
          </a:p>
        </p:txBody>
      </p:sp>
      <p:sp>
        <p:nvSpPr>
          <p:cNvPr id="2" name="Title 1"/>
          <p:cNvSpPr>
            <a:spLocks noGrp="1"/>
          </p:cNvSpPr>
          <p:nvPr>
            <p:ph type="title"/>
          </p:nvPr>
        </p:nvSpPr>
        <p:spPr>
          <a:prstGeom prst="rect">
            <a:avLst/>
          </a:prstGeom>
        </p:spPr>
        <p:txBody>
          <a:bodyPr/>
          <a:lstStyle/>
          <a:p>
            <a:r>
              <a:rPr lang="fr-FR" dirty="0">
                <a:solidFill>
                  <a:srgbClr val="FF0000"/>
                </a:solidFill>
              </a:rPr>
              <a:t>La communication dans le club</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5" y="4293096"/>
            <a:ext cx="3422713" cy="1872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 5"/>
          <p:cNvPicPr>
            <a:picLocks noChangeAspect="1"/>
          </p:cNvPicPr>
          <p:nvPr/>
        </p:nvPicPr>
        <p:blipFill>
          <a:blip r:embed="rId4"/>
          <a:stretch>
            <a:fillRect/>
          </a:stretch>
        </p:blipFill>
        <p:spPr>
          <a:xfrm>
            <a:off x="4617095" y="1700808"/>
            <a:ext cx="3941846" cy="2232248"/>
          </a:xfrm>
          <a:prstGeom prst="rect">
            <a:avLst/>
          </a:prstGeom>
        </p:spPr>
      </p:pic>
      <p:pic>
        <p:nvPicPr>
          <p:cNvPr id="7" name="Image 6"/>
          <p:cNvPicPr>
            <a:picLocks noChangeAspect="1"/>
          </p:cNvPicPr>
          <p:nvPr/>
        </p:nvPicPr>
        <p:blipFill>
          <a:blip r:embed="rId5"/>
          <a:stretch>
            <a:fillRect/>
          </a:stretch>
        </p:blipFill>
        <p:spPr>
          <a:xfrm>
            <a:off x="155137" y="3645025"/>
            <a:ext cx="3790648" cy="2763886"/>
          </a:xfrm>
          <a:prstGeom prst="rect">
            <a:avLst/>
          </a:prstGeom>
        </p:spPr>
      </p:pic>
    </p:spTree>
    <p:extLst>
      <p:ext uri="{BB962C8B-B14F-4D97-AF65-F5344CB8AC3E}">
        <p14:creationId xmlns:p14="http://schemas.microsoft.com/office/powerpoint/2010/main" val="3736691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fr-FR" dirty="0"/>
              <a:t>Agenda</a:t>
            </a:r>
          </a:p>
          <a:p>
            <a:pPr marL="625475" lvl="1"/>
            <a:r>
              <a:rPr lang="fr-FR" dirty="0"/>
              <a:t>Le programme</a:t>
            </a:r>
          </a:p>
          <a:p>
            <a:pPr marL="625475" lvl="1"/>
            <a:r>
              <a:rPr lang="fr-FR" dirty="0"/>
              <a:t>L’inscription/désinscription</a:t>
            </a:r>
          </a:p>
          <a:p>
            <a:r>
              <a:rPr lang="fr-FR" dirty="0"/>
              <a:t>Membres</a:t>
            </a:r>
          </a:p>
          <a:p>
            <a:r>
              <a:rPr lang="fr-FR" dirty="0"/>
              <a:t>Photos</a:t>
            </a:r>
          </a:p>
          <a:p>
            <a:r>
              <a:rPr lang="fr-FR" dirty="0"/>
              <a:t>Documents</a:t>
            </a:r>
          </a:p>
          <a:p>
            <a:endParaRPr lang="fr-FR" dirty="0"/>
          </a:p>
          <a:p>
            <a:endParaRPr lang="fr-FR" dirty="0"/>
          </a:p>
          <a:p>
            <a:r>
              <a:rPr lang="fr-CH" sz="1800" dirty="0">
                <a:solidFill>
                  <a:srgbClr val="FF0000"/>
                </a:solidFill>
              </a:rPr>
              <a:t>https://lausanne-bourg.lionsclub.ch</a:t>
            </a:r>
            <a:endParaRPr lang="fr-FR" sz="1800" dirty="0">
              <a:solidFill>
                <a:srgbClr val="FF0000"/>
              </a:solidFill>
            </a:endParaRPr>
          </a:p>
        </p:txBody>
      </p:sp>
      <p:sp>
        <p:nvSpPr>
          <p:cNvPr id="4" name="Espace réservé du pied de page 3"/>
          <p:cNvSpPr>
            <a:spLocks noGrp="1"/>
          </p:cNvSpPr>
          <p:nvPr>
            <p:ph type="ftr" sz="quarter" idx="11"/>
          </p:nvPr>
        </p:nvSpPr>
        <p:spPr/>
        <p:txBody>
          <a:bodyPr/>
          <a:lstStyle/>
          <a:p>
            <a:r>
              <a:rPr lang="fr-CH"/>
              <a:t>Orientation des nouveaux membres - programme pour les clubs</a:t>
            </a:r>
            <a:endParaRPr lang="fr-CH" dirty="0"/>
          </a:p>
        </p:txBody>
      </p:sp>
      <p:sp>
        <p:nvSpPr>
          <p:cNvPr id="5" name="Espace réservé du numéro de diapositive 4"/>
          <p:cNvSpPr>
            <a:spLocks noGrp="1"/>
          </p:cNvSpPr>
          <p:nvPr>
            <p:ph type="sldNum" sz="quarter" idx="12"/>
          </p:nvPr>
        </p:nvSpPr>
        <p:spPr/>
        <p:txBody>
          <a:bodyPr/>
          <a:lstStyle/>
          <a:p>
            <a:fld id="{63DC37BB-A674-4321-B10B-89440E22AEF7}" type="slidenum">
              <a:rPr lang="fr-CH" smtClean="0"/>
              <a:t>15</a:t>
            </a:fld>
            <a:endParaRPr lang="fr-CH" dirty="0"/>
          </a:p>
        </p:txBody>
      </p:sp>
      <p:sp>
        <p:nvSpPr>
          <p:cNvPr id="2" name="Title 1"/>
          <p:cNvSpPr>
            <a:spLocks noGrp="1"/>
          </p:cNvSpPr>
          <p:nvPr>
            <p:ph type="title"/>
          </p:nvPr>
        </p:nvSpPr>
        <p:spPr>
          <a:prstGeom prst="rect">
            <a:avLst/>
          </a:prstGeom>
        </p:spPr>
        <p:txBody>
          <a:bodyPr/>
          <a:lstStyle/>
          <a:p>
            <a:r>
              <a:rPr lang="fr-FR" dirty="0"/>
              <a:t>Le site internet du club</a:t>
            </a:r>
          </a:p>
        </p:txBody>
      </p:sp>
      <p:pic>
        <p:nvPicPr>
          <p:cNvPr id="6" name="Image 5"/>
          <p:cNvPicPr>
            <a:picLocks noChangeAspect="1"/>
          </p:cNvPicPr>
          <p:nvPr/>
        </p:nvPicPr>
        <p:blipFill>
          <a:blip r:embed="rId3"/>
          <a:stretch>
            <a:fillRect/>
          </a:stretch>
        </p:blipFill>
        <p:spPr>
          <a:xfrm>
            <a:off x="4427983" y="2636912"/>
            <a:ext cx="4434381" cy="3168352"/>
          </a:xfrm>
          <a:prstGeom prst="rect">
            <a:avLst/>
          </a:prstGeom>
        </p:spPr>
      </p:pic>
    </p:spTree>
    <p:extLst>
      <p:ext uri="{BB962C8B-B14F-4D97-AF65-F5344CB8AC3E}">
        <p14:creationId xmlns:p14="http://schemas.microsoft.com/office/powerpoint/2010/main" val="4205728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fr-FR" dirty="0"/>
              <a:t>Agenda</a:t>
            </a:r>
          </a:p>
          <a:p>
            <a:pPr lvl="1"/>
            <a:r>
              <a:rPr lang="fr-FR" dirty="0"/>
              <a:t>Votre inscription/désinscription</a:t>
            </a:r>
          </a:p>
          <a:p>
            <a:pPr lvl="1"/>
            <a:r>
              <a:rPr lang="fr-FR" dirty="0"/>
              <a:t>Questions</a:t>
            </a:r>
          </a:p>
          <a:p>
            <a:pPr lvl="1"/>
            <a:r>
              <a:rPr lang="fr-FR" dirty="0"/>
              <a:t>Participants</a:t>
            </a:r>
          </a:p>
          <a:p>
            <a:r>
              <a:rPr lang="fr-FR" dirty="0"/>
              <a:t>Membres</a:t>
            </a:r>
          </a:p>
          <a:p>
            <a:pPr lvl="1"/>
            <a:r>
              <a:rPr lang="fr-FR" dirty="0"/>
              <a:t>Fiche personnelle</a:t>
            </a:r>
          </a:p>
          <a:p>
            <a:pPr lvl="1"/>
            <a:r>
              <a:rPr lang="fr-FR" dirty="0"/>
              <a:t>Appel téléphonique / E-Mail </a:t>
            </a:r>
          </a:p>
          <a:p>
            <a:r>
              <a:rPr lang="fr-FR" dirty="0"/>
              <a:t>Lions Clubs</a:t>
            </a:r>
          </a:p>
          <a:p>
            <a:pPr lvl="1"/>
            <a:r>
              <a:rPr lang="fr-FR" dirty="0"/>
              <a:t>Détails du club</a:t>
            </a:r>
          </a:p>
          <a:p>
            <a:pPr lvl="1"/>
            <a:r>
              <a:rPr lang="fr-FR" dirty="0"/>
              <a:t>Programme</a:t>
            </a:r>
          </a:p>
          <a:p>
            <a:pPr lvl="1"/>
            <a:r>
              <a:rPr lang="fr-FR" dirty="0"/>
              <a:t>Membres / Comité</a:t>
            </a:r>
          </a:p>
          <a:p>
            <a:pPr lvl="1"/>
            <a:r>
              <a:rPr lang="fr-FR" dirty="0"/>
              <a:t>Lieu de réunion</a:t>
            </a:r>
          </a:p>
          <a:p>
            <a:r>
              <a:rPr lang="fr-FR" dirty="0"/>
              <a:t>Apple App Store / Google Play (</a:t>
            </a:r>
            <a:r>
              <a:rPr lang="fr-FR" dirty="0" err="1"/>
              <a:t>Androïd</a:t>
            </a:r>
            <a:r>
              <a:rPr lang="fr-FR" dirty="0"/>
              <a:t>)</a:t>
            </a:r>
            <a:br>
              <a:rPr lang="fr-FR" dirty="0"/>
            </a:br>
            <a:r>
              <a:rPr lang="fr-FR" dirty="0"/>
              <a:t>« </a:t>
            </a:r>
            <a:r>
              <a:rPr lang="fr-FR" dirty="0" err="1"/>
              <a:t>LionsBase</a:t>
            </a:r>
            <a:r>
              <a:rPr lang="fr-FR" dirty="0"/>
              <a:t> »</a:t>
            </a:r>
          </a:p>
        </p:txBody>
      </p:sp>
      <p:sp>
        <p:nvSpPr>
          <p:cNvPr id="4" name="Espace réservé du pied de page 3"/>
          <p:cNvSpPr>
            <a:spLocks noGrp="1"/>
          </p:cNvSpPr>
          <p:nvPr>
            <p:ph type="ftr" sz="quarter" idx="11"/>
          </p:nvPr>
        </p:nvSpPr>
        <p:spPr/>
        <p:txBody>
          <a:bodyPr/>
          <a:lstStyle/>
          <a:p>
            <a:r>
              <a:rPr lang="fr-CH"/>
              <a:t>Orientation des nouveaux membres - programme pour les clubs</a:t>
            </a:r>
            <a:endParaRPr lang="fr-CH" dirty="0"/>
          </a:p>
        </p:txBody>
      </p:sp>
      <p:sp>
        <p:nvSpPr>
          <p:cNvPr id="5" name="Espace réservé du numéro de diapositive 4"/>
          <p:cNvSpPr>
            <a:spLocks noGrp="1"/>
          </p:cNvSpPr>
          <p:nvPr>
            <p:ph type="sldNum" sz="quarter" idx="12"/>
          </p:nvPr>
        </p:nvSpPr>
        <p:spPr/>
        <p:txBody>
          <a:bodyPr/>
          <a:lstStyle/>
          <a:p>
            <a:fld id="{63DC37BB-A674-4321-B10B-89440E22AEF7}" type="slidenum">
              <a:rPr lang="fr-CH" smtClean="0"/>
              <a:t>16</a:t>
            </a:fld>
            <a:endParaRPr lang="fr-CH" dirty="0"/>
          </a:p>
        </p:txBody>
      </p:sp>
      <p:sp>
        <p:nvSpPr>
          <p:cNvPr id="2" name="Title 1"/>
          <p:cNvSpPr>
            <a:spLocks noGrp="1"/>
          </p:cNvSpPr>
          <p:nvPr>
            <p:ph type="title"/>
          </p:nvPr>
        </p:nvSpPr>
        <p:spPr>
          <a:prstGeom prst="rect">
            <a:avLst/>
          </a:prstGeom>
        </p:spPr>
        <p:txBody>
          <a:bodyPr/>
          <a:lstStyle/>
          <a:p>
            <a:r>
              <a:rPr lang="fr-FR" dirty="0"/>
              <a:t>L’application mobile </a:t>
            </a:r>
            <a:r>
              <a:rPr lang="fr-FR" dirty="0" err="1"/>
              <a:t>LionsBase</a:t>
            </a:r>
            <a:endParaRPr lang="fr-FR" dirty="0"/>
          </a:p>
        </p:txBody>
      </p:sp>
      <p:pic>
        <p:nvPicPr>
          <p:cNvPr id="6" name="Image 5"/>
          <p:cNvPicPr>
            <a:picLocks noChangeAspect="1"/>
          </p:cNvPicPr>
          <p:nvPr/>
        </p:nvPicPr>
        <p:blipFill>
          <a:blip r:embed="rId3"/>
          <a:stretch>
            <a:fillRect/>
          </a:stretch>
        </p:blipFill>
        <p:spPr>
          <a:xfrm>
            <a:off x="6553386" y="770766"/>
            <a:ext cx="1218046" cy="1224136"/>
          </a:xfrm>
          <a:prstGeom prst="rect">
            <a:avLst/>
          </a:prstGeom>
        </p:spPr>
      </p:pic>
      <p:pic>
        <p:nvPicPr>
          <p:cNvPr id="10" name="Image 9" descr="C:\Users\U80824301.ADB\AppData\Local\Microsoft\Windows\Temporary Internet Files\Content.Word\IMG_1579.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8548" y="2216988"/>
            <a:ext cx="2373932" cy="3938642"/>
          </a:xfrm>
          <a:prstGeom prst="rect">
            <a:avLst/>
          </a:prstGeom>
          <a:noFill/>
          <a:ln>
            <a:noFill/>
          </a:ln>
        </p:spPr>
      </p:pic>
    </p:spTree>
    <p:extLst>
      <p:ext uri="{BB962C8B-B14F-4D97-AF65-F5344CB8AC3E}">
        <p14:creationId xmlns:p14="http://schemas.microsoft.com/office/powerpoint/2010/main" val="442375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r-FR" dirty="0"/>
              <a:t>Il est très important que les membres assistent le plus régulièrement possible aux réunions</a:t>
            </a:r>
          </a:p>
          <a:p>
            <a:r>
              <a:rPr lang="fr-FR" dirty="0"/>
              <a:t>La participation régulière consolide l’amitié et assure la réalisation des objectifs fixés par le club</a:t>
            </a:r>
          </a:p>
          <a:p>
            <a:r>
              <a:rPr lang="fr-FR" dirty="0"/>
              <a:t>Votre temps et votre énergie sont appréciés et nécessaires </a:t>
            </a:r>
          </a:p>
        </p:txBody>
      </p:sp>
      <p:sp>
        <p:nvSpPr>
          <p:cNvPr id="4" name="Espace réservé du pied de page 3"/>
          <p:cNvSpPr>
            <a:spLocks noGrp="1"/>
          </p:cNvSpPr>
          <p:nvPr>
            <p:ph type="ftr" sz="quarter" idx="11"/>
          </p:nvPr>
        </p:nvSpPr>
        <p:spPr/>
        <p:txBody>
          <a:bodyPr/>
          <a:lstStyle/>
          <a:p>
            <a:r>
              <a:rPr lang="fr-CH"/>
              <a:t>Orientation des nouveaux membres - programme pour les clubs</a:t>
            </a:r>
            <a:endParaRPr lang="fr-CH" dirty="0"/>
          </a:p>
        </p:txBody>
      </p:sp>
      <p:sp>
        <p:nvSpPr>
          <p:cNvPr id="5" name="Espace réservé du numéro de diapositive 4"/>
          <p:cNvSpPr>
            <a:spLocks noGrp="1"/>
          </p:cNvSpPr>
          <p:nvPr>
            <p:ph type="sldNum" sz="quarter" idx="12"/>
          </p:nvPr>
        </p:nvSpPr>
        <p:spPr/>
        <p:txBody>
          <a:bodyPr/>
          <a:lstStyle/>
          <a:p>
            <a:fld id="{63DC37BB-A674-4321-B10B-89440E22AEF7}" type="slidenum">
              <a:rPr lang="fr-CH" smtClean="0"/>
              <a:t>17</a:t>
            </a:fld>
            <a:endParaRPr lang="fr-CH" dirty="0"/>
          </a:p>
        </p:txBody>
      </p:sp>
      <p:sp>
        <p:nvSpPr>
          <p:cNvPr id="2" name="Title 1"/>
          <p:cNvSpPr>
            <a:spLocks noGrp="1"/>
          </p:cNvSpPr>
          <p:nvPr>
            <p:ph type="title"/>
          </p:nvPr>
        </p:nvSpPr>
        <p:spPr>
          <a:prstGeom prst="rect">
            <a:avLst/>
          </a:prstGeom>
        </p:spPr>
        <p:txBody>
          <a:bodyPr/>
          <a:lstStyle/>
          <a:p>
            <a:r>
              <a:rPr lang="fr-FR" dirty="0"/>
              <a:t>Les réunions du club</a:t>
            </a:r>
          </a:p>
        </p:txBody>
      </p:sp>
    </p:spTree>
    <p:extLst>
      <p:ext uri="{BB962C8B-B14F-4D97-AF65-F5344CB8AC3E}">
        <p14:creationId xmlns:p14="http://schemas.microsoft.com/office/powerpoint/2010/main" val="3796154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fr-FR" dirty="0"/>
              <a:t>Le respect des règles de conduite du Lions Club</a:t>
            </a:r>
          </a:p>
          <a:p>
            <a:r>
              <a:rPr lang="fr-FR" dirty="0"/>
              <a:t>Une présence assidue aux réunions</a:t>
            </a:r>
          </a:p>
          <a:p>
            <a:r>
              <a:rPr lang="fr-FR" dirty="0"/>
              <a:t>Un engagement dans les actions (participation / promotion auprès de ses contacts)</a:t>
            </a:r>
          </a:p>
          <a:p>
            <a:r>
              <a:rPr lang="fr-FR" dirty="0"/>
              <a:t>Une contribution personnelle à la vie du club</a:t>
            </a:r>
          </a:p>
          <a:p>
            <a:r>
              <a:rPr lang="fr-FR" dirty="0"/>
              <a:t>Un engagement dans les commissions et le comité</a:t>
            </a:r>
          </a:p>
          <a:p>
            <a:r>
              <a:rPr lang="fr-FR" dirty="0"/>
              <a:t>L’inscription et la désinscription sur le site internet</a:t>
            </a:r>
          </a:p>
        </p:txBody>
      </p:sp>
      <p:sp>
        <p:nvSpPr>
          <p:cNvPr id="4" name="Espace réservé du pied de page 3"/>
          <p:cNvSpPr>
            <a:spLocks noGrp="1"/>
          </p:cNvSpPr>
          <p:nvPr>
            <p:ph type="ftr" sz="quarter" idx="11"/>
          </p:nvPr>
        </p:nvSpPr>
        <p:spPr/>
        <p:txBody>
          <a:bodyPr/>
          <a:lstStyle/>
          <a:p>
            <a:r>
              <a:rPr lang="fr-CH"/>
              <a:t>Orientation des nouveaux membres - programme pour les clubs</a:t>
            </a:r>
            <a:endParaRPr lang="fr-CH" dirty="0"/>
          </a:p>
        </p:txBody>
      </p:sp>
      <p:sp>
        <p:nvSpPr>
          <p:cNvPr id="5" name="Espace réservé du numéro de diapositive 4"/>
          <p:cNvSpPr>
            <a:spLocks noGrp="1"/>
          </p:cNvSpPr>
          <p:nvPr>
            <p:ph type="sldNum" sz="quarter" idx="12"/>
          </p:nvPr>
        </p:nvSpPr>
        <p:spPr/>
        <p:txBody>
          <a:bodyPr/>
          <a:lstStyle/>
          <a:p>
            <a:fld id="{63DC37BB-A674-4321-B10B-89440E22AEF7}" type="slidenum">
              <a:rPr lang="fr-CH" smtClean="0"/>
              <a:t>18</a:t>
            </a:fld>
            <a:endParaRPr lang="fr-CH" dirty="0"/>
          </a:p>
        </p:txBody>
      </p:sp>
      <p:sp>
        <p:nvSpPr>
          <p:cNvPr id="2" name="Title 1"/>
          <p:cNvSpPr>
            <a:spLocks noGrp="1"/>
          </p:cNvSpPr>
          <p:nvPr>
            <p:ph type="title"/>
          </p:nvPr>
        </p:nvSpPr>
        <p:spPr>
          <a:prstGeom prst="rect">
            <a:avLst/>
          </a:prstGeom>
        </p:spPr>
        <p:txBody>
          <a:bodyPr/>
          <a:lstStyle/>
          <a:p>
            <a:r>
              <a:rPr lang="fr-FR" dirty="0"/>
              <a:t>Ce que le club attend de toi </a:t>
            </a:r>
          </a:p>
        </p:txBody>
      </p:sp>
    </p:spTree>
    <p:extLst>
      <p:ext uri="{BB962C8B-B14F-4D97-AF65-F5344CB8AC3E}">
        <p14:creationId xmlns:p14="http://schemas.microsoft.com/office/powerpoint/2010/main" val="1270830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ctrTitle"/>
          </p:nvPr>
        </p:nvSpPr>
        <p:spPr/>
        <p:txBody>
          <a:bodyPr/>
          <a:lstStyle/>
          <a:p>
            <a:r>
              <a:rPr lang="fr-FR" dirty="0"/>
              <a:t>La structure du Lions Club</a:t>
            </a:r>
            <a:endParaRPr lang="fr-CH" dirty="0"/>
          </a:p>
        </p:txBody>
      </p:sp>
      <p:sp>
        <p:nvSpPr>
          <p:cNvPr id="7" name="Sous-titre 6"/>
          <p:cNvSpPr>
            <a:spLocks noGrp="1"/>
          </p:cNvSpPr>
          <p:nvPr>
            <p:ph type="subTitle" idx="1"/>
          </p:nvPr>
        </p:nvSpPr>
        <p:spPr/>
        <p:txBody>
          <a:bodyPr>
            <a:normAutofit/>
          </a:bodyPr>
          <a:lstStyle/>
          <a:p>
            <a:r>
              <a:rPr lang="fr-FR" dirty="0">
                <a:solidFill>
                  <a:srgbClr val="000000"/>
                </a:solidFill>
              </a:rPr>
              <a:t>Du Club local au </a:t>
            </a:r>
          </a:p>
          <a:p>
            <a:r>
              <a:rPr lang="fr-FR" dirty="0">
                <a:solidFill>
                  <a:srgbClr val="000000"/>
                </a:solidFill>
              </a:rPr>
              <a:t>Lions Club International</a:t>
            </a:r>
          </a:p>
        </p:txBody>
      </p:sp>
    </p:spTree>
    <p:extLst>
      <p:ext uri="{BB962C8B-B14F-4D97-AF65-F5344CB8AC3E}">
        <p14:creationId xmlns:p14="http://schemas.microsoft.com/office/powerpoint/2010/main" val="2867959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CF6B6C6-A474-47DC-8628-FEE7C9B5B9D9}"/>
              </a:ext>
            </a:extLst>
          </p:cNvPr>
          <p:cNvSpPr>
            <a:spLocks noGrp="1"/>
          </p:cNvSpPr>
          <p:nvPr>
            <p:ph idx="1"/>
          </p:nvPr>
        </p:nvSpPr>
        <p:spPr/>
        <p:txBody>
          <a:bodyPr/>
          <a:lstStyle/>
          <a:p>
            <a:r>
              <a:rPr lang="fr-CH" dirty="0">
                <a:solidFill>
                  <a:srgbClr val="FF0000"/>
                </a:solidFill>
              </a:rPr>
              <a:t>Cette présentation est un support aux clubs pour introduire les nouveaux membres et leur donner une base de connaissance sur le Lionisme et sur votre club.</a:t>
            </a:r>
          </a:p>
          <a:p>
            <a:r>
              <a:rPr lang="fr-CH" dirty="0">
                <a:solidFill>
                  <a:srgbClr val="FF0000"/>
                </a:solidFill>
              </a:rPr>
              <a:t>Les passage en rouge sont à remplacer par les informations spécifiques à votre club.</a:t>
            </a:r>
          </a:p>
          <a:p>
            <a:r>
              <a:rPr lang="fr-CH" dirty="0">
                <a:solidFill>
                  <a:srgbClr val="FF0000"/>
                </a:solidFill>
              </a:rPr>
              <a:t>Bien sûr, la présentation est libre d’être adaptée.</a:t>
            </a:r>
          </a:p>
          <a:p>
            <a:r>
              <a:rPr lang="fr-CH" dirty="0">
                <a:solidFill>
                  <a:srgbClr val="FF0000"/>
                </a:solidFill>
              </a:rPr>
              <a:t>Version 2018-2019</a:t>
            </a:r>
          </a:p>
        </p:txBody>
      </p:sp>
      <p:sp>
        <p:nvSpPr>
          <p:cNvPr id="3" name="Espace réservé du pied de page 2">
            <a:extLst>
              <a:ext uri="{FF2B5EF4-FFF2-40B4-BE49-F238E27FC236}">
                <a16:creationId xmlns:a16="http://schemas.microsoft.com/office/drawing/2014/main" id="{D40D72F1-AB26-481C-9E46-EB5A9296442C}"/>
              </a:ext>
            </a:extLst>
          </p:cNvPr>
          <p:cNvSpPr>
            <a:spLocks noGrp="1"/>
          </p:cNvSpPr>
          <p:nvPr>
            <p:ph type="ftr" sz="quarter" idx="11"/>
          </p:nvPr>
        </p:nvSpPr>
        <p:spPr/>
        <p:txBody>
          <a:bodyPr/>
          <a:lstStyle/>
          <a:p>
            <a:r>
              <a:rPr lang="fr-CH"/>
              <a:t>Orientation des nouveaux membres - programme pour les clubs</a:t>
            </a:r>
            <a:endParaRPr lang="fr-CH" dirty="0"/>
          </a:p>
        </p:txBody>
      </p:sp>
      <p:sp>
        <p:nvSpPr>
          <p:cNvPr id="4" name="Espace réservé du numéro de diapositive 3">
            <a:extLst>
              <a:ext uri="{FF2B5EF4-FFF2-40B4-BE49-F238E27FC236}">
                <a16:creationId xmlns:a16="http://schemas.microsoft.com/office/drawing/2014/main" id="{F0BAFB82-4DD7-4D02-B622-F3D882040D23}"/>
              </a:ext>
            </a:extLst>
          </p:cNvPr>
          <p:cNvSpPr>
            <a:spLocks noGrp="1"/>
          </p:cNvSpPr>
          <p:nvPr>
            <p:ph type="sldNum" sz="quarter" idx="12"/>
          </p:nvPr>
        </p:nvSpPr>
        <p:spPr/>
        <p:txBody>
          <a:bodyPr/>
          <a:lstStyle/>
          <a:p>
            <a:fld id="{63DC37BB-A674-4321-B10B-89440E22AEF7}" type="slidenum">
              <a:rPr lang="fr-CH" smtClean="0"/>
              <a:t>2</a:t>
            </a:fld>
            <a:endParaRPr lang="fr-CH" dirty="0"/>
          </a:p>
        </p:txBody>
      </p:sp>
      <p:sp>
        <p:nvSpPr>
          <p:cNvPr id="5" name="Titre 4">
            <a:extLst>
              <a:ext uri="{FF2B5EF4-FFF2-40B4-BE49-F238E27FC236}">
                <a16:creationId xmlns:a16="http://schemas.microsoft.com/office/drawing/2014/main" id="{0763867C-50C0-4418-ABE1-76DCFCBF1472}"/>
              </a:ext>
            </a:extLst>
          </p:cNvPr>
          <p:cNvSpPr>
            <a:spLocks noGrp="1"/>
          </p:cNvSpPr>
          <p:nvPr>
            <p:ph type="title"/>
          </p:nvPr>
        </p:nvSpPr>
        <p:spPr/>
        <p:txBody>
          <a:bodyPr/>
          <a:lstStyle/>
          <a:p>
            <a:r>
              <a:rPr lang="fr-CH" dirty="0">
                <a:solidFill>
                  <a:srgbClr val="FF0000"/>
                </a:solidFill>
              </a:rPr>
              <a:t>Informations pour le présentateur</a:t>
            </a:r>
          </a:p>
        </p:txBody>
      </p:sp>
    </p:spTree>
    <p:extLst>
      <p:ext uri="{BB962C8B-B14F-4D97-AF65-F5344CB8AC3E}">
        <p14:creationId xmlns:p14="http://schemas.microsoft.com/office/powerpoint/2010/main" val="1113514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nnuairepro-suisse.ch/images/map/suiss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3268415"/>
            <a:ext cx="4762500" cy="313372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p:txBody>
          <a:bodyPr>
            <a:normAutofit fontScale="85000" lnSpcReduction="20000"/>
          </a:bodyPr>
          <a:lstStyle/>
          <a:p>
            <a:r>
              <a:rPr lang="fr-FR" dirty="0"/>
              <a:t>Le Club			</a:t>
            </a:r>
            <a:r>
              <a:rPr lang="fr-FR" sz="1800" dirty="0">
                <a:solidFill>
                  <a:srgbClr val="FF0000"/>
                </a:solidFill>
              </a:rPr>
              <a:t>Lausanne-Bourg</a:t>
            </a:r>
          </a:p>
          <a:p>
            <a:r>
              <a:rPr lang="fr-FR" dirty="0"/>
              <a:t>La Zone			</a:t>
            </a:r>
            <a:r>
              <a:rPr lang="fr-FR" sz="1800" dirty="0">
                <a:solidFill>
                  <a:srgbClr val="FF0000"/>
                </a:solidFill>
              </a:rPr>
              <a:t>Zone 14</a:t>
            </a:r>
            <a:br>
              <a:rPr lang="fr-FR" sz="1800" dirty="0">
                <a:solidFill>
                  <a:srgbClr val="00529C"/>
                </a:solidFill>
              </a:rPr>
            </a:br>
            <a:r>
              <a:rPr lang="fr-FR" sz="1800" dirty="0">
                <a:solidFill>
                  <a:srgbClr val="00529C"/>
                </a:solidFill>
              </a:rPr>
              <a:t>				</a:t>
            </a:r>
            <a:r>
              <a:rPr lang="fr-FR" sz="1600" dirty="0">
                <a:solidFill>
                  <a:srgbClr val="FF0000"/>
                </a:solidFill>
              </a:rPr>
              <a:t>Lausanne, Lausanne-Bourg, Lausanne-Galicien, 						Lausanne-Jorat, Lausanne-Pully-Riviera, Lavaux</a:t>
            </a:r>
            <a:endParaRPr lang="fr-FR" sz="1800" dirty="0">
              <a:solidFill>
                <a:srgbClr val="FF0000"/>
              </a:solidFill>
            </a:endParaRPr>
          </a:p>
          <a:p>
            <a:r>
              <a:rPr lang="fr-FR" dirty="0"/>
              <a:t>La Région			</a:t>
            </a:r>
            <a:r>
              <a:rPr lang="fr-FR" sz="1800" dirty="0">
                <a:solidFill>
                  <a:srgbClr val="FF0000"/>
                </a:solidFill>
              </a:rPr>
              <a:t>Région 1</a:t>
            </a:r>
          </a:p>
          <a:p>
            <a:r>
              <a:rPr lang="fr-FR" dirty="0"/>
              <a:t>Le District			</a:t>
            </a:r>
            <a:r>
              <a:rPr lang="fr-FR" sz="1800" dirty="0">
                <a:solidFill>
                  <a:srgbClr val="00529C"/>
                </a:solidFill>
              </a:rPr>
              <a:t>District 102W</a:t>
            </a:r>
          </a:p>
          <a:p>
            <a:r>
              <a:rPr lang="fr-FR" dirty="0"/>
              <a:t>Le Multi-District		</a:t>
            </a:r>
            <a:r>
              <a:rPr lang="fr-FR" sz="1800" dirty="0">
                <a:solidFill>
                  <a:srgbClr val="00529C"/>
                </a:solidFill>
              </a:rPr>
              <a:t>MD102</a:t>
            </a:r>
          </a:p>
          <a:p>
            <a:pPr lvl="1"/>
            <a:r>
              <a:rPr lang="fr-FR" dirty="0"/>
              <a:t>Suisse</a:t>
            </a:r>
          </a:p>
          <a:p>
            <a:pPr lvl="1"/>
            <a:r>
              <a:rPr lang="fr-FR" dirty="0"/>
              <a:t>Lichtenstein</a:t>
            </a:r>
          </a:p>
          <a:p>
            <a:r>
              <a:rPr lang="fr-FR" dirty="0"/>
              <a:t>Le LCI</a:t>
            </a:r>
          </a:p>
          <a:p>
            <a:endParaRPr lang="fr-FR" dirty="0"/>
          </a:p>
          <a:p>
            <a:pPr marL="0" indent="0">
              <a:buNone/>
            </a:pPr>
            <a:r>
              <a:rPr lang="fr-FR" sz="2000" dirty="0">
                <a:solidFill>
                  <a:srgbClr val="00529C"/>
                </a:solidFill>
              </a:rPr>
              <a:t>Premiers clubs en Suisse </a:t>
            </a:r>
            <a:br>
              <a:rPr lang="fr-FR" sz="2000" dirty="0">
                <a:solidFill>
                  <a:srgbClr val="00529C"/>
                </a:solidFill>
              </a:rPr>
            </a:br>
            <a:r>
              <a:rPr lang="fr-FR" sz="2000" dirty="0">
                <a:solidFill>
                  <a:srgbClr val="00529C"/>
                </a:solidFill>
              </a:rPr>
              <a:t>en 1948 (Genève / Zürich)</a:t>
            </a:r>
          </a:p>
        </p:txBody>
      </p:sp>
      <p:sp>
        <p:nvSpPr>
          <p:cNvPr id="2" name="Espace réservé du pied de page 1"/>
          <p:cNvSpPr>
            <a:spLocks noGrp="1"/>
          </p:cNvSpPr>
          <p:nvPr>
            <p:ph type="ftr" sz="quarter" idx="11"/>
          </p:nvPr>
        </p:nvSpPr>
        <p:spPr/>
        <p:txBody>
          <a:bodyPr/>
          <a:lstStyle/>
          <a:p>
            <a:r>
              <a:rPr lang="fr-CH"/>
              <a:t>Orientation des nouveaux membres - programme pour les clubs</a:t>
            </a:r>
            <a:endParaRPr lang="fr-CH" dirty="0"/>
          </a:p>
        </p:txBody>
      </p:sp>
      <p:sp>
        <p:nvSpPr>
          <p:cNvPr id="3" name="Espace réservé du numéro de diapositive 2"/>
          <p:cNvSpPr>
            <a:spLocks noGrp="1"/>
          </p:cNvSpPr>
          <p:nvPr>
            <p:ph type="sldNum" sz="quarter" idx="12"/>
          </p:nvPr>
        </p:nvSpPr>
        <p:spPr/>
        <p:txBody>
          <a:bodyPr/>
          <a:lstStyle/>
          <a:p>
            <a:fld id="{63DC37BB-A674-4321-B10B-89440E22AEF7}" type="slidenum">
              <a:rPr lang="fr-CH" smtClean="0"/>
              <a:t>20</a:t>
            </a:fld>
            <a:endParaRPr lang="fr-CH" dirty="0"/>
          </a:p>
        </p:txBody>
      </p:sp>
      <p:sp>
        <p:nvSpPr>
          <p:cNvPr id="4" name="Title 3"/>
          <p:cNvSpPr>
            <a:spLocks noGrp="1"/>
          </p:cNvSpPr>
          <p:nvPr>
            <p:ph type="title"/>
          </p:nvPr>
        </p:nvSpPr>
        <p:spPr>
          <a:prstGeom prst="rect">
            <a:avLst/>
          </a:prstGeom>
        </p:spPr>
        <p:txBody>
          <a:bodyPr/>
          <a:lstStyle/>
          <a:p>
            <a:r>
              <a:rPr lang="fr-FR" dirty="0"/>
              <a:t>La structure en Suisse</a:t>
            </a:r>
          </a:p>
        </p:txBody>
      </p:sp>
    </p:spTree>
    <p:extLst>
      <p:ext uri="{BB962C8B-B14F-4D97-AF65-F5344CB8AC3E}">
        <p14:creationId xmlns:p14="http://schemas.microsoft.com/office/powerpoint/2010/main" val="17389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CH" dirty="0"/>
              <a:t>Pour les jeunes entre 18 et 30 ans</a:t>
            </a:r>
          </a:p>
          <a:p>
            <a:r>
              <a:rPr lang="fr-CH" dirty="0"/>
              <a:t>Même buts que les Lions Clubs</a:t>
            </a:r>
          </a:p>
          <a:p>
            <a:r>
              <a:rPr lang="fr-CH" dirty="0"/>
              <a:t>Formation des responsables, expériences, opportunités</a:t>
            </a:r>
          </a:p>
          <a:p>
            <a:r>
              <a:rPr lang="fr-CH" dirty="0">
                <a:solidFill>
                  <a:srgbClr val="FF0000"/>
                </a:solidFill>
              </a:rPr>
              <a:t>LEO Club Lausanne</a:t>
            </a:r>
          </a:p>
          <a:p>
            <a:endParaRPr lang="fr-CH" dirty="0"/>
          </a:p>
          <a:p>
            <a:pPr marL="0" indent="0">
              <a:buNone/>
            </a:pPr>
            <a:endParaRPr lang="fr-CH" dirty="0"/>
          </a:p>
          <a:p>
            <a:r>
              <a:rPr lang="fr-CH" dirty="0">
                <a:solidFill>
                  <a:srgbClr val="FF0000"/>
                </a:solidFill>
              </a:rPr>
              <a:t>https://lausanne.leoclub.ch/ </a:t>
            </a:r>
          </a:p>
        </p:txBody>
      </p:sp>
      <p:sp>
        <p:nvSpPr>
          <p:cNvPr id="4" name="Espace réservé du pied de page 3"/>
          <p:cNvSpPr>
            <a:spLocks noGrp="1"/>
          </p:cNvSpPr>
          <p:nvPr>
            <p:ph type="ftr" sz="quarter" idx="11"/>
          </p:nvPr>
        </p:nvSpPr>
        <p:spPr/>
        <p:txBody>
          <a:bodyPr/>
          <a:lstStyle/>
          <a:p>
            <a:r>
              <a:rPr lang="fr-CH"/>
              <a:t>Orientation des nouveaux membres - programme pour les clubs</a:t>
            </a:r>
            <a:endParaRPr lang="fr-CH" dirty="0"/>
          </a:p>
        </p:txBody>
      </p:sp>
      <p:sp>
        <p:nvSpPr>
          <p:cNvPr id="5" name="Espace réservé du numéro de diapositive 4"/>
          <p:cNvSpPr>
            <a:spLocks noGrp="1"/>
          </p:cNvSpPr>
          <p:nvPr>
            <p:ph type="sldNum" sz="quarter" idx="12"/>
          </p:nvPr>
        </p:nvSpPr>
        <p:spPr/>
        <p:txBody>
          <a:bodyPr/>
          <a:lstStyle/>
          <a:p>
            <a:fld id="{63DC37BB-A674-4321-B10B-89440E22AEF7}" type="slidenum">
              <a:rPr lang="fr-CH" smtClean="0"/>
              <a:t>21</a:t>
            </a:fld>
            <a:endParaRPr lang="fr-CH" dirty="0"/>
          </a:p>
        </p:txBody>
      </p:sp>
      <p:sp>
        <p:nvSpPr>
          <p:cNvPr id="2" name="Titre 1"/>
          <p:cNvSpPr>
            <a:spLocks noGrp="1"/>
          </p:cNvSpPr>
          <p:nvPr>
            <p:ph type="title"/>
          </p:nvPr>
        </p:nvSpPr>
        <p:spPr>
          <a:prstGeom prst="rect">
            <a:avLst/>
          </a:prstGeom>
        </p:spPr>
        <p:txBody>
          <a:bodyPr/>
          <a:lstStyle/>
          <a:p>
            <a:r>
              <a:rPr lang="fr-CH" dirty="0"/>
              <a:t>Les Clubs LEO</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3356992"/>
            <a:ext cx="2739679" cy="2659960"/>
          </a:xfrm>
          <a:prstGeom prst="rect">
            <a:avLst/>
          </a:prstGeom>
        </p:spPr>
      </p:pic>
    </p:spTree>
    <p:extLst>
      <p:ext uri="{BB962C8B-B14F-4D97-AF65-F5344CB8AC3E}">
        <p14:creationId xmlns:p14="http://schemas.microsoft.com/office/powerpoint/2010/main" val="1407597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CH"/>
              <a:t>Orientation des nouveaux membres - programme pour les clubs</a:t>
            </a:r>
            <a:endParaRPr lang="fr-CH" dirty="0"/>
          </a:p>
        </p:txBody>
      </p:sp>
      <p:sp>
        <p:nvSpPr>
          <p:cNvPr id="7" name="Espace réservé du numéro de diapositive 6"/>
          <p:cNvSpPr>
            <a:spLocks noGrp="1"/>
          </p:cNvSpPr>
          <p:nvPr>
            <p:ph type="sldNum" sz="quarter" idx="12"/>
          </p:nvPr>
        </p:nvSpPr>
        <p:spPr/>
        <p:txBody>
          <a:bodyPr/>
          <a:lstStyle/>
          <a:p>
            <a:fld id="{63DC37BB-A674-4321-B10B-89440E22AEF7}" type="slidenum">
              <a:rPr lang="fr-CH" smtClean="0"/>
              <a:t>22</a:t>
            </a:fld>
            <a:endParaRPr lang="fr-CH" dirty="0"/>
          </a:p>
        </p:txBody>
      </p:sp>
      <p:sp>
        <p:nvSpPr>
          <p:cNvPr id="4" name="Title 3"/>
          <p:cNvSpPr>
            <a:spLocks noGrp="1"/>
          </p:cNvSpPr>
          <p:nvPr>
            <p:ph type="title"/>
          </p:nvPr>
        </p:nvSpPr>
        <p:spPr>
          <a:prstGeom prst="rect">
            <a:avLst/>
          </a:prstGeom>
        </p:spPr>
        <p:txBody>
          <a:bodyPr/>
          <a:lstStyle/>
          <a:p>
            <a:r>
              <a:rPr lang="fr-FR" dirty="0"/>
              <a:t>Organigramme District 102W</a:t>
            </a:r>
          </a:p>
        </p:txBody>
      </p:sp>
    </p:spTree>
    <p:extLst>
      <p:ext uri="{BB962C8B-B14F-4D97-AF65-F5344CB8AC3E}">
        <p14:creationId xmlns:p14="http://schemas.microsoft.com/office/powerpoint/2010/main" val="164884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r-FR" dirty="0"/>
              <a:t>Le site internet</a:t>
            </a:r>
          </a:p>
          <a:p>
            <a:r>
              <a:rPr lang="fr-FR" dirty="0"/>
              <a:t>La Revue Lion</a:t>
            </a:r>
          </a:p>
          <a:p>
            <a:r>
              <a:rPr lang="fr-FR" dirty="0"/>
              <a:t>Page Facebook </a:t>
            </a:r>
            <a:br>
              <a:rPr lang="fr-FR" dirty="0"/>
            </a:br>
            <a:r>
              <a:rPr lang="fr-FR" dirty="0"/>
              <a:t>District 102 W</a:t>
            </a:r>
          </a:p>
          <a:p>
            <a:endParaRPr lang="fr-FR" dirty="0"/>
          </a:p>
          <a:p>
            <a:endParaRPr lang="fr-FR" dirty="0"/>
          </a:p>
          <a:p>
            <a:endParaRPr lang="fr-FR" dirty="0"/>
          </a:p>
          <a:p>
            <a:r>
              <a:rPr lang="fr-CH" sz="1800" dirty="0">
                <a:hlinkClick r:id="rId3"/>
              </a:rPr>
              <a:t>http://www.lionsclubs.ch</a:t>
            </a:r>
            <a:r>
              <a:rPr lang="fr-CH" sz="1800" dirty="0"/>
              <a:t> </a:t>
            </a:r>
            <a:endParaRPr lang="fr-FR" sz="1800" dirty="0"/>
          </a:p>
        </p:txBody>
      </p:sp>
      <p:sp>
        <p:nvSpPr>
          <p:cNvPr id="4" name="Espace réservé du pied de page 3"/>
          <p:cNvSpPr>
            <a:spLocks noGrp="1"/>
          </p:cNvSpPr>
          <p:nvPr>
            <p:ph type="ftr" sz="quarter" idx="11"/>
          </p:nvPr>
        </p:nvSpPr>
        <p:spPr/>
        <p:txBody>
          <a:bodyPr/>
          <a:lstStyle/>
          <a:p>
            <a:r>
              <a:rPr lang="fr-CH"/>
              <a:t>Orientation des nouveaux membres - programme pour les clubs</a:t>
            </a:r>
            <a:endParaRPr lang="fr-CH" dirty="0"/>
          </a:p>
        </p:txBody>
      </p:sp>
      <p:sp>
        <p:nvSpPr>
          <p:cNvPr id="5" name="Espace réservé du numéro de diapositive 4"/>
          <p:cNvSpPr>
            <a:spLocks noGrp="1"/>
          </p:cNvSpPr>
          <p:nvPr>
            <p:ph type="sldNum" sz="quarter" idx="12"/>
          </p:nvPr>
        </p:nvSpPr>
        <p:spPr/>
        <p:txBody>
          <a:bodyPr/>
          <a:lstStyle/>
          <a:p>
            <a:fld id="{63DC37BB-A674-4321-B10B-89440E22AEF7}" type="slidenum">
              <a:rPr lang="fr-CH" smtClean="0"/>
              <a:t>23</a:t>
            </a:fld>
            <a:endParaRPr lang="fr-CH" dirty="0"/>
          </a:p>
        </p:txBody>
      </p:sp>
      <p:sp>
        <p:nvSpPr>
          <p:cNvPr id="2" name="Title 1"/>
          <p:cNvSpPr>
            <a:spLocks noGrp="1"/>
          </p:cNvSpPr>
          <p:nvPr>
            <p:ph type="title"/>
          </p:nvPr>
        </p:nvSpPr>
        <p:spPr>
          <a:prstGeom prst="rect">
            <a:avLst/>
          </a:prstGeom>
        </p:spPr>
        <p:txBody>
          <a:bodyPr/>
          <a:lstStyle/>
          <a:p>
            <a:r>
              <a:rPr lang="fr-FR" dirty="0"/>
              <a:t>La communication dans le MD102</a:t>
            </a: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0136" y="980728"/>
            <a:ext cx="3938042" cy="28719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 5"/>
          <p:cNvPicPr>
            <a:picLocks noChangeAspect="1"/>
          </p:cNvPicPr>
          <p:nvPr/>
        </p:nvPicPr>
        <p:blipFill>
          <a:blip r:embed="rId5"/>
          <a:stretch>
            <a:fillRect/>
          </a:stretch>
        </p:blipFill>
        <p:spPr>
          <a:xfrm>
            <a:off x="6804248" y="3573016"/>
            <a:ext cx="1830888" cy="2603180"/>
          </a:xfrm>
          <a:prstGeom prst="rect">
            <a:avLst/>
          </a:prstGeom>
        </p:spPr>
      </p:pic>
    </p:spTree>
    <p:extLst>
      <p:ext uri="{BB962C8B-B14F-4D97-AF65-F5344CB8AC3E}">
        <p14:creationId xmlns:p14="http://schemas.microsoft.com/office/powerpoint/2010/main" val="291015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ctrTitle"/>
          </p:nvPr>
        </p:nvSpPr>
        <p:spPr/>
        <p:txBody>
          <a:bodyPr/>
          <a:lstStyle/>
          <a:p>
            <a:r>
              <a:rPr lang="fr-FR" dirty="0"/>
              <a:t>Le Lions Club International</a:t>
            </a:r>
            <a:endParaRPr lang="fr-CH" dirty="0"/>
          </a:p>
        </p:txBody>
      </p:sp>
      <p:sp>
        <p:nvSpPr>
          <p:cNvPr id="2" name="Sous-titre 1">
            <a:extLst>
              <a:ext uri="{FF2B5EF4-FFF2-40B4-BE49-F238E27FC236}">
                <a16:creationId xmlns:a16="http://schemas.microsoft.com/office/drawing/2014/main" id="{DA0BE17C-97DD-4C63-96F9-233E1B3399A4}"/>
              </a:ext>
            </a:extLst>
          </p:cNvPr>
          <p:cNvSpPr>
            <a:spLocks noGrp="1"/>
          </p:cNvSpPr>
          <p:nvPr>
            <p:ph type="subTitle" idx="1"/>
          </p:nvPr>
        </p:nvSpPr>
        <p:spPr/>
        <p:txBody>
          <a:bodyPr/>
          <a:lstStyle/>
          <a:p>
            <a:endParaRPr lang="fr-CH"/>
          </a:p>
        </p:txBody>
      </p:sp>
    </p:spTree>
    <p:extLst>
      <p:ext uri="{BB962C8B-B14F-4D97-AF65-F5344CB8AC3E}">
        <p14:creationId xmlns:p14="http://schemas.microsoft.com/office/powerpoint/2010/main" val="4201435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214313" y="1125538"/>
          <a:ext cx="8678862" cy="5256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ce réservé du pied de page 2"/>
          <p:cNvSpPr>
            <a:spLocks noGrp="1"/>
          </p:cNvSpPr>
          <p:nvPr>
            <p:ph type="ftr" sz="quarter" idx="11"/>
          </p:nvPr>
        </p:nvSpPr>
        <p:spPr/>
        <p:txBody>
          <a:bodyPr/>
          <a:lstStyle/>
          <a:p>
            <a:r>
              <a:rPr lang="fr-CH"/>
              <a:t>Orientation des nouveaux membres - programme pour les clubs</a:t>
            </a:r>
            <a:endParaRPr lang="fr-CH" dirty="0"/>
          </a:p>
        </p:txBody>
      </p:sp>
      <p:sp>
        <p:nvSpPr>
          <p:cNvPr id="4" name="Espace réservé du numéro de diapositive 3"/>
          <p:cNvSpPr>
            <a:spLocks noGrp="1"/>
          </p:cNvSpPr>
          <p:nvPr>
            <p:ph type="sldNum" sz="quarter" idx="12"/>
          </p:nvPr>
        </p:nvSpPr>
        <p:spPr/>
        <p:txBody>
          <a:bodyPr/>
          <a:lstStyle/>
          <a:p>
            <a:fld id="{63DC37BB-A674-4321-B10B-89440E22AEF7}" type="slidenum">
              <a:rPr lang="fr-CH" smtClean="0"/>
              <a:t>25</a:t>
            </a:fld>
            <a:endParaRPr lang="fr-CH" dirty="0"/>
          </a:p>
        </p:txBody>
      </p:sp>
      <p:sp>
        <p:nvSpPr>
          <p:cNvPr id="2" name="Title 1"/>
          <p:cNvSpPr>
            <a:spLocks noGrp="1"/>
          </p:cNvSpPr>
          <p:nvPr>
            <p:ph type="title"/>
          </p:nvPr>
        </p:nvSpPr>
        <p:spPr>
          <a:prstGeom prst="rect">
            <a:avLst/>
          </a:prstGeom>
        </p:spPr>
        <p:txBody>
          <a:bodyPr/>
          <a:lstStyle/>
          <a:p>
            <a:r>
              <a:rPr lang="fr-FR" dirty="0"/>
              <a:t>Histoire</a:t>
            </a:r>
          </a:p>
        </p:txBody>
      </p:sp>
      <p:graphicFrame>
        <p:nvGraphicFramePr>
          <p:cNvPr id="8" name="Diagram 7"/>
          <p:cNvGraphicFramePr/>
          <p:nvPr>
            <p:extLst/>
          </p:nvPr>
        </p:nvGraphicFramePr>
        <p:xfrm>
          <a:off x="467544" y="1052736"/>
          <a:ext cx="7515944" cy="48440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098" name="Picture 2" descr="O:\Public Relations &amp; Communications\Common\Photos\Headquarters &amp; Historical\Melvin Jones w name.jpg"/>
          <p:cNvPicPr>
            <a:picLocks noChangeAspect="1" noChangeArrowheads="1"/>
          </p:cNvPicPr>
          <p:nvPr/>
        </p:nvPicPr>
        <p:blipFill>
          <a:blip r:embed="rId13" cstate="print"/>
          <a:srcRect l="22258" t="3565" r="11765" b="37334"/>
          <a:stretch>
            <a:fillRect/>
          </a:stretch>
        </p:blipFill>
        <p:spPr bwMode="auto">
          <a:xfrm>
            <a:off x="1981200" y="1772816"/>
            <a:ext cx="725868" cy="894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55761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CI_emblem_2C_RGB.jpg"/>
          <p:cNvPicPr>
            <a:picLocks noChangeAspect="1"/>
          </p:cNvPicPr>
          <p:nvPr/>
        </p:nvPicPr>
        <p:blipFill>
          <a:blip r:embed="rId2" cstate="print"/>
          <a:stretch>
            <a:fillRect/>
          </a:stretch>
        </p:blipFill>
        <p:spPr>
          <a:xfrm>
            <a:off x="6948264" y="4815215"/>
            <a:ext cx="1805136" cy="1709464"/>
          </a:xfrm>
          <a:prstGeom prst="rect">
            <a:avLst/>
          </a:prstGeom>
        </p:spPr>
      </p:pic>
      <p:sp>
        <p:nvSpPr>
          <p:cNvPr id="3" name="Content Placeholder 2"/>
          <p:cNvSpPr>
            <a:spLocks noGrp="1"/>
          </p:cNvSpPr>
          <p:nvPr>
            <p:ph idx="1"/>
          </p:nvPr>
        </p:nvSpPr>
        <p:spPr>
          <a:xfrm>
            <a:off x="214123" y="1124744"/>
            <a:ext cx="8102293" cy="5256584"/>
          </a:xfrm>
        </p:spPr>
        <p:txBody>
          <a:bodyPr/>
          <a:lstStyle/>
          <a:p>
            <a:r>
              <a:rPr lang="fr-FR" dirty="0"/>
              <a:t>Le nom officiel de l'association est “The International Association of Lions Clubs” (L'association internationale des Lions clubs) ou plus simplement “Lions Clubs International” </a:t>
            </a:r>
          </a:p>
          <a:p>
            <a:r>
              <a:rPr lang="fr-FR" dirty="0"/>
              <a:t>Le nom Lions a été retenu par bulletin secret, parmi d'autres suggestions, parce que le lion symbolise la force, le courage, </a:t>
            </a:r>
            <a:br>
              <a:rPr lang="fr-FR" dirty="0"/>
            </a:br>
            <a:r>
              <a:rPr lang="fr-FR" dirty="0"/>
              <a:t>la loyauté et l'action dynamique</a:t>
            </a:r>
          </a:p>
          <a:p>
            <a:endParaRPr lang="fr-FR" dirty="0"/>
          </a:p>
          <a:p>
            <a:endParaRPr lang="fr-FR" dirty="0"/>
          </a:p>
        </p:txBody>
      </p:sp>
      <p:sp>
        <p:nvSpPr>
          <p:cNvPr id="6" name="Espace réservé du pied de page 5"/>
          <p:cNvSpPr>
            <a:spLocks noGrp="1"/>
          </p:cNvSpPr>
          <p:nvPr>
            <p:ph type="ftr" sz="quarter" idx="11"/>
          </p:nvPr>
        </p:nvSpPr>
        <p:spPr/>
        <p:txBody>
          <a:bodyPr/>
          <a:lstStyle/>
          <a:p>
            <a:r>
              <a:rPr lang="fr-CH"/>
              <a:t>Orientation des nouveaux membres - programme pour les clubs</a:t>
            </a:r>
            <a:endParaRPr lang="fr-CH" dirty="0"/>
          </a:p>
        </p:txBody>
      </p:sp>
      <p:sp>
        <p:nvSpPr>
          <p:cNvPr id="7" name="Espace réservé du numéro de diapositive 6"/>
          <p:cNvSpPr>
            <a:spLocks noGrp="1"/>
          </p:cNvSpPr>
          <p:nvPr>
            <p:ph type="sldNum" sz="quarter" idx="12"/>
          </p:nvPr>
        </p:nvSpPr>
        <p:spPr/>
        <p:txBody>
          <a:bodyPr/>
          <a:lstStyle/>
          <a:p>
            <a:fld id="{63DC37BB-A674-4321-B10B-89440E22AEF7}" type="slidenum">
              <a:rPr lang="fr-CH" smtClean="0"/>
              <a:t>26</a:t>
            </a:fld>
            <a:endParaRPr lang="fr-CH" dirty="0"/>
          </a:p>
        </p:txBody>
      </p:sp>
      <p:sp>
        <p:nvSpPr>
          <p:cNvPr id="2" name="Title 1"/>
          <p:cNvSpPr>
            <a:spLocks noGrp="1"/>
          </p:cNvSpPr>
          <p:nvPr>
            <p:ph type="title"/>
          </p:nvPr>
        </p:nvSpPr>
        <p:spPr>
          <a:prstGeom prst="rect">
            <a:avLst/>
          </a:prstGeom>
        </p:spPr>
        <p:txBody>
          <a:bodyPr/>
          <a:lstStyle/>
          <a:p>
            <a:r>
              <a:rPr lang="fr-FR" dirty="0"/>
              <a:t>Nom et logo</a:t>
            </a:r>
          </a:p>
        </p:txBody>
      </p:sp>
    </p:spTree>
    <p:extLst>
      <p:ext uri="{BB962C8B-B14F-4D97-AF65-F5344CB8AC3E}">
        <p14:creationId xmlns:p14="http://schemas.microsoft.com/office/powerpoint/2010/main" val="4214258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123" y="1124744"/>
            <a:ext cx="8678357" cy="1368152"/>
          </a:xfrm>
        </p:spPr>
        <p:txBody>
          <a:bodyPr>
            <a:normAutofit/>
          </a:bodyPr>
          <a:lstStyle/>
          <a:p>
            <a:r>
              <a:rPr lang="fr-FR" dirty="0"/>
              <a:t>Situé à Oak Brook, Illinois, États-Unis</a:t>
            </a:r>
          </a:p>
          <a:p>
            <a:r>
              <a:rPr lang="fr-FR" dirty="0"/>
              <a:t>Environ 300 employés dans 11 divisions :</a:t>
            </a:r>
          </a:p>
        </p:txBody>
      </p:sp>
      <p:sp>
        <p:nvSpPr>
          <p:cNvPr id="4" name="Espace réservé du pied de page 3"/>
          <p:cNvSpPr>
            <a:spLocks noGrp="1"/>
          </p:cNvSpPr>
          <p:nvPr>
            <p:ph type="ftr" sz="quarter" idx="11"/>
          </p:nvPr>
        </p:nvSpPr>
        <p:spPr/>
        <p:txBody>
          <a:bodyPr/>
          <a:lstStyle/>
          <a:p>
            <a:r>
              <a:rPr lang="fr-CH"/>
              <a:t>Orientation des nouveaux membres - programme pour les clubs</a:t>
            </a:r>
            <a:endParaRPr lang="fr-CH" dirty="0"/>
          </a:p>
        </p:txBody>
      </p:sp>
      <p:sp>
        <p:nvSpPr>
          <p:cNvPr id="6" name="Espace réservé du numéro de diapositive 5"/>
          <p:cNvSpPr>
            <a:spLocks noGrp="1"/>
          </p:cNvSpPr>
          <p:nvPr>
            <p:ph type="sldNum" sz="quarter" idx="12"/>
          </p:nvPr>
        </p:nvSpPr>
        <p:spPr/>
        <p:txBody>
          <a:bodyPr/>
          <a:lstStyle/>
          <a:p>
            <a:fld id="{63DC37BB-A674-4321-B10B-89440E22AEF7}" type="slidenum">
              <a:rPr lang="fr-CH" smtClean="0"/>
              <a:t>27</a:t>
            </a:fld>
            <a:endParaRPr lang="fr-CH" dirty="0"/>
          </a:p>
        </p:txBody>
      </p:sp>
      <p:sp>
        <p:nvSpPr>
          <p:cNvPr id="2" name="Title 1"/>
          <p:cNvSpPr>
            <a:spLocks noGrp="1"/>
          </p:cNvSpPr>
          <p:nvPr>
            <p:ph type="title"/>
          </p:nvPr>
        </p:nvSpPr>
        <p:spPr>
          <a:prstGeom prst="rect">
            <a:avLst/>
          </a:prstGeom>
        </p:spPr>
        <p:txBody>
          <a:bodyPr/>
          <a:lstStyle/>
          <a:p>
            <a:r>
              <a:rPr lang="fr-FR" dirty="0"/>
              <a:t>Siège international</a:t>
            </a:r>
          </a:p>
        </p:txBody>
      </p:sp>
      <p:pic>
        <p:nvPicPr>
          <p:cNvPr id="3074" name="Picture 2" descr="O:\Public Relations &amp; Communications\Common\Photos\Headquarters &amp; Historical\current-HQ.jpg"/>
          <p:cNvPicPr>
            <a:picLocks noChangeAspect="1" noChangeArrowheads="1"/>
          </p:cNvPicPr>
          <p:nvPr/>
        </p:nvPicPr>
        <p:blipFill>
          <a:blip r:embed="rId3"/>
          <a:srcRect t="13889" b="25000"/>
          <a:stretch>
            <a:fillRect/>
          </a:stretch>
        </p:blipFill>
        <p:spPr bwMode="auto">
          <a:xfrm>
            <a:off x="1916059" y="4437112"/>
            <a:ext cx="5208591" cy="20598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5148064" y="2222498"/>
            <a:ext cx="3960440" cy="2062103"/>
          </a:xfrm>
          <a:prstGeom prst="rect">
            <a:avLst/>
          </a:prstGeom>
          <a:noFill/>
        </p:spPr>
        <p:txBody>
          <a:bodyPr wrap="square" rtlCol="0">
            <a:spAutoFit/>
          </a:bodyPr>
          <a:lstStyle/>
          <a:p>
            <a:pPr marL="684213" lvl="1" indent="-227013" eaLnBrk="0" fontAlgn="base" hangingPunct="0">
              <a:spcAft>
                <a:spcPct val="0"/>
              </a:spcAft>
              <a:buFont typeface="Wingdings" pitchFamily="2" charset="2"/>
              <a:buChar char="§"/>
            </a:pPr>
            <a:endParaRPr lang="fr-FR" sz="200" dirty="0"/>
          </a:p>
          <a:p>
            <a:pPr marL="800100" lvl="1" indent="-342900" eaLnBrk="0" fontAlgn="base" hangingPunct="0">
              <a:spcBef>
                <a:spcPct val="20000"/>
              </a:spcBef>
              <a:spcAft>
                <a:spcPct val="0"/>
              </a:spcAft>
              <a:buFont typeface="Arial" panose="020B0604020202020204" pitchFamily="34" charset="0"/>
              <a:buChar char="•"/>
            </a:pPr>
            <a:r>
              <a:rPr lang="fr-FR" sz="1800" dirty="0" err="1">
                <a:solidFill>
                  <a:srgbClr val="000000"/>
                </a:solidFill>
              </a:rPr>
              <a:t>Oeuvres</a:t>
            </a:r>
            <a:r>
              <a:rPr lang="fr-FR" sz="1800" dirty="0">
                <a:solidFill>
                  <a:srgbClr val="000000"/>
                </a:solidFill>
              </a:rPr>
              <a:t> sociales</a:t>
            </a:r>
          </a:p>
          <a:p>
            <a:pPr marL="800100" lvl="1" indent="-342900" eaLnBrk="0" fontAlgn="base" hangingPunct="0">
              <a:spcBef>
                <a:spcPct val="20000"/>
              </a:spcBef>
              <a:spcAft>
                <a:spcPct val="0"/>
              </a:spcAft>
              <a:buFont typeface="Arial" panose="020B0604020202020204" pitchFamily="34" charset="0"/>
              <a:buChar char="•"/>
            </a:pPr>
            <a:r>
              <a:rPr lang="fr-FR" sz="1800" dirty="0">
                <a:solidFill>
                  <a:srgbClr val="000000"/>
                </a:solidFill>
              </a:rPr>
              <a:t>Formation des responsables</a:t>
            </a:r>
          </a:p>
          <a:p>
            <a:pPr marL="800100" lvl="1" indent="-342900" eaLnBrk="0" fontAlgn="base" hangingPunct="0">
              <a:spcBef>
                <a:spcPct val="20000"/>
              </a:spcBef>
              <a:spcAft>
                <a:spcPct val="0"/>
              </a:spcAft>
              <a:buFont typeface="Arial" panose="020B0604020202020204" pitchFamily="34" charset="0"/>
              <a:buChar char="•"/>
            </a:pPr>
            <a:r>
              <a:rPr lang="fr-FR" sz="1800" dirty="0">
                <a:solidFill>
                  <a:srgbClr val="000000"/>
                </a:solidFill>
              </a:rPr>
              <a:t>Juridique</a:t>
            </a:r>
          </a:p>
          <a:p>
            <a:pPr marL="800100" lvl="1" indent="-342900" eaLnBrk="0" fontAlgn="base" hangingPunct="0">
              <a:spcBef>
                <a:spcPct val="20000"/>
              </a:spcBef>
              <a:spcAft>
                <a:spcPct val="0"/>
              </a:spcAft>
              <a:buFont typeface="Arial" panose="020B0604020202020204" pitchFamily="34" charset="0"/>
              <a:buChar char="•"/>
            </a:pPr>
            <a:r>
              <a:rPr lang="fr-FR" sz="1800" dirty="0">
                <a:solidFill>
                  <a:srgbClr val="000000"/>
                </a:solidFill>
              </a:rPr>
              <a:t>LCIF</a:t>
            </a:r>
          </a:p>
          <a:p>
            <a:pPr marL="800100" lvl="1" indent="-342900" eaLnBrk="0" fontAlgn="base" hangingPunct="0">
              <a:spcBef>
                <a:spcPct val="20000"/>
              </a:spcBef>
              <a:spcAft>
                <a:spcPct val="0"/>
              </a:spcAft>
              <a:buFont typeface="Arial" panose="020B0604020202020204" pitchFamily="34" charset="0"/>
              <a:buChar char="•"/>
            </a:pPr>
            <a:r>
              <a:rPr lang="fr-FR" sz="1800" dirty="0">
                <a:solidFill>
                  <a:srgbClr val="000000"/>
                </a:solidFill>
              </a:rPr>
              <a:t>Relations publiques et communication</a:t>
            </a:r>
          </a:p>
        </p:txBody>
      </p:sp>
      <p:sp>
        <p:nvSpPr>
          <p:cNvPr id="7" name="ZoneTexte 6">
            <a:extLst>
              <a:ext uri="{FF2B5EF4-FFF2-40B4-BE49-F238E27FC236}">
                <a16:creationId xmlns:a16="http://schemas.microsoft.com/office/drawing/2014/main" id="{9142AFE4-7E40-47FE-8C44-E6AAF5C06875}"/>
              </a:ext>
            </a:extLst>
          </p:cNvPr>
          <p:cNvSpPr txBox="1"/>
          <p:nvPr/>
        </p:nvSpPr>
        <p:spPr>
          <a:xfrm>
            <a:off x="205801" y="2297778"/>
            <a:ext cx="5446319" cy="2123658"/>
          </a:xfrm>
          <a:prstGeom prst="rect">
            <a:avLst/>
          </a:prstGeom>
          <a:noFill/>
        </p:spPr>
        <p:txBody>
          <a:bodyPr wrap="square" rtlCol="0">
            <a:spAutoFit/>
          </a:bodyPr>
          <a:lstStyle/>
          <a:p>
            <a:pPr marL="800100" lvl="1" indent="-342900">
              <a:buFont typeface="Arial" panose="020B0604020202020204" pitchFamily="34" charset="0"/>
              <a:buChar char="•"/>
            </a:pPr>
            <a:r>
              <a:rPr lang="fr-FR" sz="1800" dirty="0"/>
              <a:t>Fournitures de clubs et distribution</a:t>
            </a:r>
          </a:p>
          <a:p>
            <a:pPr marL="800100" lvl="1" indent="-342900">
              <a:buFont typeface="Arial" panose="020B0604020202020204" pitchFamily="34" charset="0"/>
              <a:buChar char="•"/>
            </a:pPr>
            <a:r>
              <a:rPr lang="fr-FR" sz="1800" dirty="0"/>
              <a:t>Convention</a:t>
            </a:r>
          </a:p>
          <a:p>
            <a:pPr marL="800100" lvl="1" indent="-342900">
              <a:buFont typeface="Arial" panose="020B0604020202020204" pitchFamily="34" charset="0"/>
              <a:buChar char="•"/>
            </a:pPr>
            <a:r>
              <a:rPr lang="fr-FR" sz="1800" dirty="0"/>
              <a:t>Administration des districts et des clubs</a:t>
            </a:r>
          </a:p>
          <a:p>
            <a:pPr marL="800100" lvl="1" indent="-342900">
              <a:buFont typeface="Arial" panose="020B0604020202020204" pitchFamily="34" charset="0"/>
              <a:buChar char="•"/>
            </a:pPr>
            <a:r>
              <a:rPr lang="fr-FR" sz="1800" dirty="0"/>
              <a:t>Développement de l'effectif et recrutement</a:t>
            </a:r>
          </a:p>
          <a:p>
            <a:pPr marL="800100" lvl="1" indent="-342900">
              <a:buFont typeface="Arial" panose="020B0604020202020204" pitchFamily="34" charset="0"/>
              <a:buChar char="•"/>
            </a:pPr>
            <a:r>
              <a:rPr lang="fr-FR" sz="1800" dirty="0"/>
              <a:t>Finances</a:t>
            </a:r>
          </a:p>
          <a:p>
            <a:pPr marL="800100" lvl="1" indent="-342900">
              <a:buFont typeface="Arial" panose="020B0604020202020204" pitchFamily="34" charset="0"/>
              <a:buChar char="•"/>
            </a:pPr>
            <a:r>
              <a:rPr lang="fr-FR" sz="1800" dirty="0"/>
              <a:t>Informatique</a:t>
            </a:r>
          </a:p>
          <a:p>
            <a:endParaRPr lang="fr-CH" dirty="0"/>
          </a:p>
        </p:txBody>
      </p:sp>
    </p:spTree>
    <p:extLst>
      <p:ext uri="{BB962C8B-B14F-4D97-AF65-F5344CB8AC3E}">
        <p14:creationId xmlns:p14="http://schemas.microsoft.com/office/powerpoint/2010/main" val="3874269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2149D86-C860-49FA-B7C2-9F6BE9726646}"/>
              </a:ext>
            </a:extLst>
          </p:cNvPr>
          <p:cNvSpPr>
            <a:spLocks noGrp="1"/>
          </p:cNvSpPr>
          <p:nvPr>
            <p:ph idx="1"/>
          </p:nvPr>
        </p:nvSpPr>
        <p:spPr/>
        <p:txBody>
          <a:bodyPr/>
          <a:lstStyle/>
          <a:p>
            <a:r>
              <a:rPr lang="fr-CH" dirty="0"/>
              <a:t>Convention nationale (17/18 mai 2019 – </a:t>
            </a:r>
            <a:r>
              <a:rPr lang="fr-CH" dirty="0" err="1"/>
              <a:t>Klosters</a:t>
            </a:r>
            <a:r>
              <a:rPr lang="fr-CH" dirty="0"/>
              <a:t>)</a:t>
            </a:r>
          </a:p>
          <a:p>
            <a:r>
              <a:rPr lang="fr-CH" dirty="0"/>
              <a:t>Conventions internationale </a:t>
            </a:r>
          </a:p>
          <a:p>
            <a:pPr lvl="1"/>
            <a:r>
              <a:rPr lang="fr-CH" dirty="0"/>
              <a:t>2019 Milan</a:t>
            </a:r>
          </a:p>
          <a:p>
            <a:pPr lvl="1"/>
            <a:r>
              <a:rPr lang="fr-CH" dirty="0"/>
              <a:t>2020 Singapore</a:t>
            </a:r>
          </a:p>
          <a:p>
            <a:r>
              <a:rPr lang="fr-CH" dirty="0"/>
              <a:t>Forum européen</a:t>
            </a:r>
          </a:p>
        </p:txBody>
      </p:sp>
      <p:sp>
        <p:nvSpPr>
          <p:cNvPr id="3" name="Titre 2">
            <a:extLst>
              <a:ext uri="{FF2B5EF4-FFF2-40B4-BE49-F238E27FC236}">
                <a16:creationId xmlns:a16="http://schemas.microsoft.com/office/drawing/2014/main" id="{F063376E-41D6-4D42-B605-DB26555615DA}"/>
              </a:ext>
            </a:extLst>
          </p:cNvPr>
          <p:cNvSpPr>
            <a:spLocks noGrp="1"/>
          </p:cNvSpPr>
          <p:nvPr>
            <p:ph type="title"/>
          </p:nvPr>
        </p:nvSpPr>
        <p:spPr/>
        <p:txBody>
          <a:bodyPr/>
          <a:lstStyle/>
          <a:p>
            <a:r>
              <a:rPr lang="fr-CH" dirty="0"/>
              <a:t>Conventions</a:t>
            </a:r>
          </a:p>
        </p:txBody>
      </p:sp>
      <p:sp>
        <p:nvSpPr>
          <p:cNvPr id="4" name="Espace réservé du pied de page 3">
            <a:extLst>
              <a:ext uri="{FF2B5EF4-FFF2-40B4-BE49-F238E27FC236}">
                <a16:creationId xmlns:a16="http://schemas.microsoft.com/office/drawing/2014/main" id="{825EEBB6-F3D1-4041-A29C-87DFFF5E57EB}"/>
              </a:ext>
            </a:extLst>
          </p:cNvPr>
          <p:cNvSpPr>
            <a:spLocks noGrp="1"/>
          </p:cNvSpPr>
          <p:nvPr>
            <p:ph type="ftr" sz="quarter" idx="11"/>
          </p:nvPr>
        </p:nvSpPr>
        <p:spPr/>
        <p:txBody>
          <a:bodyPr/>
          <a:lstStyle/>
          <a:p>
            <a:r>
              <a:rPr lang="fr-CH"/>
              <a:t>Orientation des nouveaux membres - programme pour les clubs</a:t>
            </a:r>
          </a:p>
        </p:txBody>
      </p:sp>
      <p:sp>
        <p:nvSpPr>
          <p:cNvPr id="5" name="Espace réservé du numéro de diapositive 4">
            <a:extLst>
              <a:ext uri="{FF2B5EF4-FFF2-40B4-BE49-F238E27FC236}">
                <a16:creationId xmlns:a16="http://schemas.microsoft.com/office/drawing/2014/main" id="{669D966C-25E0-492A-90CD-0C2F597399E9}"/>
              </a:ext>
            </a:extLst>
          </p:cNvPr>
          <p:cNvSpPr>
            <a:spLocks noGrp="1"/>
          </p:cNvSpPr>
          <p:nvPr>
            <p:ph type="sldNum" sz="quarter" idx="12"/>
          </p:nvPr>
        </p:nvSpPr>
        <p:spPr/>
        <p:txBody>
          <a:bodyPr/>
          <a:lstStyle/>
          <a:p>
            <a:fld id="{065E1E0B-3456-4A13-AF6C-4EBD22002F35}" type="slidenum">
              <a:rPr lang="fr-CH" smtClean="0"/>
              <a:t>28</a:t>
            </a:fld>
            <a:endParaRPr lang="fr-CH"/>
          </a:p>
        </p:txBody>
      </p:sp>
      <p:pic>
        <p:nvPicPr>
          <p:cNvPr id="7" name="Image 6">
            <a:extLst>
              <a:ext uri="{FF2B5EF4-FFF2-40B4-BE49-F238E27FC236}">
                <a16:creationId xmlns:a16="http://schemas.microsoft.com/office/drawing/2014/main" id="{FD621AC0-C2AB-42BA-BF22-26E86692EA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7629" y="2636912"/>
            <a:ext cx="5508104" cy="3672069"/>
          </a:xfrm>
          <a:prstGeom prst="rect">
            <a:avLst/>
          </a:prstGeom>
        </p:spPr>
      </p:pic>
    </p:spTree>
    <p:extLst>
      <p:ext uri="{BB962C8B-B14F-4D97-AF65-F5344CB8AC3E}">
        <p14:creationId xmlns:p14="http://schemas.microsoft.com/office/powerpoint/2010/main" val="923157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fr-FR" dirty="0"/>
              <a:t>Notre devise : « </a:t>
            </a:r>
            <a:r>
              <a:rPr lang="fr-FR" b="1" i="1" dirty="0">
                <a:solidFill>
                  <a:srgbClr val="00529C"/>
                </a:solidFill>
              </a:rPr>
              <a:t>Nous Servons !</a:t>
            </a:r>
            <a:r>
              <a:rPr lang="fr-FR" dirty="0"/>
              <a:t> »</a:t>
            </a:r>
          </a:p>
          <a:p>
            <a:pPr marL="0" indent="0">
              <a:buNone/>
            </a:pPr>
            <a:endParaRPr lang="fr-FR" dirty="0"/>
          </a:p>
          <a:p>
            <a:r>
              <a:rPr lang="fr-FR" dirty="0"/>
              <a:t>Les oeuvres sociales se classent généralement dans les catégories suivantes :</a:t>
            </a:r>
          </a:p>
          <a:p>
            <a:pPr lvl="1"/>
            <a:r>
              <a:rPr lang="fr-FR" dirty="0"/>
              <a:t>Services communautaires</a:t>
            </a:r>
          </a:p>
          <a:p>
            <a:pPr lvl="1"/>
            <a:r>
              <a:rPr lang="fr-FR" dirty="0"/>
              <a:t>Préparation aux interventions d'urgence et assistance aux victimes de catastrophes</a:t>
            </a:r>
          </a:p>
          <a:p>
            <a:pPr lvl="1"/>
            <a:r>
              <a:rPr lang="fr-FR" dirty="0"/>
              <a:t>Protection de l'environnement</a:t>
            </a:r>
          </a:p>
          <a:p>
            <a:pPr lvl="1"/>
            <a:r>
              <a:rPr lang="fr-FR" dirty="0"/>
              <a:t>Santé et bien-être</a:t>
            </a:r>
          </a:p>
          <a:p>
            <a:pPr lvl="1"/>
            <a:r>
              <a:rPr lang="fr-FR" dirty="0"/>
              <a:t>Relations internationales</a:t>
            </a:r>
          </a:p>
          <a:p>
            <a:pPr lvl="1"/>
            <a:r>
              <a:rPr lang="fr-FR" dirty="0"/>
              <a:t>Occasions offertes aux jeunes</a:t>
            </a:r>
          </a:p>
          <a:p>
            <a:pPr lvl="1"/>
            <a:r>
              <a:rPr lang="fr-FR" dirty="0"/>
              <a:t>Services à l'enfance</a:t>
            </a:r>
          </a:p>
          <a:p>
            <a:pPr lvl="1"/>
            <a:r>
              <a:rPr lang="fr-FR" dirty="0"/>
              <a:t>Campagnes d'actions humanitaires internationales</a:t>
            </a:r>
          </a:p>
        </p:txBody>
      </p:sp>
      <p:sp>
        <p:nvSpPr>
          <p:cNvPr id="4" name="Espace réservé du pied de page 3"/>
          <p:cNvSpPr>
            <a:spLocks noGrp="1"/>
          </p:cNvSpPr>
          <p:nvPr>
            <p:ph type="ftr" sz="quarter" idx="11"/>
          </p:nvPr>
        </p:nvSpPr>
        <p:spPr/>
        <p:txBody>
          <a:bodyPr/>
          <a:lstStyle/>
          <a:p>
            <a:r>
              <a:rPr lang="fr-CH"/>
              <a:t>Orientation des nouveaux membres - programme pour les clubs</a:t>
            </a:r>
            <a:endParaRPr lang="fr-CH" dirty="0"/>
          </a:p>
        </p:txBody>
      </p:sp>
      <p:sp>
        <p:nvSpPr>
          <p:cNvPr id="5" name="Espace réservé du numéro de diapositive 4"/>
          <p:cNvSpPr>
            <a:spLocks noGrp="1"/>
          </p:cNvSpPr>
          <p:nvPr>
            <p:ph type="sldNum" sz="quarter" idx="12"/>
          </p:nvPr>
        </p:nvSpPr>
        <p:spPr/>
        <p:txBody>
          <a:bodyPr/>
          <a:lstStyle/>
          <a:p>
            <a:fld id="{63DC37BB-A674-4321-B10B-89440E22AEF7}" type="slidenum">
              <a:rPr lang="fr-CH" smtClean="0"/>
              <a:t>29</a:t>
            </a:fld>
            <a:endParaRPr lang="fr-CH" dirty="0"/>
          </a:p>
        </p:txBody>
      </p:sp>
      <p:sp>
        <p:nvSpPr>
          <p:cNvPr id="2" name="Title 1"/>
          <p:cNvSpPr>
            <a:spLocks noGrp="1"/>
          </p:cNvSpPr>
          <p:nvPr>
            <p:ph type="title"/>
          </p:nvPr>
        </p:nvSpPr>
        <p:spPr>
          <a:prstGeom prst="rect">
            <a:avLst/>
          </a:prstGeom>
        </p:spPr>
        <p:txBody>
          <a:bodyPr/>
          <a:lstStyle/>
          <a:p>
            <a:r>
              <a:rPr lang="fr-FR" dirty="0" err="1"/>
              <a:t>Oeuvres</a:t>
            </a:r>
            <a:r>
              <a:rPr lang="fr-FR" dirty="0"/>
              <a:t> sociales</a:t>
            </a:r>
          </a:p>
        </p:txBody>
      </p:sp>
    </p:spTree>
    <p:extLst>
      <p:ext uri="{BB962C8B-B14F-4D97-AF65-F5344CB8AC3E}">
        <p14:creationId xmlns:p14="http://schemas.microsoft.com/office/powerpoint/2010/main" val="865495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a:t>L'orientation des nouveaux membres se structure comme suit :</a:t>
            </a:r>
          </a:p>
          <a:p>
            <a:pPr lvl="1"/>
            <a:r>
              <a:rPr lang="fr-FR" dirty="0"/>
              <a:t>Qui sont les Lions ?</a:t>
            </a:r>
          </a:p>
          <a:p>
            <a:pPr lvl="1"/>
            <a:r>
              <a:rPr lang="fr-FR" dirty="0"/>
              <a:t>Notre club, le Lions Club </a:t>
            </a:r>
            <a:r>
              <a:rPr lang="fr-FR" dirty="0">
                <a:solidFill>
                  <a:srgbClr val="FF0000"/>
                </a:solidFill>
              </a:rPr>
              <a:t>Lausanne-Bourg</a:t>
            </a:r>
          </a:p>
          <a:p>
            <a:pPr lvl="1"/>
            <a:r>
              <a:rPr lang="fr-FR" dirty="0"/>
              <a:t>La structure organisationnelle du Lions Club</a:t>
            </a:r>
          </a:p>
          <a:p>
            <a:pPr lvl="1"/>
            <a:r>
              <a:rPr lang="fr-FR" dirty="0"/>
              <a:t>Lions Clubs International (LCI)</a:t>
            </a:r>
          </a:p>
          <a:p>
            <a:pPr lvl="1"/>
            <a:r>
              <a:rPr lang="fr-FR" dirty="0"/>
              <a:t>La Fondation du Lions Club International (LCIF)</a:t>
            </a:r>
          </a:p>
        </p:txBody>
      </p:sp>
      <p:sp>
        <p:nvSpPr>
          <p:cNvPr id="4" name="Espace réservé du pied de page 3"/>
          <p:cNvSpPr>
            <a:spLocks noGrp="1"/>
          </p:cNvSpPr>
          <p:nvPr>
            <p:ph type="ftr" sz="quarter" idx="11"/>
          </p:nvPr>
        </p:nvSpPr>
        <p:spPr/>
        <p:txBody>
          <a:bodyPr/>
          <a:lstStyle/>
          <a:p>
            <a:r>
              <a:rPr lang="fr-CH"/>
              <a:t>Orientation des nouveaux membres - programme pour les clubs</a:t>
            </a:r>
            <a:endParaRPr lang="fr-CH" dirty="0"/>
          </a:p>
        </p:txBody>
      </p:sp>
      <p:sp>
        <p:nvSpPr>
          <p:cNvPr id="5" name="Espace réservé du numéro de diapositive 4"/>
          <p:cNvSpPr>
            <a:spLocks noGrp="1"/>
          </p:cNvSpPr>
          <p:nvPr>
            <p:ph type="sldNum" sz="quarter" idx="12"/>
          </p:nvPr>
        </p:nvSpPr>
        <p:spPr/>
        <p:txBody>
          <a:bodyPr/>
          <a:lstStyle/>
          <a:p>
            <a:fld id="{63DC37BB-A674-4321-B10B-89440E22AEF7}" type="slidenum">
              <a:rPr lang="fr-CH" smtClean="0"/>
              <a:t>3</a:t>
            </a:fld>
            <a:endParaRPr lang="fr-CH" dirty="0"/>
          </a:p>
        </p:txBody>
      </p:sp>
      <p:sp>
        <p:nvSpPr>
          <p:cNvPr id="7" name="Titre 6">
            <a:extLst>
              <a:ext uri="{FF2B5EF4-FFF2-40B4-BE49-F238E27FC236}">
                <a16:creationId xmlns:a16="http://schemas.microsoft.com/office/drawing/2014/main" id="{96070637-071A-4A7F-9899-6B4A994C42FD}"/>
              </a:ext>
            </a:extLst>
          </p:cNvPr>
          <p:cNvSpPr>
            <a:spLocks noGrp="1"/>
          </p:cNvSpPr>
          <p:nvPr>
            <p:ph type="title"/>
          </p:nvPr>
        </p:nvSpPr>
        <p:spPr/>
        <p:txBody>
          <a:bodyPr/>
          <a:lstStyle/>
          <a:p>
            <a:r>
              <a:rPr lang="fr-FR" dirty="0"/>
              <a:t>Orientation des nouveaux membres</a:t>
            </a:r>
            <a:endParaRPr lang="fr-CH" dirty="0"/>
          </a:p>
        </p:txBody>
      </p:sp>
      <p:pic>
        <p:nvPicPr>
          <p:cNvPr id="6" name="Picture Placeholder 8" descr="LionsPPT_banner_1.jpg"/>
          <p:cNvPicPr>
            <a:picLocks noChangeAspect="1"/>
          </p:cNvPicPr>
          <p:nvPr/>
        </p:nvPicPr>
        <p:blipFill>
          <a:blip r:embed="rId2"/>
          <a:stretch>
            <a:fillRect/>
          </a:stretch>
        </p:blipFill>
        <p:spPr>
          <a:xfrm>
            <a:off x="1168202" y="4581128"/>
            <a:ext cx="6977504" cy="1337355"/>
          </a:xfrm>
          <a:prstGeom prst="rect">
            <a:avLst/>
          </a:prstGeom>
        </p:spPr>
      </p:pic>
    </p:spTree>
    <p:extLst>
      <p:ext uri="{BB962C8B-B14F-4D97-AF65-F5344CB8AC3E}">
        <p14:creationId xmlns:p14="http://schemas.microsoft.com/office/powerpoint/2010/main" val="2443731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r-FR" dirty="0"/>
              <a:t>Magazine LION</a:t>
            </a:r>
          </a:p>
          <a:p>
            <a:r>
              <a:rPr lang="fr-FR" dirty="0"/>
              <a:t>Courriels / Newsletters</a:t>
            </a:r>
          </a:p>
          <a:p>
            <a:r>
              <a:rPr lang="fr-FR" dirty="0"/>
              <a:t>Site Web</a:t>
            </a:r>
          </a:p>
          <a:p>
            <a:pPr lvl="1"/>
            <a:r>
              <a:rPr lang="fr-FR" dirty="0">
                <a:hlinkClick r:id="rId2"/>
              </a:rPr>
              <a:t>http://www.lionsclubs.org</a:t>
            </a:r>
            <a:r>
              <a:rPr lang="fr-FR" dirty="0"/>
              <a:t> </a:t>
            </a:r>
          </a:p>
          <a:p>
            <a:r>
              <a:rPr lang="fr-FR" dirty="0"/>
              <a:t>Réseaux sociaux</a:t>
            </a:r>
          </a:p>
          <a:p>
            <a:pPr lvl="1"/>
            <a:r>
              <a:rPr lang="fr-FR" dirty="0"/>
              <a:t>Facebook</a:t>
            </a:r>
          </a:p>
          <a:p>
            <a:pPr lvl="2"/>
            <a:r>
              <a:rPr lang="fr-FR" dirty="0">
                <a:hlinkClick r:id="rId3"/>
              </a:rPr>
              <a:t>www.facebook.com/lionsclubs</a:t>
            </a:r>
            <a:r>
              <a:rPr lang="fr-FR" dirty="0"/>
              <a:t> </a:t>
            </a:r>
          </a:p>
          <a:p>
            <a:pPr lvl="1"/>
            <a:r>
              <a:rPr lang="fr-FR" dirty="0"/>
              <a:t>Twitter</a:t>
            </a:r>
          </a:p>
          <a:p>
            <a:pPr lvl="2"/>
            <a:r>
              <a:rPr lang="fr-FR" dirty="0">
                <a:hlinkClick r:id="rId4"/>
              </a:rPr>
              <a:t>https://twitter.com/lionsclubsorg</a:t>
            </a:r>
            <a:r>
              <a:rPr lang="fr-FR" dirty="0"/>
              <a:t> </a:t>
            </a:r>
          </a:p>
          <a:p>
            <a:endParaRPr lang="fr-FR" dirty="0"/>
          </a:p>
        </p:txBody>
      </p:sp>
      <p:sp>
        <p:nvSpPr>
          <p:cNvPr id="4" name="Espace réservé du pied de page 3"/>
          <p:cNvSpPr>
            <a:spLocks noGrp="1"/>
          </p:cNvSpPr>
          <p:nvPr>
            <p:ph type="ftr" sz="quarter" idx="11"/>
          </p:nvPr>
        </p:nvSpPr>
        <p:spPr/>
        <p:txBody>
          <a:bodyPr/>
          <a:lstStyle/>
          <a:p>
            <a:r>
              <a:rPr lang="fr-CH"/>
              <a:t>Orientation des nouveaux membres - programme pour les clubs</a:t>
            </a:r>
            <a:endParaRPr lang="fr-CH" dirty="0"/>
          </a:p>
        </p:txBody>
      </p:sp>
      <p:sp>
        <p:nvSpPr>
          <p:cNvPr id="5" name="Espace réservé du numéro de diapositive 4"/>
          <p:cNvSpPr>
            <a:spLocks noGrp="1"/>
          </p:cNvSpPr>
          <p:nvPr>
            <p:ph type="sldNum" sz="quarter" idx="12"/>
          </p:nvPr>
        </p:nvSpPr>
        <p:spPr/>
        <p:txBody>
          <a:bodyPr/>
          <a:lstStyle/>
          <a:p>
            <a:fld id="{63DC37BB-A674-4321-B10B-89440E22AEF7}" type="slidenum">
              <a:rPr lang="fr-CH" smtClean="0"/>
              <a:t>30</a:t>
            </a:fld>
            <a:endParaRPr lang="fr-CH" dirty="0"/>
          </a:p>
        </p:txBody>
      </p:sp>
      <p:sp>
        <p:nvSpPr>
          <p:cNvPr id="2" name="Title 1"/>
          <p:cNvSpPr>
            <a:spLocks noGrp="1"/>
          </p:cNvSpPr>
          <p:nvPr>
            <p:ph type="title"/>
          </p:nvPr>
        </p:nvSpPr>
        <p:spPr>
          <a:prstGeom prst="rect">
            <a:avLst/>
          </a:prstGeom>
        </p:spPr>
        <p:txBody>
          <a:bodyPr/>
          <a:lstStyle/>
          <a:p>
            <a:r>
              <a:rPr lang="fr-FR" dirty="0"/>
              <a:t>Communications</a:t>
            </a:r>
          </a:p>
        </p:txBody>
      </p:sp>
      <p:pic>
        <p:nvPicPr>
          <p:cNvPr id="6146" name="Picture 2"/>
          <p:cNvPicPr>
            <a:picLocks noChangeAspect="1" noChangeArrowheads="1"/>
          </p:cNvPicPr>
          <p:nvPr/>
        </p:nvPicPr>
        <p:blipFill>
          <a:blip r:embed="rId5"/>
          <a:srcRect/>
          <a:stretch>
            <a:fillRect/>
          </a:stretch>
        </p:blipFill>
        <p:spPr bwMode="auto">
          <a:xfrm>
            <a:off x="4932040" y="692696"/>
            <a:ext cx="2613344"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47" name="Picture 3"/>
          <p:cNvPicPr>
            <a:picLocks noChangeAspect="1" noChangeArrowheads="1"/>
          </p:cNvPicPr>
          <p:nvPr/>
        </p:nvPicPr>
        <p:blipFill>
          <a:blip r:embed="rId6"/>
          <a:srcRect l="20833" t="14375" r="20833" b="13959"/>
          <a:stretch>
            <a:fillRect/>
          </a:stretch>
        </p:blipFill>
        <p:spPr bwMode="auto">
          <a:xfrm>
            <a:off x="5364088" y="3780259"/>
            <a:ext cx="3352800" cy="25744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3033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ctrTitle"/>
          </p:nvPr>
        </p:nvSpPr>
        <p:spPr/>
        <p:txBody>
          <a:bodyPr/>
          <a:lstStyle/>
          <a:p>
            <a:r>
              <a:rPr lang="fr-FR" dirty="0"/>
              <a:t>Lions Club International </a:t>
            </a:r>
            <a:r>
              <a:rPr lang="fr-FR" dirty="0" err="1"/>
              <a:t>Foundation</a:t>
            </a:r>
            <a:endParaRPr lang="fr-CH" dirty="0"/>
          </a:p>
        </p:txBody>
      </p:sp>
      <p:sp>
        <p:nvSpPr>
          <p:cNvPr id="2" name="Sous-titre 1">
            <a:extLst>
              <a:ext uri="{FF2B5EF4-FFF2-40B4-BE49-F238E27FC236}">
                <a16:creationId xmlns:a16="http://schemas.microsoft.com/office/drawing/2014/main" id="{61399A53-8E94-456F-BA55-905112D05B12}"/>
              </a:ext>
            </a:extLst>
          </p:cNvPr>
          <p:cNvSpPr>
            <a:spLocks noGrp="1"/>
          </p:cNvSpPr>
          <p:nvPr>
            <p:ph type="subTitle" idx="1"/>
          </p:nvPr>
        </p:nvSpPr>
        <p:spPr/>
        <p:txBody>
          <a:bodyPr/>
          <a:lstStyle/>
          <a:p>
            <a:endParaRPr lang="fr-CH"/>
          </a:p>
        </p:txBody>
      </p:sp>
    </p:spTree>
    <p:extLst>
      <p:ext uri="{BB962C8B-B14F-4D97-AF65-F5344CB8AC3E}">
        <p14:creationId xmlns:p14="http://schemas.microsoft.com/office/powerpoint/2010/main" val="3251719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fr-FR" dirty="0"/>
              <a:t>En moyenne, la LCIF accorde 40 millions de dollars de subventions chaque année. Elle donne les moyens aux clubs de construire des écoles, cliniques, centres d'orientation professionnelle et de formation et d'autres installations qui répondent aux besoins de la communauté</a:t>
            </a:r>
          </a:p>
          <a:p>
            <a:r>
              <a:rPr lang="fr-FR" dirty="0"/>
              <a:t>Depuis 1968, La LCIF a versé plus d’un milliard $US en subventions pour aider à financer des projets humanitaires </a:t>
            </a:r>
            <a:br>
              <a:rPr lang="fr-FR" dirty="0"/>
            </a:br>
            <a:r>
              <a:rPr lang="fr-FR" dirty="0"/>
              <a:t>Lions dans le monde</a:t>
            </a:r>
          </a:p>
          <a:p>
            <a:endParaRPr lang="fr-FR" dirty="0"/>
          </a:p>
          <a:p>
            <a:endParaRPr lang="fr-FR" dirty="0"/>
          </a:p>
        </p:txBody>
      </p:sp>
      <p:sp>
        <p:nvSpPr>
          <p:cNvPr id="4" name="Espace réservé du pied de page 3"/>
          <p:cNvSpPr>
            <a:spLocks noGrp="1"/>
          </p:cNvSpPr>
          <p:nvPr>
            <p:ph type="ftr" sz="quarter" idx="11"/>
          </p:nvPr>
        </p:nvSpPr>
        <p:spPr/>
        <p:txBody>
          <a:bodyPr/>
          <a:lstStyle/>
          <a:p>
            <a:r>
              <a:rPr lang="fr-CH"/>
              <a:t>Orientation des nouveaux membres - programme pour les clubs</a:t>
            </a:r>
            <a:endParaRPr lang="fr-CH" dirty="0"/>
          </a:p>
        </p:txBody>
      </p:sp>
      <p:sp>
        <p:nvSpPr>
          <p:cNvPr id="5" name="Espace réservé du numéro de diapositive 4"/>
          <p:cNvSpPr>
            <a:spLocks noGrp="1"/>
          </p:cNvSpPr>
          <p:nvPr>
            <p:ph type="sldNum" sz="quarter" idx="12"/>
          </p:nvPr>
        </p:nvSpPr>
        <p:spPr/>
        <p:txBody>
          <a:bodyPr/>
          <a:lstStyle/>
          <a:p>
            <a:fld id="{63DC37BB-A674-4321-B10B-89440E22AEF7}" type="slidenum">
              <a:rPr lang="fr-CH" smtClean="0"/>
              <a:t>32</a:t>
            </a:fld>
            <a:endParaRPr lang="fr-CH" dirty="0"/>
          </a:p>
        </p:txBody>
      </p:sp>
      <p:sp>
        <p:nvSpPr>
          <p:cNvPr id="2" name="Title 1"/>
          <p:cNvSpPr>
            <a:spLocks noGrp="1"/>
          </p:cNvSpPr>
          <p:nvPr>
            <p:ph type="title"/>
          </p:nvPr>
        </p:nvSpPr>
        <p:spPr>
          <a:xfrm>
            <a:off x="251520" y="615281"/>
            <a:ext cx="6873130" cy="365447"/>
          </a:xfrm>
          <a:prstGeom prst="rect">
            <a:avLst/>
          </a:prstGeom>
        </p:spPr>
        <p:txBody>
          <a:bodyPr/>
          <a:lstStyle/>
          <a:p>
            <a:r>
              <a:rPr lang="fr-FR" dirty="0"/>
              <a:t>Fondation du Lions Clubs International (LCIF)</a:t>
            </a:r>
          </a:p>
        </p:txBody>
      </p:sp>
      <p:pic>
        <p:nvPicPr>
          <p:cNvPr id="2050" name="Picture 2" descr="C:\Documents and Settings\KHeyne\My Documents\My Pictures\LCI Photos\Logos\lcif_h2c.tif"/>
          <p:cNvPicPr>
            <a:picLocks noChangeAspect="1" noChangeArrowheads="1"/>
          </p:cNvPicPr>
          <p:nvPr/>
        </p:nvPicPr>
        <p:blipFill>
          <a:blip r:embed="rId3"/>
          <a:srcRect/>
          <a:stretch>
            <a:fillRect/>
          </a:stretch>
        </p:blipFill>
        <p:spPr bwMode="auto">
          <a:xfrm>
            <a:off x="4941797" y="5280811"/>
            <a:ext cx="3729806" cy="1044520"/>
          </a:xfrm>
          <a:prstGeom prst="rect">
            <a:avLst/>
          </a:prstGeom>
          <a:noFill/>
        </p:spPr>
      </p:pic>
    </p:spTree>
    <p:extLst>
      <p:ext uri="{BB962C8B-B14F-4D97-AF65-F5344CB8AC3E}">
        <p14:creationId xmlns:p14="http://schemas.microsoft.com/office/powerpoint/2010/main" val="2851171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CH" dirty="0"/>
              <a:t>Le District 102 W met à disposition ce livret</a:t>
            </a:r>
          </a:p>
          <a:p>
            <a:pPr lvl="1"/>
            <a:r>
              <a:rPr lang="fr-CH" dirty="0"/>
              <a:t>Information de l’année</a:t>
            </a:r>
          </a:p>
          <a:p>
            <a:pPr lvl="1"/>
            <a:r>
              <a:rPr lang="fr-CH" dirty="0"/>
              <a:t>Les projets ouverts aux clubs</a:t>
            </a:r>
          </a:p>
          <a:p>
            <a:pPr lvl="1"/>
            <a:r>
              <a:rPr lang="fr-CH" dirty="0"/>
              <a:t>Information de base du Lions Club</a:t>
            </a:r>
          </a:p>
          <a:p>
            <a:pPr lvl="1"/>
            <a:r>
              <a:rPr lang="fr-CH" dirty="0"/>
              <a:t>Historique</a:t>
            </a:r>
          </a:p>
          <a:p>
            <a:pPr lvl="1"/>
            <a:r>
              <a:rPr lang="fr-CH" dirty="0"/>
              <a:t>Contacts</a:t>
            </a:r>
          </a:p>
          <a:p>
            <a:pPr lvl="1"/>
            <a:r>
              <a:rPr lang="fr-CH" dirty="0"/>
              <a:t>…</a:t>
            </a:r>
          </a:p>
          <a:p>
            <a:r>
              <a:rPr lang="fr-CH" dirty="0">
                <a:hlinkClick r:id="rId2"/>
              </a:rPr>
              <a:t>https://tinyurl.com/D102Wlivret</a:t>
            </a:r>
            <a:r>
              <a:rPr lang="fr-CH" dirty="0"/>
              <a:t>  </a:t>
            </a:r>
          </a:p>
        </p:txBody>
      </p:sp>
      <p:sp>
        <p:nvSpPr>
          <p:cNvPr id="4" name="Espace réservé du pied de page 3"/>
          <p:cNvSpPr>
            <a:spLocks noGrp="1"/>
          </p:cNvSpPr>
          <p:nvPr>
            <p:ph type="ftr" sz="quarter" idx="11"/>
          </p:nvPr>
        </p:nvSpPr>
        <p:spPr/>
        <p:txBody>
          <a:bodyPr/>
          <a:lstStyle/>
          <a:p>
            <a:r>
              <a:rPr lang="fr-CH"/>
              <a:t>Orientation des nouveaux membres - programme pour les clubs</a:t>
            </a:r>
            <a:endParaRPr lang="fr-CH" dirty="0"/>
          </a:p>
        </p:txBody>
      </p:sp>
      <p:sp>
        <p:nvSpPr>
          <p:cNvPr id="5" name="Espace réservé du numéro de diapositive 4"/>
          <p:cNvSpPr>
            <a:spLocks noGrp="1"/>
          </p:cNvSpPr>
          <p:nvPr>
            <p:ph type="sldNum" sz="quarter" idx="12"/>
          </p:nvPr>
        </p:nvSpPr>
        <p:spPr/>
        <p:txBody>
          <a:bodyPr/>
          <a:lstStyle/>
          <a:p>
            <a:fld id="{63DC37BB-A674-4321-B10B-89440E22AEF7}" type="slidenum">
              <a:rPr lang="fr-CH" smtClean="0"/>
              <a:t>33</a:t>
            </a:fld>
            <a:endParaRPr lang="fr-CH" dirty="0"/>
          </a:p>
        </p:txBody>
      </p:sp>
      <p:sp>
        <p:nvSpPr>
          <p:cNvPr id="2" name="Titre 1"/>
          <p:cNvSpPr>
            <a:spLocks noGrp="1"/>
          </p:cNvSpPr>
          <p:nvPr>
            <p:ph type="title"/>
          </p:nvPr>
        </p:nvSpPr>
        <p:spPr>
          <a:prstGeom prst="rect">
            <a:avLst/>
          </a:prstGeom>
        </p:spPr>
        <p:txBody>
          <a:bodyPr/>
          <a:lstStyle/>
          <a:p>
            <a:r>
              <a:rPr lang="fr-CH" dirty="0"/>
              <a:t>Livret de référence 2018-2019</a:t>
            </a:r>
          </a:p>
        </p:txBody>
      </p:sp>
      <p:pic>
        <p:nvPicPr>
          <p:cNvPr id="6" name="Image 5">
            <a:extLst>
              <a:ext uri="{FF2B5EF4-FFF2-40B4-BE49-F238E27FC236}">
                <a16:creationId xmlns:a16="http://schemas.microsoft.com/office/drawing/2014/main" id="{E52F32D1-2223-47E6-8E21-1E3A4572B9C2}"/>
              </a:ext>
            </a:extLst>
          </p:cNvPr>
          <p:cNvPicPr>
            <a:picLocks noChangeAspect="1"/>
          </p:cNvPicPr>
          <p:nvPr/>
        </p:nvPicPr>
        <p:blipFill>
          <a:blip r:embed="rId3"/>
          <a:stretch>
            <a:fillRect/>
          </a:stretch>
        </p:blipFill>
        <p:spPr>
          <a:xfrm>
            <a:off x="6444208" y="2642465"/>
            <a:ext cx="2256888" cy="29467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8317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ctrTitle"/>
          </p:nvPr>
        </p:nvSpPr>
        <p:spPr/>
        <p:txBody>
          <a:bodyPr/>
          <a:lstStyle/>
          <a:p>
            <a:r>
              <a:rPr lang="fr-FR" dirty="0"/>
              <a:t>Bienvenue dans notre </a:t>
            </a:r>
            <a:br>
              <a:rPr lang="fr-FR" dirty="0"/>
            </a:br>
            <a:r>
              <a:rPr lang="fr-FR" dirty="0"/>
              <a:t>Lions Club !</a:t>
            </a:r>
            <a:endParaRPr lang="fr-CH" dirty="0"/>
          </a:p>
        </p:txBody>
      </p:sp>
      <p:sp>
        <p:nvSpPr>
          <p:cNvPr id="7" name="Sous-titre 6"/>
          <p:cNvSpPr>
            <a:spLocks noGrp="1"/>
          </p:cNvSpPr>
          <p:nvPr>
            <p:ph type="subTitle" idx="1"/>
          </p:nvPr>
        </p:nvSpPr>
        <p:spPr/>
        <p:txBody>
          <a:bodyPr/>
          <a:lstStyle/>
          <a:p>
            <a:r>
              <a:rPr lang="fr-FR" dirty="0">
                <a:solidFill>
                  <a:srgbClr val="000000"/>
                </a:solidFill>
              </a:rPr>
              <a:t>Y </a:t>
            </a:r>
            <a:r>
              <a:rPr lang="fr-FR" dirty="0" err="1">
                <a:solidFill>
                  <a:srgbClr val="000000"/>
                </a:solidFill>
              </a:rPr>
              <a:t>a-t-il</a:t>
            </a:r>
            <a:r>
              <a:rPr lang="fr-FR" dirty="0">
                <a:solidFill>
                  <a:srgbClr val="000000"/>
                </a:solidFill>
              </a:rPr>
              <a:t> des questions ?</a:t>
            </a:r>
          </a:p>
        </p:txBody>
      </p:sp>
    </p:spTree>
    <p:extLst>
      <p:ext uri="{BB962C8B-B14F-4D97-AF65-F5344CB8AC3E}">
        <p14:creationId xmlns:p14="http://schemas.microsoft.com/office/powerpoint/2010/main" val="611343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KHeyne\My Documents\My Pictures\LCI Photos\Group Photos\t0101.JPG"/>
          <p:cNvPicPr>
            <a:picLocks noChangeAspect="1" noChangeArrowheads="1"/>
          </p:cNvPicPr>
          <p:nvPr/>
        </p:nvPicPr>
        <p:blipFill>
          <a:blip r:embed="rId2" cstate="print"/>
          <a:srcRect l="4804" r="6641"/>
          <a:stretch>
            <a:fillRect/>
          </a:stretch>
        </p:blipFill>
        <p:spPr bwMode="auto">
          <a:xfrm>
            <a:off x="3923928" y="2562227"/>
            <a:ext cx="5059680" cy="3794760"/>
          </a:xfrm>
          <a:prstGeom prst="rect">
            <a:avLst/>
          </a:prstGeom>
          <a:noFill/>
        </p:spPr>
      </p:pic>
      <p:sp>
        <p:nvSpPr>
          <p:cNvPr id="5" name="Content Placeholder 4"/>
          <p:cNvSpPr>
            <a:spLocks noGrp="1"/>
          </p:cNvSpPr>
          <p:nvPr>
            <p:ph idx="1"/>
          </p:nvPr>
        </p:nvSpPr>
        <p:spPr>
          <a:xfrm>
            <a:off x="214123" y="1124744"/>
            <a:ext cx="8390325" cy="5256584"/>
          </a:xfrm>
        </p:spPr>
        <p:txBody>
          <a:bodyPr>
            <a:normAutofit fontScale="92500" lnSpcReduction="20000"/>
          </a:bodyPr>
          <a:lstStyle/>
          <a:p>
            <a:r>
              <a:rPr lang="fr-FR" dirty="0"/>
              <a:t>Les Lions sont des femmes et des hommes qui se dévouent pour rendre service aux personnes nécessiteuses dans leur communauté et à travers le monde</a:t>
            </a:r>
          </a:p>
          <a:p>
            <a:pPr marL="0" indent="0">
              <a:spcBef>
                <a:spcPts val="0"/>
              </a:spcBef>
              <a:buNone/>
            </a:pPr>
            <a:endParaRPr lang="fr-FR" sz="1800" dirty="0"/>
          </a:p>
          <a:p>
            <a:pPr lvl="1"/>
            <a:r>
              <a:rPr lang="fr-FR" dirty="0"/>
              <a:t>Plus de 1,45 million de membres</a:t>
            </a:r>
          </a:p>
          <a:p>
            <a:pPr lvl="1"/>
            <a:r>
              <a:rPr lang="fr-FR" dirty="0"/>
              <a:t>Plus de 210 pays</a:t>
            </a:r>
          </a:p>
          <a:p>
            <a:pPr lvl="1"/>
            <a:r>
              <a:rPr lang="fr-FR" dirty="0"/>
              <a:t>Plus de 48 300 clubs</a:t>
            </a:r>
          </a:p>
          <a:p>
            <a:pPr lvl="1"/>
            <a:r>
              <a:rPr lang="fr-FR" dirty="0"/>
              <a:t>Plus de 160’000 LEO</a:t>
            </a:r>
          </a:p>
          <a:p>
            <a:pPr lvl="1"/>
            <a:r>
              <a:rPr lang="fr-FR" dirty="0"/>
              <a:t>25% femmes</a:t>
            </a:r>
          </a:p>
          <a:p>
            <a:pPr lvl="1"/>
            <a:endParaRPr lang="fr-FR" dirty="0"/>
          </a:p>
          <a:p>
            <a:pPr lvl="1"/>
            <a:r>
              <a:rPr lang="fr-FR" dirty="0"/>
              <a:t>Suisse : </a:t>
            </a:r>
          </a:p>
          <a:p>
            <a:pPr lvl="2"/>
            <a:r>
              <a:rPr lang="fr-FR" dirty="0"/>
              <a:t>10’370 membres</a:t>
            </a:r>
          </a:p>
          <a:p>
            <a:pPr lvl="2"/>
            <a:r>
              <a:rPr lang="fr-FR" dirty="0"/>
              <a:t>267 clubs</a:t>
            </a:r>
          </a:p>
          <a:p>
            <a:pPr lvl="2"/>
            <a:r>
              <a:rPr lang="fr-FR" dirty="0"/>
              <a:t>11% femmes</a:t>
            </a:r>
          </a:p>
          <a:p>
            <a:pPr lvl="1">
              <a:buNone/>
            </a:pPr>
            <a:endParaRPr lang="fr-FR" dirty="0"/>
          </a:p>
        </p:txBody>
      </p:sp>
      <p:sp>
        <p:nvSpPr>
          <p:cNvPr id="3" name="Espace réservé du pied de page 2"/>
          <p:cNvSpPr>
            <a:spLocks noGrp="1"/>
          </p:cNvSpPr>
          <p:nvPr>
            <p:ph type="ftr" sz="quarter" idx="11"/>
          </p:nvPr>
        </p:nvSpPr>
        <p:spPr/>
        <p:txBody>
          <a:bodyPr/>
          <a:lstStyle/>
          <a:p>
            <a:r>
              <a:rPr lang="fr-CH"/>
              <a:t>Orientation des nouveaux membres - programme pour les clubs</a:t>
            </a:r>
            <a:endParaRPr lang="fr-CH" dirty="0"/>
          </a:p>
        </p:txBody>
      </p:sp>
      <p:sp>
        <p:nvSpPr>
          <p:cNvPr id="6" name="Espace réservé du numéro de diapositive 5"/>
          <p:cNvSpPr>
            <a:spLocks noGrp="1"/>
          </p:cNvSpPr>
          <p:nvPr>
            <p:ph type="sldNum" sz="quarter" idx="12"/>
          </p:nvPr>
        </p:nvSpPr>
        <p:spPr/>
        <p:txBody>
          <a:bodyPr/>
          <a:lstStyle/>
          <a:p>
            <a:fld id="{63DC37BB-A674-4321-B10B-89440E22AEF7}" type="slidenum">
              <a:rPr lang="fr-CH" smtClean="0"/>
              <a:t>4</a:t>
            </a:fld>
            <a:endParaRPr lang="fr-CH" dirty="0"/>
          </a:p>
        </p:txBody>
      </p:sp>
      <p:sp>
        <p:nvSpPr>
          <p:cNvPr id="4" name="Title 3"/>
          <p:cNvSpPr>
            <a:spLocks noGrp="1"/>
          </p:cNvSpPr>
          <p:nvPr>
            <p:ph type="title"/>
          </p:nvPr>
        </p:nvSpPr>
        <p:spPr>
          <a:prstGeom prst="rect">
            <a:avLst/>
          </a:prstGeom>
        </p:spPr>
        <p:txBody>
          <a:bodyPr/>
          <a:lstStyle/>
          <a:p>
            <a:r>
              <a:rPr lang="fr-FR" dirty="0"/>
              <a:t>Qui sont les Lions ?</a:t>
            </a:r>
          </a:p>
        </p:txBody>
      </p:sp>
    </p:spTree>
    <p:extLst>
      <p:ext uri="{BB962C8B-B14F-4D97-AF65-F5344CB8AC3E}">
        <p14:creationId xmlns:p14="http://schemas.microsoft.com/office/powerpoint/2010/main" val="658526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0" lvl="0" indent="0">
              <a:buNone/>
            </a:pPr>
            <a:r>
              <a:rPr lang="fr-FR" b="1" u="sng" dirty="0"/>
              <a:t>Le Lions Club</a:t>
            </a:r>
          </a:p>
          <a:p>
            <a:pPr lvl="0"/>
            <a:endParaRPr lang="fr-FR" b="1" dirty="0"/>
          </a:p>
          <a:p>
            <a:pPr lvl="0"/>
            <a:r>
              <a:rPr lang="fr-FR" b="1" dirty="0"/>
              <a:t>Déclaration de vision : </a:t>
            </a:r>
            <a:r>
              <a:rPr lang="fr-FR" dirty="0"/>
              <a:t>Être le leader mondial dans le domaine des services communautaires et humanitaires.</a:t>
            </a:r>
            <a:endParaRPr lang="fr-CH" dirty="0"/>
          </a:p>
          <a:p>
            <a:pPr lvl="0"/>
            <a:r>
              <a:rPr lang="fr-FR" b="1" dirty="0"/>
              <a:t>Déclaration de mission :</a:t>
            </a:r>
            <a:r>
              <a:rPr lang="fr-FR" dirty="0"/>
              <a:t> Donner les moyens aux bénévoles de servir leur communauté, de répondre aux besoins humanitaires, de favoriser la paix et de promouvoir la compréhension internationale par le biais des Lions clubs.</a:t>
            </a:r>
            <a:endParaRPr lang="fr-CH" dirty="0"/>
          </a:p>
          <a:p>
            <a:pPr lvl="0"/>
            <a:r>
              <a:rPr lang="fr-FR" b="1" dirty="0"/>
              <a:t>Devise : </a:t>
            </a:r>
            <a:r>
              <a:rPr lang="fr-FR" dirty="0"/>
              <a:t>“Nous Servons”</a:t>
            </a:r>
            <a:endParaRPr lang="fr-CH" dirty="0"/>
          </a:p>
          <a:p>
            <a:pPr lvl="0"/>
            <a:r>
              <a:rPr lang="fr-FR" b="1" dirty="0"/>
              <a:t>Règles de Conduite : </a:t>
            </a:r>
            <a:r>
              <a:rPr lang="fr-FR" dirty="0"/>
              <a:t>Le LCI a des règles de conduite qui établissent les normes à promouvoir et à respecter.</a:t>
            </a:r>
            <a:endParaRPr lang="fr-CH" dirty="0"/>
          </a:p>
          <a:p>
            <a:pPr marL="0" indent="0">
              <a:buNone/>
            </a:pPr>
            <a:endParaRPr lang="fr-FR" dirty="0"/>
          </a:p>
        </p:txBody>
      </p:sp>
      <p:sp>
        <p:nvSpPr>
          <p:cNvPr id="4" name="Espace réservé du pied de page 3"/>
          <p:cNvSpPr>
            <a:spLocks noGrp="1"/>
          </p:cNvSpPr>
          <p:nvPr>
            <p:ph type="ftr" sz="quarter" idx="11"/>
          </p:nvPr>
        </p:nvSpPr>
        <p:spPr/>
        <p:txBody>
          <a:bodyPr/>
          <a:lstStyle/>
          <a:p>
            <a:r>
              <a:rPr lang="fr-CH"/>
              <a:t>Orientation des nouveaux membres - programme pour les clubs</a:t>
            </a:r>
            <a:endParaRPr lang="fr-CH" dirty="0"/>
          </a:p>
        </p:txBody>
      </p:sp>
      <p:sp>
        <p:nvSpPr>
          <p:cNvPr id="5" name="Espace réservé du numéro de diapositive 4"/>
          <p:cNvSpPr>
            <a:spLocks noGrp="1"/>
          </p:cNvSpPr>
          <p:nvPr>
            <p:ph type="sldNum" sz="quarter" idx="12"/>
          </p:nvPr>
        </p:nvSpPr>
        <p:spPr/>
        <p:txBody>
          <a:bodyPr/>
          <a:lstStyle/>
          <a:p>
            <a:fld id="{63DC37BB-A674-4321-B10B-89440E22AEF7}" type="slidenum">
              <a:rPr lang="fr-CH" smtClean="0"/>
              <a:t>5</a:t>
            </a:fld>
            <a:endParaRPr lang="fr-CH" dirty="0"/>
          </a:p>
        </p:txBody>
      </p:sp>
      <p:sp>
        <p:nvSpPr>
          <p:cNvPr id="2" name="Title 1"/>
          <p:cNvSpPr>
            <a:spLocks noGrp="1"/>
          </p:cNvSpPr>
          <p:nvPr>
            <p:ph type="title"/>
          </p:nvPr>
        </p:nvSpPr>
        <p:spPr>
          <a:prstGeom prst="rect">
            <a:avLst/>
          </a:prstGeom>
        </p:spPr>
        <p:txBody>
          <a:bodyPr/>
          <a:lstStyle/>
          <a:p>
            <a:r>
              <a:rPr lang="fr-FR" dirty="0"/>
              <a:t>Qui sont les Lions ?</a:t>
            </a:r>
          </a:p>
        </p:txBody>
      </p:sp>
    </p:spTree>
    <p:extLst>
      <p:ext uri="{BB962C8B-B14F-4D97-AF65-F5344CB8AC3E}">
        <p14:creationId xmlns:p14="http://schemas.microsoft.com/office/powerpoint/2010/main" val="4227211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D92DB69-C8D5-4E9B-8A99-5DBCA16DA561}"/>
              </a:ext>
            </a:extLst>
          </p:cNvPr>
          <p:cNvSpPr>
            <a:spLocks noGrp="1"/>
          </p:cNvSpPr>
          <p:nvPr>
            <p:ph idx="1"/>
          </p:nvPr>
        </p:nvSpPr>
        <p:spPr/>
        <p:txBody>
          <a:bodyPr>
            <a:normAutofit fontScale="92500" lnSpcReduction="20000"/>
          </a:bodyPr>
          <a:lstStyle/>
          <a:p>
            <a:r>
              <a:rPr lang="fr-CH" dirty="0"/>
              <a:t>Aider les nécessiteux</a:t>
            </a:r>
          </a:p>
          <a:p>
            <a:r>
              <a:rPr lang="fr-CH" dirty="0"/>
              <a:t>Faire une différence dans la communauté </a:t>
            </a:r>
          </a:p>
          <a:p>
            <a:r>
              <a:rPr lang="fr-CH" dirty="0"/>
              <a:t>Avoir un impact sur les personnes dans le besoin autour du monde</a:t>
            </a:r>
          </a:p>
          <a:p>
            <a:r>
              <a:rPr lang="fr-CH" dirty="0"/>
              <a:t>Cultiver les qualités de chef de file</a:t>
            </a:r>
          </a:p>
          <a:p>
            <a:r>
              <a:rPr lang="fr-CH" dirty="0"/>
              <a:t>Perfectionner ses techniques de communication</a:t>
            </a:r>
          </a:p>
          <a:p>
            <a:r>
              <a:rPr lang="fr-CH" dirty="0"/>
              <a:t>Utiliser des compétences de planification et d'organisation</a:t>
            </a:r>
          </a:p>
          <a:p>
            <a:r>
              <a:rPr lang="fr-CH" dirty="0"/>
              <a:t>Travailler sur le terrain pour répondre aux besoins de la communauté.</a:t>
            </a:r>
          </a:p>
          <a:p>
            <a:r>
              <a:rPr lang="fr-CH" dirty="0"/>
              <a:t>Rencontrer d'autres gens de tous les horizons </a:t>
            </a:r>
          </a:p>
          <a:p>
            <a:r>
              <a:rPr lang="fr-CH" dirty="0"/>
              <a:t>Créer un réseau d'amitiés</a:t>
            </a:r>
          </a:p>
          <a:p>
            <a:r>
              <a:rPr lang="fr-CH" dirty="0"/>
              <a:t>Voyager</a:t>
            </a:r>
          </a:p>
        </p:txBody>
      </p:sp>
      <p:sp>
        <p:nvSpPr>
          <p:cNvPr id="3" name="Titre 2">
            <a:extLst>
              <a:ext uri="{FF2B5EF4-FFF2-40B4-BE49-F238E27FC236}">
                <a16:creationId xmlns:a16="http://schemas.microsoft.com/office/drawing/2014/main" id="{702328D3-9AEB-4658-B98B-D90970D264A3}"/>
              </a:ext>
            </a:extLst>
          </p:cNvPr>
          <p:cNvSpPr>
            <a:spLocks noGrp="1"/>
          </p:cNvSpPr>
          <p:nvPr>
            <p:ph type="title"/>
          </p:nvPr>
        </p:nvSpPr>
        <p:spPr/>
        <p:txBody>
          <a:bodyPr/>
          <a:lstStyle/>
          <a:p>
            <a:r>
              <a:rPr lang="fr-CH" dirty="0"/>
              <a:t>Les bienfaits de l’affiliation au Lions Clubs</a:t>
            </a:r>
          </a:p>
        </p:txBody>
      </p:sp>
      <p:sp>
        <p:nvSpPr>
          <p:cNvPr id="4" name="Espace réservé du pied de page 3">
            <a:extLst>
              <a:ext uri="{FF2B5EF4-FFF2-40B4-BE49-F238E27FC236}">
                <a16:creationId xmlns:a16="http://schemas.microsoft.com/office/drawing/2014/main" id="{41EEBB86-851D-4229-9381-492A73AE9996}"/>
              </a:ext>
            </a:extLst>
          </p:cNvPr>
          <p:cNvSpPr>
            <a:spLocks noGrp="1"/>
          </p:cNvSpPr>
          <p:nvPr>
            <p:ph type="ftr" sz="quarter" idx="11"/>
          </p:nvPr>
        </p:nvSpPr>
        <p:spPr/>
        <p:txBody>
          <a:bodyPr/>
          <a:lstStyle/>
          <a:p>
            <a:r>
              <a:rPr lang="fr-CH"/>
              <a:t>Orientation des nouveaux membres - programme pour les clubs</a:t>
            </a:r>
          </a:p>
        </p:txBody>
      </p:sp>
      <p:sp>
        <p:nvSpPr>
          <p:cNvPr id="5" name="Espace réservé du numéro de diapositive 4">
            <a:extLst>
              <a:ext uri="{FF2B5EF4-FFF2-40B4-BE49-F238E27FC236}">
                <a16:creationId xmlns:a16="http://schemas.microsoft.com/office/drawing/2014/main" id="{45C65CEC-412D-4840-B52B-5166E6C47CAB}"/>
              </a:ext>
            </a:extLst>
          </p:cNvPr>
          <p:cNvSpPr>
            <a:spLocks noGrp="1"/>
          </p:cNvSpPr>
          <p:nvPr>
            <p:ph type="sldNum" sz="quarter" idx="12"/>
          </p:nvPr>
        </p:nvSpPr>
        <p:spPr/>
        <p:txBody>
          <a:bodyPr/>
          <a:lstStyle/>
          <a:p>
            <a:fld id="{065E1E0B-3456-4A13-AF6C-4EBD22002F35}" type="slidenum">
              <a:rPr lang="fr-CH" smtClean="0"/>
              <a:t>6</a:t>
            </a:fld>
            <a:endParaRPr lang="fr-CH"/>
          </a:p>
        </p:txBody>
      </p:sp>
    </p:spTree>
    <p:extLst>
      <p:ext uri="{BB962C8B-B14F-4D97-AF65-F5344CB8AC3E}">
        <p14:creationId xmlns:p14="http://schemas.microsoft.com/office/powerpoint/2010/main" val="221282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ctrTitle"/>
          </p:nvPr>
        </p:nvSpPr>
        <p:spPr/>
        <p:txBody>
          <a:bodyPr/>
          <a:lstStyle/>
          <a:p>
            <a:r>
              <a:rPr lang="fr-FR" dirty="0"/>
              <a:t>Notre Lions Club </a:t>
            </a:r>
            <a:endParaRPr lang="fr-CH" dirty="0"/>
          </a:p>
        </p:txBody>
      </p:sp>
      <p:sp>
        <p:nvSpPr>
          <p:cNvPr id="7" name="Sous-titre 6"/>
          <p:cNvSpPr>
            <a:spLocks noGrp="1"/>
          </p:cNvSpPr>
          <p:nvPr>
            <p:ph type="subTitle" idx="1"/>
          </p:nvPr>
        </p:nvSpPr>
        <p:spPr/>
        <p:txBody>
          <a:bodyPr/>
          <a:lstStyle/>
          <a:p>
            <a:r>
              <a:rPr lang="fr-FR" dirty="0">
                <a:solidFill>
                  <a:srgbClr val="FF0000"/>
                </a:solidFill>
              </a:rPr>
              <a:t>Lions Club Lausanne-Bourg</a:t>
            </a:r>
          </a:p>
        </p:txBody>
      </p:sp>
    </p:spTree>
    <p:extLst>
      <p:ext uri="{BB962C8B-B14F-4D97-AF65-F5344CB8AC3E}">
        <p14:creationId xmlns:p14="http://schemas.microsoft.com/office/powerpoint/2010/main" val="3494257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r>
              <a:rPr lang="fr-CH" dirty="0">
                <a:solidFill>
                  <a:srgbClr val="FF0000"/>
                </a:solidFill>
              </a:rPr>
              <a:t>Xxx</a:t>
            </a:r>
          </a:p>
          <a:p>
            <a:r>
              <a:rPr lang="fr-CH" dirty="0">
                <a:solidFill>
                  <a:srgbClr val="FF0000"/>
                </a:solidFill>
              </a:rPr>
              <a:t>Xxx</a:t>
            </a:r>
          </a:p>
          <a:p>
            <a:r>
              <a:rPr lang="fr-CH" dirty="0">
                <a:solidFill>
                  <a:srgbClr val="FF0000"/>
                </a:solidFill>
              </a:rPr>
              <a:t>Xxx </a:t>
            </a:r>
            <a:endParaRPr lang="fr-FR" dirty="0">
              <a:solidFill>
                <a:srgbClr val="FF0000"/>
              </a:solidFill>
            </a:endParaRPr>
          </a:p>
          <a:p>
            <a:pPr>
              <a:buNone/>
            </a:pPr>
            <a:endParaRPr lang="fr-FR" dirty="0"/>
          </a:p>
          <a:p>
            <a:endParaRPr lang="fr-FR" dirty="0"/>
          </a:p>
        </p:txBody>
      </p:sp>
      <p:sp>
        <p:nvSpPr>
          <p:cNvPr id="2" name="Espace réservé du pied de page 1"/>
          <p:cNvSpPr>
            <a:spLocks noGrp="1"/>
          </p:cNvSpPr>
          <p:nvPr>
            <p:ph type="ftr" sz="quarter" idx="11"/>
          </p:nvPr>
        </p:nvSpPr>
        <p:spPr/>
        <p:txBody>
          <a:bodyPr/>
          <a:lstStyle/>
          <a:p>
            <a:r>
              <a:rPr lang="fr-CH"/>
              <a:t>Orientation des nouveaux membres - programme pour les clubs</a:t>
            </a:r>
            <a:endParaRPr lang="fr-CH" dirty="0"/>
          </a:p>
        </p:txBody>
      </p:sp>
      <p:sp>
        <p:nvSpPr>
          <p:cNvPr id="3" name="Espace réservé du numéro de diapositive 2"/>
          <p:cNvSpPr>
            <a:spLocks noGrp="1"/>
          </p:cNvSpPr>
          <p:nvPr>
            <p:ph type="sldNum" sz="quarter" idx="12"/>
          </p:nvPr>
        </p:nvSpPr>
        <p:spPr/>
        <p:txBody>
          <a:bodyPr/>
          <a:lstStyle/>
          <a:p>
            <a:fld id="{63DC37BB-A674-4321-B10B-89440E22AEF7}" type="slidenum">
              <a:rPr lang="fr-CH" smtClean="0"/>
              <a:t>8</a:t>
            </a:fld>
            <a:endParaRPr lang="fr-CH" dirty="0"/>
          </a:p>
        </p:txBody>
      </p:sp>
      <p:sp>
        <p:nvSpPr>
          <p:cNvPr id="4" name="Title 3"/>
          <p:cNvSpPr>
            <a:spLocks noGrp="1"/>
          </p:cNvSpPr>
          <p:nvPr>
            <p:ph type="title"/>
          </p:nvPr>
        </p:nvSpPr>
        <p:spPr>
          <a:prstGeom prst="rect">
            <a:avLst/>
          </a:prstGeom>
        </p:spPr>
        <p:txBody>
          <a:bodyPr/>
          <a:lstStyle/>
          <a:p>
            <a:r>
              <a:rPr lang="fr-FR" dirty="0"/>
              <a:t>Histoire de notre Club</a:t>
            </a:r>
          </a:p>
        </p:txBody>
      </p:sp>
    </p:spTree>
    <p:extLst>
      <p:ext uri="{BB962C8B-B14F-4D97-AF65-F5344CB8AC3E}">
        <p14:creationId xmlns:p14="http://schemas.microsoft.com/office/powerpoint/2010/main" val="2713878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r-FR" dirty="0"/>
              <a:t>L’année Lions débute au 1</a:t>
            </a:r>
            <a:r>
              <a:rPr lang="fr-FR" baseline="30000" dirty="0"/>
              <a:t>er</a:t>
            </a:r>
            <a:r>
              <a:rPr lang="fr-FR" dirty="0"/>
              <a:t> juillet et se termine au 30 juin</a:t>
            </a:r>
          </a:p>
          <a:p>
            <a:r>
              <a:rPr lang="fr-FR" dirty="0"/>
              <a:t>Il y à deux assemblées générales, l’une en automne (rapports d’activités) et l’autre au printemps (élections) </a:t>
            </a:r>
          </a:p>
          <a:p>
            <a:r>
              <a:rPr lang="fr-FR" dirty="0"/>
              <a:t>Les officiels sont élus pour un an</a:t>
            </a:r>
          </a:p>
          <a:p>
            <a:endParaRPr lang="fr-FR" dirty="0"/>
          </a:p>
          <a:p>
            <a:pPr>
              <a:buNone/>
            </a:pPr>
            <a:endParaRPr lang="fr-FR" dirty="0"/>
          </a:p>
        </p:txBody>
      </p:sp>
      <p:sp>
        <p:nvSpPr>
          <p:cNvPr id="4" name="Espace réservé du pied de page 3"/>
          <p:cNvSpPr>
            <a:spLocks noGrp="1"/>
          </p:cNvSpPr>
          <p:nvPr>
            <p:ph type="ftr" sz="quarter" idx="11"/>
          </p:nvPr>
        </p:nvSpPr>
        <p:spPr/>
        <p:txBody>
          <a:bodyPr/>
          <a:lstStyle/>
          <a:p>
            <a:r>
              <a:rPr lang="fr-CH"/>
              <a:t>Orientation des nouveaux membres - programme pour les clubs</a:t>
            </a:r>
            <a:endParaRPr lang="fr-CH" dirty="0"/>
          </a:p>
        </p:txBody>
      </p:sp>
      <p:sp>
        <p:nvSpPr>
          <p:cNvPr id="5" name="Espace réservé du numéro de diapositive 4"/>
          <p:cNvSpPr>
            <a:spLocks noGrp="1"/>
          </p:cNvSpPr>
          <p:nvPr>
            <p:ph type="sldNum" sz="quarter" idx="12"/>
          </p:nvPr>
        </p:nvSpPr>
        <p:spPr/>
        <p:txBody>
          <a:bodyPr/>
          <a:lstStyle/>
          <a:p>
            <a:fld id="{63DC37BB-A674-4321-B10B-89440E22AEF7}" type="slidenum">
              <a:rPr lang="fr-CH" smtClean="0"/>
              <a:t>9</a:t>
            </a:fld>
            <a:endParaRPr lang="fr-CH" dirty="0"/>
          </a:p>
        </p:txBody>
      </p:sp>
      <p:sp>
        <p:nvSpPr>
          <p:cNvPr id="2" name="Title 1"/>
          <p:cNvSpPr>
            <a:spLocks noGrp="1"/>
          </p:cNvSpPr>
          <p:nvPr>
            <p:ph type="title"/>
          </p:nvPr>
        </p:nvSpPr>
        <p:spPr>
          <a:prstGeom prst="rect">
            <a:avLst/>
          </a:prstGeom>
        </p:spPr>
        <p:txBody>
          <a:bodyPr/>
          <a:lstStyle/>
          <a:p>
            <a:r>
              <a:rPr lang="fr-FR" dirty="0"/>
              <a:t>L’année Lions</a:t>
            </a:r>
          </a:p>
        </p:txBody>
      </p:sp>
    </p:spTree>
    <p:extLst>
      <p:ext uri="{BB962C8B-B14F-4D97-AF65-F5344CB8AC3E}">
        <p14:creationId xmlns:p14="http://schemas.microsoft.com/office/powerpoint/2010/main" val="4249165502"/>
      </p:ext>
    </p:extLst>
  </p:cSld>
  <p:clrMapOvr>
    <a:masterClrMapping/>
  </p:clrMapOvr>
</p:sld>
</file>

<file path=ppt/theme/theme1.xml><?xml version="1.0" encoding="utf-8"?>
<a:theme xmlns:a="http://schemas.openxmlformats.org/drawingml/2006/main" name="D102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102W-Template" id="{83A7B17A-D239-4149-8F36-21779605575E}" vid="{66EC6372-19AB-4589-A980-E4F3025BB4B9}"/>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D102W-Template</Template>
  <TotalTime>0</TotalTime>
  <Words>1861</Words>
  <Application>Microsoft Office PowerPoint</Application>
  <PresentationFormat>Affichage à l'écran (4:3)</PresentationFormat>
  <Paragraphs>352</Paragraphs>
  <Slides>34</Slides>
  <Notes>20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34</vt:i4>
      </vt:variant>
    </vt:vector>
  </HeadingPairs>
  <TitlesOfParts>
    <vt:vector size="42" baseType="lpstr">
      <vt:lpstr>MS PGothic</vt:lpstr>
      <vt:lpstr>MS PGothic</vt:lpstr>
      <vt:lpstr>Arial</vt:lpstr>
      <vt:lpstr>Calibri</vt:lpstr>
      <vt:lpstr>Tahoma</vt:lpstr>
      <vt:lpstr>Times New Roman</vt:lpstr>
      <vt:lpstr>Wingdings</vt:lpstr>
      <vt:lpstr>D102W</vt:lpstr>
      <vt:lpstr>Orientation des nouveaux membres</vt:lpstr>
      <vt:lpstr>Informations pour le présentateur</vt:lpstr>
      <vt:lpstr>Orientation des nouveaux membres</vt:lpstr>
      <vt:lpstr>Qui sont les Lions ?</vt:lpstr>
      <vt:lpstr>Qui sont les Lions ?</vt:lpstr>
      <vt:lpstr>Les bienfaits de l’affiliation au Lions Clubs</vt:lpstr>
      <vt:lpstr>Notre Lions Club </vt:lpstr>
      <vt:lpstr>Histoire de notre Club</vt:lpstr>
      <vt:lpstr>L’année Lions</vt:lpstr>
      <vt:lpstr>Officiels du club 2017-2018</vt:lpstr>
      <vt:lpstr>Oeuvres sociales et collectes de fonds</vt:lpstr>
      <vt:lpstr>Activités du club</vt:lpstr>
      <vt:lpstr>Cotisations</vt:lpstr>
      <vt:lpstr>La communication dans le club</vt:lpstr>
      <vt:lpstr>Le site internet du club</vt:lpstr>
      <vt:lpstr>L’application mobile LionsBase</vt:lpstr>
      <vt:lpstr>Les réunions du club</vt:lpstr>
      <vt:lpstr>Ce que le club attend de toi </vt:lpstr>
      <vt:lpstr>La structure du Lions Club</vt:lpstr>
      <vt:lpstr>La structure en Suisse</vt:lpstr>
      <vt:lpstr>Les Clubs LEO</vt:lpstr>
      <vt:lpstr>Organigramme District 102W</vt:lpstr>
      <vt:lpstr>La communication dans le MD102</vt:lpstr>
      <vt:lpstr>Le Lions Club International</vt:lpstr>
      <vt:lpstr>Histoire</vt:lpstr>
      <vt:lpstr>Nom et logo</vt:lpstr>
      <vt:lpstr>Siège international</vt:lpstr>
      <vt:lpstr>Conventions</vt:lpstr>
      <vt:lpstr>Oeuvres sociales</vt:lpstr>
      <vt:lpstr>Communications</vt:lpstr>
      <vt:lpstr>Lions Club International Foundation</vt:lpstr>
      <vt:lpstr>Fondation du Lions Clubs International (LCIF)</vt:lpstr>
      <vt:lpstr>Livret de référence 2018-2019</vt:lpstr>
      <vt:lpstr>Bienvenue dans notre  Lions Club !</vt:lpstr>
    </vt:vector>
  </TitlesOfParts>
  <Manager/>
  <Company>Lions Clubs D102 W</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 des nouveaux membres</dc:title>
  <dc:subject/>
  <dc:creator>Georges Torti</dc:creator>
  <cp:lastModifiedBy>Georges</cp:lastModifiedBy>
  <cp:revision>18</cp:revision>
  <cp:lastPrinted>2012-03-27T11:08:17Z</cp:lastPrinted>
  <dcterms:created xsi:type="dcterms:W3CDTF">2017-07-24T17:11:10Z</dcterms:created>
  <dcterms:modified xsi:type="dcterms:W3CDTF">2023-09-07T11:57:41Z</dcterms:modified>
</cp:coreProperties>
</file>