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63" r:id="rId5"/>
    <p:sldId id="261" r:id="rId6"/>
    <p:sldId id="265" r:id="rId7"/>
    <p:sldId id="269" r:id="rId8"/>
    <p:sldId id="268" r:id="rId9"/>
    <p:sldId id="267" r:id="rId10"/>
    <p:sldId id="271" r:id="rId11"/>
    <p:sldId id="270" r:id="rId12"/>
    <p:sldId id="272" r:id="rId13"/>
    <p:sldId id="273" r:id="rId14"/>
    <p:sldId id="266" r:id="rId15"/>
    <p:sldId id="256" r:id="rId16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44"/>
    <p:restoredTop sz="94626"/>
  </p:normalViewPr>
  <p:slideViewPr>
    <p:cSldViewPr snapToGrid="0" snapToObjects="1">
      <p:cViewPr varScale="1">
        <p:scale>
          <a:sx n="124" d="100"/>
          <a:sy n="124" d="100"/>
        </p:scale>
        <p:origin x="1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D2144-CD90-A64F-B8F8-ADE28410FEC3}" type="datetimeFigureOut">
              <a:rPr lang="de-CH" smtClean="0"/>
              <a:t>04.07.19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3F753-2AFD-C348-BDF7-2BA3F410E1E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735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 -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82"/>
          <a:stretch/>
        </p:blipFill>
        <p:spPr>
          <a:xfrm>
            <a:off x="-132522" y="2258411"/>
            <a:ext cx="10038523" cy="459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" y="197708"/>
            <a:ext cx="7571994" cy="77698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2"/>
                </a:solidFill>
                <a:latin typeface="Arvo" charset="0"/>
                <a:ea typeface="Arvo" charset="0"/>
                <a:cs typeface="Arvo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F5E139F-3B5A-420F-9385-E44521927E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7467" y="3429000"/>
            <a:ext cx="5718544" cy="281659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F51A7F4-F01D-4CFA-B928-B4363E52DC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1805" y="1125415"/>
            <a:ext cx="1410688" cy="13323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el 2 -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82"/>
          <a:stretch/>
        </p:blipFill>
        <p:spPr>
          <a:xfrm>
            <a:off x="-132522" y="2258411"/>
            <a:ext cx="10038523" cy="4599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46" y="3233752"/>
            <a:ext cx="8543925" cy="208838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Arvo" charset="0"/>
                <a:ea typeface="Arvo" charset="0"/>
                <a:cs typeface="Arvo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946" y="5349120"/>
            <a:ext cx="854392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vo" charset="0"/>
                <a:ea typeface="Arvo" charset="0"/>
                <a:cs typeface="Arvo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295A76-C665-4AFF-8320-EAF384C9EF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1805" y="1125415"/>
            <a:ext cx="1410688" cy="13323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Inhalt - Titr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538653"/>
            <a:ext cx="8543925" cy="11520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8" y="6334919"/>
            <a:ext cx="4549129" cy="365125"/>
          </a:xfrm>
        </p:spPr>
        <p:txBody>
          <a:bodyPr/>
          <a:lstStyle>
            <a:lvl1pPr>
              <a:defRPr>
                <a:latin typeface="Arvo" panose="02000000000000000000" pitchFamily="2" charset="0"/>
              </a:defRPr>
            </a:lvl1pPr>
          </a:lstStyle>
          <a:p>
            <a:endParaRPr lang="de-CH" dirty="0"/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7"/>
          <a:stretch/>
        </p:blipFill>
        <p:spPr>
          <a:xfrm>
            <a:off x="5414963" y="6247367"/>
            <a:ext cx="3810000" cy="5402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8" y="6334919"/>
            <a:ext cx="4579274" cy="365125"/>
          </a:xfrm>
        </p:spPr>
        <p:txBody>
          <a:bodyPr/>
          <a:lstStyle>
            <a:lvl1pPr>
              <a:defRPr>
                <a:latin typeface="Arvo" panose="02000000000000000000" pitchFamily="2" charset="0"/>
              </a:defRPr>
            </a:lvl1pPr>
          </a:lstStyle>
          <a:p>
            <a:endParaRPr lang="de-CH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7"/>
          <a:stretch/>
        </p:blipFill>
        <p:spPr>
          <a:xfrm>
            <a:off x="5414963" y="6247367"/>
            <a:ext cx="3810000" cy="5402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Spalten Titel - 2 colonne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8" y="6334919"/>
            <a:ext cx="4503911" cy="365125"/>
          </a:xfrm>
        </p:spPr>
        <p:txBody>
          <a:bodyPr/>
          <a:lstStyle>
            <a:lvl1pPr>
              <a:defRPr>
                <a:latin typeface="Arvo" panose="02000000000000000000" pitchFamily="2" charset="0"/>
              </a:defRPr>
            </a:lvl1pPr>
          </a:lstStyle>
          <a:p>
            <a:endParaRPr lang="de-CH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7"/>
          <a:stretch/>
        </p:blipFill>
        <p:spPr>
          <a:xfrm>
            <a:off x="5414963" y="6247367"/>
            <a:ext cx="3810000" cy="5402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99" y="2976768"/>
            <a:ext cx="10181197" cy="3983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038" y="6334919"/>
            <a:ext cx="4604395" cy="365125"/>
          </a:xfrm>
        </p:spPr>
        <p:txBody>
          <a:bodyPr/>
          <a:lstStyle>
            <a:lvl1pPr>
              <a:defRPr>
                <a:latin typeface="Arvo" panose="02000000000000000000" pitchFamily="2" charset="0"/>
              </a:defRPr>
            </a:lvl1pPr>
          </a:lstStyle>
          <a:p>
            <a:endParaRPr lang="de-CH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7"/>
          <a:stretch/>
        </p:blipFill>
        <p:spPr>
          <a:xfrm>
            <a:off x="5414963" y="6247367"/>
            <a:ext cx="3810000" cy="5402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gen - Monta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/>
        </p:blipFill>
        <p:spPr>
          <a:xfrm>
            <a:off x="0" y="1"/>
            <a:ext cx="9905999" cy="6858000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idx="10"/>
          </p:nvPr>
        </p:nvSpPr>
        <p:spPr>
          <a:xfrm>
            <a:off x="698360" y="689317"/>
            <a:ext cx="8671728" cy="6021046"/>
          </a:xfrm>
        </p:spPr>
        <p:txBody>
          <a:bodyPr>
            <a:no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Arvo" charset="0"/>
                <a:ea typeface="Arvo" charset="0"/>
                <a:cs typeface="Arvo" charset="0"/>
              </a:defRPr>
            </a:lvl1pPr>
            <a:lvl2pPr marL="457200" indent="0" algn="ctr">
              <a:buNone/>
              <a:defRPr sz="6000">
                <a:solidFill>
                  <a:schemeClr val="bg1"/>
                </a:solidFill>
                <a:latin typeface="Arvo" charset="0"/>
                <a:ea typeface="Arvo" charset="0"/>
                <a:cs typeface="Arvo" charset="0"/>
              </a:defRPr>
            </a:lvl2pPr>
            <a:lvl3pPr marL="914400" indent="0">
              <a:buNone/>
              <a:defRPr sz="6000"/>
            </a:lvl3pPr>
            <a:lvl4pPr marL="1371600" indent="0">
              <a:buNone/>
              <a:defRPr sz="6000"/>
            </a:lvl4pPr>
            <a:lvl5pPr marL="1828800" indent="0">
              <a:buNone/>
              <a:defRPr sz="6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21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-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07890" y="4642510"/>
            <a:ext cx="9059862" cy="18843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8ECA7D-85EB-4FBB-9C18-9BAE01144E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1523" y="909376"/>
            <a:ext cx="5669508" cy="31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8DA85106-8688-874C-BE14-F9156ED4BAAB}" type="datetimeFigureOut">
              <a:rPr lang="de-CH" smtClean="0"/>
              <a:pPr/>
              <a:t>04.07.19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20ACCBD8-673C-1A46-9099-1341F73142C8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30005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5" r:id="rId5"/>
    <p:sldLayoutId id="2147483666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Arvo" charset="0"/>
          <a:ea typeface="Arvo" charset="0"/>
          <a:cs typeface="Arv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vo" panose="02000000000000000000" pitchFamily="2" charset="0"/>
          <a:ea typeface="Arvo" panose="02000000000000000000" pitchFamily="2" charset="0"/>
          <a:cs typeface="Arv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vo" panose="02000000000000000000" pitchFamily="2" charset="0"/>
          <a:ea typeface="Arvo" panose="02000000000000000000" pitchFamily="2" charset="0"/>
          <a:cs typeface="Arv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vo" panose="02000000000000000000" pitchFamily="2" charset="0"/>
          <a:ea typeface="Arvo" panose="02000000000000000000" pitchFamily="2" charset="0"/>
          <a:cs typeface="Arv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vo" panose="02000000000000000000" pitchFamily="2" charset="0"/>
          <a:ea typeface="Arvo" panose="02000000000000000000" pitchFamily="2" charset="0"/>
          <a:cs typeface="Arv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vo" panose="02000000000000000000" pitchFamily="2" charset="0"/>
          <a:ea typeface="Arvo" panose="02000000000000000000" pitchFamily="2" charset="0"/>
          <a:cs typeface="Arv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cyberlionsclub.ch" TargetMode="External"/><Relationship Id="rId2" Type="http://schemas.openxmlformats.org/officeDocument/2006/relationships/hyperlink" Target="https://swiss-alps-cyber.lionsclub.ch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502EB-5F89-443B-92DC-1FD3B9A6E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49" y="197707"/>
            <a:ext cx="8690867" cy="1292045"/>
          </a:xfrm>
        </p:spPr>
        <p:txBody>
          <a:bodyPr>
            <a:normAutofit/>
          </a:bodyPr>
          <a:lstStyle/>
          <a:p>
            <a:r>
              <a:rPr lang="en-GB" dirty="0"/>
              <a:t>Virtual but Real</a:t>
            </a:r>
          </a:p>
        </p:txBody>
      </p:sp>
    </p:spTree>
    <p:extLst>
      <p:ext uri="{BB962C8B-B14F-4D97-AF65-F5344CB8AC3E}">
        <p14:creationId xmlns:p14="http://schemas.microsoft.com/office/powerpoint/2010/main" val="1251028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037" y="105018"/>
            <a:ext cx="8543925" cy="1152037"/>
          </a:xfrm>
        </p:spPr>
        <p:txBody>
          <a:bodyPr>
            <a:normAutofit/>
          </a:bodyPr>
          <a:lstStyle/>
          <a:p>
            <a:r>
              <a:rPr lang="en-GB" dirty="0"/>
              <a:t>The Swiss Alps Cyber Lions Club (3)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199BB6C-C006-F44E-8C3D-B54C67920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2A85B1-06EB-014B-90ED-A0A23BEAE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712"/>
            <a:ext cx="9906000" cy="58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Conclusion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A Cyber club is a good solution for a part of the population and will become even more important with younger generations</a:t>
            </a:r>
          </a:p>
          <a:p>
            <a:pPr>
              <a:lnSpc>
                <a:spcPct val="120000"/>
              </a:lnSpc>
            </a:pPr>
            <a:r>
              <a:rPr lang="en-GB" dirty="0"/>
              <a:t>Don’t underestimate the effort needed to make the club works properly</a:t>
            </a:r>
          </a:p>
          <a:p>
            <a:pPr>
              <a:lnSpc>
                <a:spcPct val="120000"/>
              </a:lnSpc>
            </a:pPr>
            <a:r>
              <a:rPr lang="en-GB" dirty="0"/>
              <a:t>You definitively also need physical meetings where people can exchange in a deeper way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9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>
            <a:extLst>
              <a:ext uri="{FF2B5EF4-FFF2-40B4-BE49-F238E27FC236}">
                <a16:creationId xmlns:a16="http://schemas.microsoft.com/office/drawing/2014/main" id="{E8182EEB-59DC-4228-A8F2-5E8019D021B6}"/>
              </a:ext>
            </a:extLst>
          </p:cNvPr>
          <p:cNvSpPr txBox="1">
            <a:spLocks/>
          </p:cNvSpPr>
          <p:nvPr/>
        </p:nvSpPr>
        <p:spPr>
          <a:xfrm>
            <a:off x="545387" y="4480317"/>
            <a:ext cx="4545110" cy="1884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de-CH" dirty="0">
                <a:latin typeface="Arvo" charset="0"/>
                <a:ea typeface="Arvo" charset="0"/>
                <a:cs typeface="Arvo" charset="0"/>
              </a:rPr>
              <a:t>Contact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de-CH" sz="1800" dirty="0">
                <a:hlinkClick r:id="rId2"/>
              </a:rPr>
              <a:t>https://swiss-alps-cyber.lionsclub.ch</a:t>
            </a:r>
            <a:r>
              <a:rPr lang="de-CH" sz="18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fr-CH" sz="1800" dirty="0">
                <a:hlinkClick r:id="rId3"/>
              </a:rPr>
              <a:t>contact@cyberlionsclub.ch</a:t>
            </a:r>
            <a:r>
              <a:rPr lang="fr-CH" sz="1800" dirty="0"/>
              <a:t> </a:t>
            </a:r>
            <a:endParaRPr lang="de-CH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endParaRPr lang="de-CH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7A3DDA-0556-2E4A-AF06-11B07F2CE2BD}"/>
              </a:ext>
            </a:extLst>
          </p:cNvPr>
          <p:cNvSpPr txBox="1"/>
          <p:nvPr/>
        </p:nvSpPr>
        <p:spPr>
          <a:xfrm>
            <a:off x="698643" y="626724"/>
            <a:ext cx="3421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99109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Content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a cyber club?</a:t>
            </a:r>
          </a:p>
          <a:p>
            <a:r>
              <a:rPr lang="en-GB" dirty="0"/>
              <a:t>Why would a cyber club be needed for?</a:t>
            </a:r>
          </a:p>
          <a:p>
            <a:r>
              <a:rPr lang="en-GB" dirty="0"/>
              <a:t>2 Key elements when building and managing a cyber club?</a:t>
            </a:r>
          </a:p>
          <a:p>
            <a:r>
              <a:rPr lang="en-GB" dirty="0"/>
              <a:t>First successes and challenges</a:t>
            </a:r>
          </a:p>
          <a:p>
            <a:r>
              <a:rPr lang="en-GB" dirty="0"/>
              <a:t>What is the history of the Swiss Alps Cyber Lions Club as an example ?</a:t>
            </a:r>
          </a:p>
          <a:p>
            <a:r>
              <a:rPr lang="en-GB" dirty="0"/>
              <a:t>Conclusion</a:t>
            </a:r>
          </a:p>
          <a:p>
            <a:pPr>
              <a:spcBef>
                <a:spcPts val="2200"/>
              </a:spcBef>
            </a:pPr>
            <a:endParaRPr lang="en-GB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7034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a cyber club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Some Similarities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Same goal &amp; objectives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Meeting on a regular basis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We have almost the same roles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We want to serve</a:t>
            </a:r>
          </a:p>
          <a:p>
            <a:pPr>
              <a:lnSpc>
                <a:spcPct val="120000"/>
              </a:lnSpc>
            </a:pPr>
            <a:r>
              <a:rPr lang="en-GB" dirty="0"/>
              <a:t>Some Differences 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The majority of the meetings are online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The members are from different regions, even countries</a:t>
            </a:r>
          </a:p>
        </p:txBody>
      </p:sp>
    </p:spTree>
    <p:extLst>
      <p:ext uri="{BB962C8B-B14F-4D97-AF65-F5344CB8AC3E}">
        <p14:creationId xmlns:p14="http://schemas.microsoft.com/office/powerpoint/2010/main" val="379017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would a cyber club be needed for?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Those are 2 of the reasons often stated when members are leaving the LIONS:</a:t>
            </a:r>
          </a:p>
          <a:p>
            <a:pPr>
              <a:lnSpc>
                <a:spcPct val="120000"/>
              </a:lnSpc>
            </a:pPr>
            <a:r>
              <a:rPr lang="en-GB" dirty="0"/>
              <a:t>I have not enough time</a:t>
            </a:r>
          </a:p>
          <a:p>
            <a:pPr>
              <a:lnSpc>
                <a:spcPct val="120000"/>
              </a:lnSpc>
            </a:pPr>
            <a:r>
              <a:rPr lang="en-GB" dirty="0"/>
              <a:t>I travel a lot and therefore can’t attend the meetings</a:t>
            </a:r>
          </a:p>
          <a:p>
            <a:pPr lvl="1">
              <a:lnSpc>
                <a:spcPct val="120000"/>
              </a:lnSpc>
            </a:pPr>
            <a:endParaRPr lang="en-GB" dirty="0"/>
          </a:p>
          <a:p>
            <a:pPr>
              <a:buFont typeface="Wingdings" pitchFamily="2" charset="2"/>
              <a:buChar char="Ø"/>
            </a:pPr>
            <a:r>
              <a:rPr lang="en-GB" dirty="0"/>
              <a:t>A cyber club offer a solution to that kind of issues</a:t>
            </a:r>
          </a:p>
        </p:txBody>
      </p:sp>
    </p:spTree>
    <p:extLst>
      <p:ext uri="{BB962C8B-B14F-4D97-AF65-F5344CB8AC3E}">
        <p14:creationId xmlns:p14="http://schemas.microsoft.com/office/powerpoint/2010/main" val="289402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 Key elements when building and managing a cyber club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Technique :</a:t>
            </a:r>
          </a:p>
          <a:p>
            <a:pPr lvl="1">
              <a:lnSpc>
                <a:spcPct val="120000"/>
              </a:lnSpc>
            </a:pPr>
            <a:r>
              <a:rPr lang="en-GB" sz="2200" dirty="0"/>
              <a:t>Can the members work easily with online services?</a:t>
            </a:r>
          </a:p>
          <a:p>
            <a:pPr lvl="1">
              <a:lnSpc>
                <a:spcPct val="120000"/>
              </a:lnSpc>
            </a:pPr>
            <a:r>
              <a:rPr lang="en-GB" sz="2200" dirty="0"/>
              <a:t>How to train them remotely?</a:t>
            </a:r>
          </a:p>
          <a:p>
            <a:pPr lvl="1">
              <a:lnSpc>
                <a:spcPct val="120000"/>
              </a:lnSpc>
            </a:pPr>
            <a:r>
              <a:rPr lang="en-GB" sz="2200" dirty="0"/>
              <a:t>Does the technique work properly and support our goals?</a:t>
            </a:r>
          </a:p>
          <a:p>
            <a:pPr>
              <a:lnSpc>
                <a:spcPct val="120000"/>
              </a:lnSpc>
            </a:pPr>
            <a:r>
              <a:rPr lang="en-GB" dirty="0"/>
              <a:t>People:</a:t>
            </a:r>
          </a:p>
          <a:p>
            <a:pPr lvl="1">
              <a:lnSpc>
                <a:spcPct val="120000"/>
              </a:lnSpc>
            </a:pPr>
            <a:r>
              <a:rPr lang="en-GB" sz="2200" dirty="0"/>
              <a:t>Do the people understand why they join the LIONS Club?</a:t>
            </a:r>
          </a:p>
          <a:p>
            <a:pPr lvl="1">
              <a:lnSpc>
                <a:spcPct val="120000"/>
              </a:lnSpc>
            </a:pPr>
            <a:r>
              <a:rPr lang="en-GB" sz="2200" dirty="0"/>
              <a:t>Do the members have the feeling to belong to this club?</a:t>
            </a:r>
          </a:p>
          <a:p>
            <a:pPr lvl="1">
              <a:lnSpc>
                <a:spcPct val="120000"/>
              </a:lnSpc>
            </a:pPr>
            <a:r>
              <a:rPr lang="en-GB" sz="2200" dirty="0"/>
              <a:t>Which activities to conduct? And how to motivate members to take responsibilities</a:t>
            </a:r>
          </a:p>
          <a:p>
            <a:pPr lvl="1">
              <a:lnSpc>
                <a:spcPct val="120000"/>
              </a:lnSpc>
            </a:pPr>
            <a:r>
              <a:rPr lang="en-GB" sz="2200" dirty="0"/>
              <a:t>How to handle multiple languages?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GB" dirty="0"/>
              <a:t>Online is not enough!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37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First successes…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did different activities and projects such as:</a:t>
            </a:r>
          </a:p>
          <a:p>
            <a:pPr lvl="1"/>
            <a:r>
              <a:rPr lang="en-GB" dirty="0"/>
              <a:t>Blind Radio Power</a:t>
            </a:r>
          </a:p>
          <a:p>
            <a:pPr lvl="1"/>
            <a:r>
              <a:rPr lang="en-GB" dirty="0"/>
              <a:t>Handy Flight</a:t>
            </a:r>
          </a:p>
          <a:p>
            <a:pPr lvl="1"/>
            <a:r>
              <a:rPr lang="en-GB" dirty="0"/>
              <a:t>World Cup App</a:t>
            </a:r>
          </a:p>
          <a:p>
            <a:pPr lvl="1"/>
            <a:r>
              <a:rPr lang="en-GB" dirty="0"/>
              <a:t>Drops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860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…and challenges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Lack of participation to the meetings</a:t>
            </a:r>
          </a:p>
          <a:p>
            <a:r>
              <a:rPr lang="en-GB" dirty="0"/>
              <a:t>Low interaction during the meetings</a:t>
            </a:r>
          </a:p>
          <a:p>
            <a:r>
              <a:rPr lang="en-GB" dirty="0"/>
              <a:t>Difficulty to motivate and “influence” the members to take ownership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022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Swiss Alps Cyber Lions Club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/>
              <a:t>We started to work in January 2018</a:t>
            </a:r>
          </a:p>
          <a:p>
            <a:pPr>
              <a:lnSpc>
                <a:spcPct val="120000"/>
              </a:lnSpc>
            </a:pPr>
            <a:r>
              <a:rPr lang="en-GB" dirty="0"/>
              <a:t>First Assembly in April 2018</a:t>
            </a:r>
          </a:p>
          <a:p>
            <a:pPr>
              <a:lnSpc>
                <a:spcPct val="120000"/>
              </a:lnSpc>
            </a:pPr>
            <a:r>
              <a:rPr lang="en-GB" dirty="0"/>
              <a:t>Charter Night in May 2018</a:t>
            </a:r>
          </a:p>
          <a:p>
            <a:pPr>
              <a:lnSpc>
                <a:spcPct val="120000"/>
              </a:lnSpc>
            </a:pPr>
            <a:r>
              <a:rPr lang="en-GB" dirty="0"/>
              <a:t>Around 30 members</a:t>
            </a:r>
          </a:p>
          <a:p>
            <a:pPr>
              <a:lnSpc>
                <a:spcPct val="120000"/>
              </a:lnSpc>
            </a:pPr>
            <a:r>
              <a:rPr lang="en-GB" dirty="0"/>
              <a:t>3 languages</a:t>
            </a:r>
          </a:p>
        </p:txBody>
      </p:sp>
    </p:spTree>
    <p:extLst>
      <p:ext uri="{BB962C8B-B14F-4D97-AF65-F5344CB8AC3E}">
        <p14:creationId xmlns:p14="http://schemas.microsoft.com/office/powerpoint/2010/main" val="118782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Swiss Alps Cyber Lions Club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We have found the following solutions:</a:t>
            </a:r>
          </a:p>
          <a:p>
            <a:pPr>
              <a:lnSpc>
                <a:spcPct val="120000"/>
              </a:lnSpc>
            </a:pPr>
            <a:r>
              <a:rPr lang="en-GB" dirty="0"/>
              <a:t>We have online fortnightly meetings</a:t>
            </a:r>
          </a:p>
          <a:p>
            <a:pPr>
              <a:lnSpc>
                <a:spcPct val="120000"/>
              </a:lnSpc>
            </a:pPr>
            <a:r>
              <a:rPr lang="en-GB" dirty="0"/>
              <a:t>We meet in a year around 4 time physically</a:t>
            </a:r>
          </a:p>
          <a:p>
            <a:pPr>
              <a:lnSpc>
                <a:spcPct val="120000"/>
              </a:lnSpc>
            </a:pPr>
            <a:r>
              <a:rPr lang="en-GB" dirty="0"/>
              <a:t>We use Adobe Connect and Microsoft Teams for our online meeting and exchange of information</a:t>
            </a:r>
          </a:p>
          <a:p>
            <a:pPr>
              <a:lnSpc>
                <a:spcPct val="120000"/>
              </a:lnSpc>
            </a:pPr>
            <a:r>
              <a:rPr lang="en-GB" dirty="0"/>
              <a:t>We do the intronization of new members online and physically</a:t>
            </a:r>
          </a:p>
          <a:p>
            <a:pPr>
              <a:lnSpc>
                <a:spcPct val="12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08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LionsClub">
      <a:dk1>
        <a:srgbClr val="000000"/>
      </a:dk1>
      <a:lt1>
        <a:srgbClr val="FFFFFF"/>
      </a:lt1>
      <a:dk2>
        <a:srgbClr val="0B4680"/>
      </a:dk2>
      <a:lt2>
        <a:srgbClr val="E7E6E6"/>
      </a:lt2>
      <a:accent1>
        <a:srgbClr val="635954"/>
      </a:accent1>
      <a:accent2>
        <a:srgbClr val="0B4680"/>
      </a:accent2>
      <a:accent3>
        <a:srgbClr val="FACB21"/>
      </a:accent3>
      <a:accent4>
        <a:srgbClr val="D67529"/>
      </a:accent4>
      <a:accent5>
        <a:srgbClr val="8B2A24"/>
      </a:accent5>
      <a:accent6>
        <a:srgbClr val="6E6F1F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C_LC_CiCd_Vorlagen_Präsentation" id="{2EBB51F5-5DD8-4164-A456-BFD755D75561}" vid="{5C9C2C01-0546-45FB-A188-FB7859C8E34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34A37207A35446876C605559C67A84" ma:contentTypeVersion="7" ma:contentTypeDescription="Crée un document." ma:contentTypeScope="" ma:versionID="1b451b44771ab5e8558661f4d4ff1ed7">
  <xsd:schema xmlns:xsd="http://www.w3.org/2001/XMLSchema" xmlns:xs="http://www.w3.org/2001/XMLSchema" xmlns:p="http://schemas.microsoft.com/office/2006/metadata/properties" xmlns:ns2="0cdf8d2c-2f87-4f5a-a175-cb26adc011bb" xmlns:ns3="d0b377c5-da1e-4909-8aee-427ead1a8131" targetNamespace="http://schemas.microsoft.com/office/2006/metadata/properties" ma:root="true" ma:fieldsID="4d74e5a0d642b521a90653404ad02ba6" ns2:_="" ns3:_="">
    <xsd:import namespace="0cdf8d2c-2f87-4f5a-a175-cb26adc011bb"/>
    <xsd:import namespace="d0b377c5-da1e-4909-8aee-427ead1a81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f8d2c-2f87-4f5a-a175-cb26adc011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b377c5-da1e-4909-8aee-427ead1a81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ADCE61-B746-493E-8DC1-229BEF99F7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9E5494-C8CE-435F-B57D-D7DC3D4B0C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df8d2c-2f87-4f5a-a175-cb26adc011bb"/>
    <ds:schemaRef ds:uri="d0b377c5-da1e-4909-8aee-427ead1a81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9B2C85-751B-4A4B-BFF7-ABFB22398F31}">
  <ds:schemaRefs>
    <ds:schemaRef ds:uri="4b83e9c5-ed59-4958-bd6c-bd0ce4c05c50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1191</TotalTime>
  <Words>436</Words>
  <Application>Microsoft Macintosh PowerPoint</Application>
  <PresentationFormat>Format A4 (210 x 297 mm)</PresentationFormat>
  <Paragraphs>65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Arvo</vt:lpstr>
      <vt:lpstr>Calibri</vt:lpstr>
      <vt:lpstr>Helvetica Neue</vt:lpstr>
      <vt:lpstr>Wingdings</vt:lpstr>
      <vt:lpstr>Office-Design</vt:lpstr>
      <vt:lpstr>Virtual but Real</vt:lpstr>
      <vt:lpstr>Content</vt:lpstr>
      <vt:lpstr>What is a cyber club</vt:lpstr>
      <vt:lpstr>Why would a cyber club be needed for?</vt:lpstr>
      <vt:lpstr>2 Key elements when building and managing a cyber club</vt:lpstr>
      <vt:lpstr>First successes…</vt:lpstr>
      <vt:lpstr>…and challenges</vt:lpstr>
      <vt:lpstr>The Swiss Alps Cyber Lions Club (1)</vt:lpstr>
      <vt:lpstr>The Swiss Alps Cyber Lions Club (2)</vt:lpstr>
      <vt:lpstr>The Swiss Alps Cyber Lions Club (3)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Bernard Reber</dc:creator>
  <cp:lastModifiedBy>Bernard Reber</cp:lastModifiedBy>
  <cp:revision>33</cp:revision>
  <dcterms:created xsi:type="dcterms:W3CDTF">2019-03-17T13:49:26Z</dcterms:created>
  <dcterms:modified xsi:type="dcterms:W3CDTF">2019-07-05T09:14:51Z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0x0101000934A37207A35446876C605559C67A84</vt:lpwstr>
  </property>
</Properties>
</file>