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37"/>
  </p:notesMasterIdLst>
  <p:handoutMasterIdLst>
    <p:handoutMasterId r:id="rId38"/>
  </p:handoutMasterIdLst>
  <p:sldIdLst>
    <p:sldId id="277" r:id="rId2"/>
    <p:sldId id="320" r:id="rId3"/>
    <p:sldId id="319" r:id="rId4"/>
    <p:sldId id="287" r:id="rId5"/>
    <p:sldId id="292" r:id="rId6"/>
    <p:sldId id="302" r:id="rId7"/>
    <p:sldId id="293" r:id="rId8"/>
    <p:sldId id="291" r:id="rId9"/>
    <p:sldId id="289" r:id="rId10"/>
    <p:sldId id="336" r:id="rId11"/>
    <p:sldId id="286" r:id="rId12"/>
    <p:sldId id="334" r:id="rId13"/>
    <p:sldId id="306" r:id="rId14"/>
    <p:sldId id="301" r:id="rId15"/>
    <p:sldId id="308" r:id="rId16"/>
    <p:sldId id="335" r:id="rId17"/>
    <p:sldId id="313" r:id="rId18"/>
    <p:sldId id="296" r:id="rId19"/>
    <p:sldId id="294" r:id="rId20"/>
    <p:sldId id="295" r:id="rId21"/>
    <p:sldId id="288" r:id="rId22"/>
    <p:sldId id="317" r:id="rId23"/>
    <p:sldId id="315" r:id="rId24"/>
    <p:sldId id="311" r:id="rId25"/>
    <p:sldId id="333" r:id="rId26"/>
    <p:sldId id="275" r:id="rId27"/>
    <p:sldId id="282" r:id="rId28"/>
    <p:sldId id="326" r:id="rId29"/>
    <p:sldId id="327" r:id="rId30"/>
    <p:sldId id="329" r:id="rId31"/>
    <p:sldId id="330" r:id="rId32"/>
    <p:sldId id="331" r:id="rId33"/>
    <p:sldId id="332" r:id="rId34"/>
    <p:sldId id="337" r:id="rId35"/>
    <p:sldId id="328" r:id="rId36"/>
  </p:sldIdLst>
  <p:sldSz cx="9144000" cy="6858000" type="screen4x3"/>
  <p:notesSz cx="7104063" cy="10234613"/>
  <p:defaultTextStyle>
    <a:defPPr>
      <a:defRPr lang="de-DE"/>
    </a:defPPr>
    <a:lvl1pPr algn="l" rtl="0" eaLnBrk="0" fontAlgn="base" hangingPunct="0">
      <a:spcBef>
        <a:spcPct val="0"/>
      </a:spcBef>
      <a:spcAft>
        <a:spcPct val="0"/>
      </a:spcAft>
      <a:defRPr sz="24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Arial" charset="0"/>
        <a:ea typeface="MS PGothic" charset="0"/>
        <a:cs typeface="MS PGothic" charset="0"/>
      </a:defRPr>
    </a:lvl5pPr>
    <a:lvl6pPr marL="2286000" algn="l" defTabSz="457200" rtl="0" eaLnBrk="1" latinLnBrk="0" hangingPunct="1">
      <a:defRPr sz="2400" kern="1200">
        <a:solidFill>
          <a:schemeClr val="tx1"/>
        </a:solidFill>
        <a:latin typeface="Arial" charset="0"/>
        <a:ea typeface="MS PGothic" charset="0"/>
        <a:cs typeface="MS PGothic" charset="0"/>
      </a:defRPr>
    </a:lvl6pPr>
    <a:lvl7pPr marL="2743200" algn="l" defTabSz="457200" rtl="0" eaLnBrk="1" latinLnBrk="0" hangingPunct="1">
      <a:defRPr sz="2400" kern="1200">
        <a:solidFill>
          <a:schemeClr val="tx1"/>
        </a:solidFill>
        <a:latin typeface="Arial" charset="0"/>
        <a:ea typeface="MS PGothic" charset="0"/>
        <a:cs typeface="MS PGothic" charset="0"/>
      </a:defRPr>
    </a:lvl7pPr>
    <a:lvl8pPr marL="3200400" algn="l" defTabSz="457200" rtl="0" eaLnBrk="1" latinLnBrk="0" hangingPunct="1">
      <a:defRPr sz="2400" kern="1200">
        <a:solidFill>
          <a:schemeClr val="tx1"/>
        </a:solidFill>
        <a:latin typeface="Arial" charset="0"/>
        <a:ea typeface="MS PGothic" charset="0"/>
        <a:cs typeface="MS PGothic" charset="0"/>
      </a:defRPr>
    </a:lvl8pPr>
    <a:lvl9pPr marL="3657600" algn="l" defTabSz="457200" rtl="0" eaLnBrk="1" latinLnBrk="0" hangingPunct="1">
      <a:defRPr sz="2400"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754">
          <p15:clr>
            <a:srgbClr val="A4A3A4"/>
          </p15:clr>
        </p15:guide>
        <p15:guide id="2" pos="431">
          <p15:clr>
            <a:srgbClr val="A4A3A4"/>
          </p15:clr>
        </p15:guide>
      </p15:sldGuideLst>
    </p:ext>
    <p:ext uri="{2D200454-40CA-4A62-9FC3-DE9A4176ACB9}">
      <p15:notesGuideLst xmlns:p15="http://schemas.microsoft.com/office/powerpoint/2012/main">
        <p15:guide id="1" orient="horz" pos="3713" userDrawn="1">
          <p15:clr>
            <a:srgbClr val="A4A3A4"/>
          </p15:clr>
        </p15:guide>
        <p15:guide id="2" pos="20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99CCFF"/>
    <a:srgbClr val="66CCFF"/>
    <a:srgbClr val="99FF99"/>
    <a:srgbClr val="CCFF99"/>
    <a:srgbClr val="FF99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39" autoAdjust="0"/>
    <p:restoredTop sz="99689" autoAdjust="0"/>
  </p:normalViewPr>
  <p:slideViewPr>
    <p:cSldViewPr>
      <p:cViewPr varScale="1">
        <p:scale>
          <a:sx n="126" d="100"/>
          <a:sy n="126" d="100"/>
        </p:scale>
        <p:origin x="1488" y="132"/>
      </p:cViewPr>
      <p:guideLst>
        <p:guide orient="horz" pos="754"/>
        <p:guide pos="4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50" d="100"/>
          <a:sy n="150" d="100"/>
        </p:scale>
        <p:origin x="1768" y="0"/>
      </p:cViewPr>
      <p:guideLst>
        <p:guide orient="horz" pos="3713"/>
        <p:guide pos="20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bwMode="auto">
          <a:xfrm>
            <a:off x="0" y="0"/>
            <a:ext cx="3079202" cy="512304"/>
          </a:xfrm>
          <a:prstGeom prst="rect">
            <a:avLst/>
          </a:prstGeom>
          <a:noFill/>
          <a:ln>
            <a:noFill/>
          </a:ln>
          <a:effectLst/>
        </p:spPr>
        <p:txBody>
          <a:bodyPr vert="horz" wrap="square" lIns="94796" tIns="47398" rIns="94796" bIns="47398"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CH"/>
          </a:p>
        </p:txBody>
      </p:sp>
      <p:sp>
        <p:nvSpPr>
          <p:cNvPr id="197635" name="Rectangle 3"/>
          <p:cNvSpPr>
            <a:spLocks noGrp="1" noChangeArrowheads="1"/>
          </p:cNvSpPr>
          <p:nvPr>
            <p:ph type="dt" sz="quarter" idx="1"/>
          </p:nvPr>
        </p:nvSpPr>
        <p:spPr bwMode="auto">
          <a:xfrm>
            <a:off x="4024861" y="0"/>
            <a:ext cx="3079202" cy="512304"/>
          </a:xfrm>
          <a:prstGeom prst="rect">
            <a:avLst/>
          </a:prstGeom>
          <a:noFill/>
          <a:ln>
            <a:noFill/>
          </a:ln>
          <a:effectLst/>
        </p:spPr>
        <p:txBody>
          <a:bodyPr vert="horz" wrap="square" lIns="94796" tIns="47398" rIns="94796" bIns="47398" numCol="1" anchor="t" anchorCtr="0" compatLnSpc="1">
            <a:prstTxWarp prst="textNoShape">
              <a:avLst/>
            </a:prstTxWarp>
          </a:bodyPr>
          <a:lstStyle>
            <a:lvl1pPr algn="r" eaLnBrk="1" hangingPunct="1">
              <a:defRPr sz="1200">
                <a:cs typeface="Arial" charset="0"/>
              </a:defRPr>
            </a:lvl1pPr>
          </a:lstStyle>
          <a:p>
            <a:pPr>
              <a:defRPr/>
            </a:pPr>
            <a:fld id="{888B82B9-D241-ED48-87E2-66BE05E915AB}" type="datetimeFigureOut">
              <a:rPr lang="de-CH"/>
              <a:pPr>
                <a:defRPr/>
              </a:pPr>
              <a:t>24.03.2022</a:t>
            </a:fld>
            <a:endParaRPr lang="de-CH"/>
          </a:p>
        </p:txBody>
      </p:sp>
      <p:sp>
        <p:nvSpPr>
          <p:cNvPr id="197636" name="Rectangle 4"/>
          <p:cNvSpPr>
            <a:spLocks noGrp="1" noChangeArrowheads="1"/>
          </p:cNvSpPr>
          <p:nvPr>
            <p:ph type="ftr" sz="quarter" idx="2"/>
          </p:nvPr>
        </p:nvSpPr>
        <p:spPr bwMode="auto">
          <a:xfrm>
            <a:off x="0" y="9722309"/>
            <a:ext cx="3079202" cy="512304"/>
          </a:xfrm>
          <a:prstGeom prst="rect">
            <a:avLst/>
          </a:prstGeom>
          <a:noFill/>
          <a:ln>
            <a:noFill/>
          </a:ln>
          <a:effectLst/>
        </p:spPr>
        <p:txBody>
          <a:bodyPr vert="horz" wrap="square" lIns="94796" tIns="47398" rIns="94796" bIns="47398"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de-CH"/>
          </a:p>
        </p:txBody>
      </p:sp>
      <p:sp>
        <p:nvSpPr>
          <p:cNvPr id="197637" name="Rectangle 5"/>
          <p:cNvSpPr>
            <a:spLocks noGrp="1" noChangeArrowheads="1"/>
          </p:cNvSpPr>
          <p:nvPr>
            <p:ph type="sldNum" sz="quarter" idx="3"/>
          </p:nvPr>
        </p:nvSpPr>
        <p:spPr bwMode="auto">
          <a:xfrm>
            <a:off x="4024861" y="9722309"/>
            <a:ext cx="3079202" cy="512304"/>
          </a:xfrm>
          <a:prstGeom prst="rect">
            <a:avLst/>
          </a:prstGeom>
          <a:noFill/>
          <a:ln>
            <a:noFill/>
          </a:ln>
          <a:effectLst/>
        </p:spPr>
        <p:txBody>
          <a:bodyPr vert="horz" wrap="square" lIns="94796" tIns="47398" rIns="94796" bIns="47398" numCol="1" anchor="b" anchorCtr="0" compatLnSpc="1">
            <a:prstTxWarp prst="textNoShape">
              <a:avLst/>
            </a:prstTxWarp>
          </a:bodyPr>
          <a:lstStyle>
            <a:lvl1pPr algn="r" eaLnBrk="1" hangingPunct="1">
              <a:defRPr sz="1200">
                <a:cs typeface="Arial" charset="0"/>
              </a:defRPr>
            </a:lvl1pPr>
          </a:lstStyle>
          <a:p>
            <a:pPr>
              <a:defRPr/>
            </a:pPr>
            <a:fld id="{C72BE7B4-E47D-A343-B330-F39FC44ACF5D}" type="slidenum">
              <a:rPr lang="de-CH"/>
              <a:pPr>
                <a:defRPr/>
              </a:pPr>
              <a:t>‹#›</a:t>
            </a:fld>
            <a:endParaRPr lang="de-CH"/>
          </a:p>
        </p:txBody>
      </p:sp>
    </p:spTree>
    <p:extLst>
      <p:ext uri="{BB962C8B-B14F-4D97-AF65-F5344CB8AC3E}">
        <p14:creationId xmlns:p14="http://schemas.microsoft.com/office/powerpoint/2010/main" val="2938981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9202" cy="512304"/>
          </a:xfrm>
          <a:prstGeom prst="rect">
            <a:avLst/>
          </a:prstGeom>
        </p:spPr>
        <p:txBody>
          <a:bodyPr vert="horz" lIns="94796" tIns="47398" rIns="94796" bIns="47398" rtlCol="0"/>
          <a:lstStyle>
            <a:lvl1pPr algn="l" eaLnBrk="1" hangingPunct="1">
              <a:defRPr sz="1200">
                <a:latin typeface="Arial" charset="0"/>
                <a:ea typeface="+mn-ea"/>
                <a:cs typeface="Arial" charset="0"/>
              </a:defRPr>
            </a:lvl1pPr>
          </a:lstStyle>
          <a:p>
            <a:pPr>
              <a:defRPr/>
            </a:pPr>
            <a:endParaRPr lang="de-CH"/>
          </a:p>
        </p:txBody>
      </p:sp>
      <p:sp>
        <p:nvSpPr>
          <p:cNvPr id="3" name="Datumsplatzhalter 2"/>
          <p:cNvSpPr>
            <a:spLocks noGrp="1"/>
          </p:cNvSpPr>
          <p:nvPr>
            <p:ph type="dt" idx="1"/>
          </p:nvPr>
        </p:nvSpPr>
        <p:spPr>
          <a:xfrm>
            <a:off x="4024862" y="0"/>
            <a:ext cx="3077543" cy="512304"/>
          </a:xfrm>
          <a:prstGeom prst="rect">
            <a:avLst/>
          </a:prstGeom>
        </p:spPr>
        <p:txBody>
          <a:bodyPr vert="horz" wrap="square" lIns="94796" tIns="47398" rIns="94796" bIns="47398" numCol="1" anchor="t" anchorCtr="0" compatLnSpc="1">
            <a:prstTxWarp prst="textNoShape">
              <a:avLst/>
            </a:prstTxWarp>
          </a:bodyPr>
          <a:lstStyle>
            <a:lvl1pPr algn="r" eaLnBrk="1" hangingPunct="1">
              <a:defRPr sz="1200">
                <a:cs typeface="Arial" charset="0"/>
              </a:defRPr>
            </a:lvl1pPr>
          </a:lstStyle>
          <a:p>
            <a:pPr>
              <a:defRPr/>
            </a:pPr>
            <a:fld id="{0970C1DA-CC3C-5A42-BEF0-AA2147A988C6}" type="datetimeFigureOut">
              <a:rPr lang="de-DE"/>
              <a:pPr>
                <a:defRPr/>
              </a:pPr>
              <a:t>24.03.2022</a:t>
            </a:fld>
            <a:endParaRPr lang="de-CH"/>
          </a:p>
        </p:txBody>
      </p:sp>
      <p:sp>
        <p:nvSpPr>
          <p:cNvPr id="4" name="Folienbildplatzhalter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796" tIns="47398" rIns="94796" bIns="47398" rtlCol="0" anchor="ctr"/>
          <a:lstStyle/>
          <a:p>
            <a:pPr lvl="0"/>
            <a:endParaRPr lang="de-CH" noProof="0"/>
          </a:p>
        </p:txBody>
      </p:sp>
      <p:sp>
        <p:nvSpPr>
          <p:cNvPr id="5" name="Notizenplatzhalter 4"/>
          <p:cNvSpPr>
            <a:spLocks noGrp="1"/>
          </p:cNvSpPr>
          <p:nvPr>
            <p:ph type="body" sz="quarter" idx="3"/>
          </p:nvPr>
        </p:nvSpPr>
        <p:spPr>
          <a:xfrm>
            <a:off x="710075" y="4861155"/>
            <a:ext cx="5683914" cy="4605821"/>
          </a:xfrm>
          <a:prstGeom prst="rect">
            <a:avLst/>
          </a:prstGeom>
        </p:spPr>
        <p:txBody>
          <a:bodyPr vert="horz" wrap="square" lIns="94796" tIns="47398" rIns="94796" bIns="47398" numCol="1" anchor="t" anchorCtr="0" compatLnSpc="1">
            <a:prstTxWarp prst="textNoShape">
              <a:avLst/>
            </a:prstTxWarp>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0" y="9720673"/>
            <a:ext cx="3079202" cy="512303"/>
          </a:xfrm>
          <a:prstGeom prst="rect">
            <a:avLst/>
          </a:prstGeom>
        </p:spPr>
        <p:txBody>
          <a:bodyPr vert="horz" lIns="94796" tIns="47398" rIns="94796" bIns="47398" rtlCol="0" anchor="b"/>
          <a:lstStyle>
            <a:lvl1pPr algn="l" eaLnBrk="1" hangingPunct="1">
              <a:defRPr sz="1200">
                <a:latin typeface="Arial" charset="0"/>
                <a:ea typeface="+mn-ea"/>
                <a:cs typeface="Arial" charset="0"/>
              </a:defRPr>
            </a:lvl1pPr>
          </a:lstStyle>
          <a:p>
            <a:pPr>
              <a:defRPr/>
            </a:pPr>
            <a:endParaRPr lang="de-CH"/>
          </a:p>
        </p:txBody>
      </p:sp>
      <p:sp>
        <p:nvSpPr>
          <p:cNvPr id="7" name="Foliennummernplatzhalter 6"/>
          <p:cNvSpPr>
            <a:spLocks noGrp="1"/>
          </p:cNvSpPr>
          <p:nvPr>
            <p:ph type="sldNum" sz="quarter" idx="5"/>
          </p:nvPr>
        </p:nvSpPr>
        <p:spPr>
          <a:xfrm>
            <a:off x="4024862" y="9720673"/>
            <a:ext cx="3077543" cy="512303"/>
          </a:xfrm>
          <a:prstGeom prst="rect">
            <a:avLst/>
          </a:prstGeom>
        </p:spPr>
        <p:txBody>
          <a:bodyPr vert="horz" wrap="square" lIns="94796" tIns="47398" rIns="94796" bIns="47398" numCol="1" anchor="b" anchorCtr="0" compatLnSpc="1">
            <a:prstTxWarp prst="textNoShape">
              <a:avLst/>
            </a:prstTxWarp>
          </a:bodyPr>
          <a:lstStyle>
            <a:lvl1pPr algn="r" eaLnBrk="1" hangingPunct="1">
              <a:defRPr sz="1200">
                <a:cs typeface="Arial" charset="0"/>
              </a:defRPr>
            </a:lvl1pPr>
          </a:lstStyle>
          <a:p>
            <a:pPr>
              <a:defRPr/>
            </a:pPr>
            <a:fld id="{12365621-14AF-1A4F-B1BF-29379BED1DAF}" type="slidenum">
              <a:rPr lang="de-CH"/>
              <a:pPr>
                <a:defRPr/>
              </a:pPr>
              <a:t>‹#›</a:t>
            </a:fld>
            <a:endParaRPr lang="de-CH"/>
          </a:p>
        </p:txBody>
      </p:sp>
    </p:spTree>
    <p:extLst>
      <p:ext uri="{BB962C8B-B14F-4D97-AF65-F5344CB8AC3E}">
        <p14:creationId xmlns:p14="http://schemas.microsoft.com/office/powerpoint/2010/main" val="10875800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da.admin.ch/deza/de/home/laender/zentralasien.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CH" dirty="0">
              <a:latin typeface="Calibri" charset="0"/>
              <a:ea typeface="MS PGothic"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MS PGothic" charset="0"/>
                <a:cs typeface="MS PGothic" charset="0"/>
              </a:defRPr>
            </a:lvl1pPr>
            <a:lvl2pPr marL="770216" indent="-296237">
              <a:defRPr sz="2500">
                <a:solidFill>
                  <a:schemeClr val="tx1"/>
                </a:solidFill>
                <a:latin typeface="Arial" charset="0"/>
                <a:ea typeface="MS PGothic" charset="0"/>
                <a:cs typeface="MS PGothic" charset="0"/>
              </a:defRPr>
            </a:lvl2pPr>
            <a:lvl3pPr marL="1184948" indent="-236990">
              <a:defRPr sz="2500">
                <a:solidFill>
                  <a:schemeClr val="tx1"/>
                </a:solidFill>
                <a:latin typeface="Arial" charset="0"/>
                <a:ea typeface="MS PGothic" charset="0"/>
                <a:cs typeface="MS PGothic" charset="0"/>
              </a:defRPr>
            </a:lvl3pPr>
            <a:lvl4pPr marL="1658927" indent="-236990">
              <a:defRPr sz="2500">
                <a:solidFill>
                  <a:schemeClr val="tx1"/>
                </a:solidFill>
                <a:latin typeface="Arial" charset="0"/>
                <a:ea typeface="MS PGothic" charset="0"/>
                <a:cs typeface="MS PGothic" charset="0"/>
              </a:defRPr>
            </a:lvl4pPr>
            <a:lvl5pPr marL="2132907" indent="-236990">
              <a:defRPr sz="2500">
                <a:solidFill>
                  <a:schemeClr val="tx1"/>
                </a:solidFill>
                <a:latin typeface="Arial" charset="0"/>
                <a:ea typeface="MS PGothic" charset="0"/>
                <a:cs typeface="MS PGothic" charset="0"/>
              </a:defRPr>
            </a:lvl5pPr>
            <a:lvl6pPr marL="2606886" indent="-236990" eaLnBrk="0" fontAlgn="base" hangingPunct="0">
              <a:spcBef>
                <a:spcPct val="0"/>
              </a:spcBef>
              <a:spcAft>
                <a:spcPct val="0"/>
              </a:spcAft>
              <a:defRPr sz="2500">
                <a:solidFill>
                  <a:schemeClr val="tx1"/>
                </a:solidFill>
                <a:latin typeface="Arial" charset="0"/>
                <a:ea typeface="MS PGothic" charset="0"/>
                <a:cs typeface="MS PGothic" charset="0"/>
              </a:defRPr>
            </a:lvl6pPr>
            <a:lvl7pPr marL="3080865" indent="-236990" eaLnBrk="0" fontAlgn="base" hangingPunct="0">
              <a:spcBef>
                <a:spcPct val="0"/>
              </a:spcBef>
              <a:spcAft>
                <a:spcPct val="0"/>
              </a:spcAft>
              <a:defRPr sz="2500">
                <a:solidFill>
                  <a:schemeClr val="tx1"/>
                </a:solidFill>
                <a:latin typeface="Arial" charset="0"/>
                <a:ea typeface="MS PGothic" charset="0"/>
                <a:cs typeface="MS PGothic" charset="0"/>
              </a:defRPr>
            </a:lvl7pPr>
            <a:lvl8pPr marL="3554844" indent="-236990" eaLnBrk="0" fontAlgn="base" hangingPunct="0">
              <a:spcBef>
                <a:spcPct val="0"/>
              </a:spcBef>
              <a:spcAft>
                <a:spcPct val="0"/>
              </a:spcAft>
              <a:defRPr sz="2500">
                <a:solidFill>
                  <a:schemeClr val="tx1"/>
                </a:solidFill>
                <a:latin typeface="Arial" charset="0"/>
                <a:ea typeface="MS PGothic" charset="0"/>
                <a:cs typeface="MS PGothic" charset="0"/>
              </a:defRPr>
            </a:lvl8pPr>
            <a:lvl9pPr marL="4028824" indent="-236990" eaLnBrk="0" fontAlgn="base" hangingPunct="0">
              <a:spcBef>
                <a:spcPct val="0"/>
              </a:spcBef>
              <a:spcAft>
                <a:spcPct val="0"/>
              </a:spcAft>
              <a:defRPr sz="2500">
                <a:solidFill>
                  <a:schemeClr val="tx1"/>
                </a:solidFill>
                <a:latin typeface="Arial" charset="0"/>
                <a:ea typeface="MS PGothic" charset="0"/>
                <a:cs typeface="MS PGothic" charset="0"/>
              </a:defRPr>
            </a:lvl9pPr>
          </a:lstStyle>
          <a:p>
            <a:fld id="{13235EC0-FFA5-FE48-B04D-40C90A39C515}" type="slidenum">
              <a:rPr lang="de-CH" sz="1200">
                <a:cs typeface="Arial" charset="0"/>
              </a:rPr>
              <a:pPr/>
              <a:t>1</a:t>
            </a:fld>
            <a:endParaRPr lang="de-CH" sz="1200">
              <a:cs typeface="Arial" charset="0"/>
            </a:endParaRPr>
          </a:p>
        </p:txBody>
      </p:sp>
    </p:spTree>
    <p:extLst>
      <p:ext uri="{BB962C8B-B14F-4D97-AF65-F5344CB8AC3E}">
        <p14:creationId xmlns:p14="http://schemas.microsoft.com/office/powerpoint/2010/main" val="71252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GAZ 66 und Betriebsanleitung:</a:t>
            </a:r>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11</a:t>
            </a:fld>
            <a:endParaRPr lang="de-CH"/>
          </a:p>
        </p:txBody>
      </p:sp>
      <p:pic>
        <p:nvPicPr>
          <p:cNvPr id="6" name="Grafik 2">
            <a:extLst>
              <a:ext uri="{FF2B5EF4-FFF2-40B4-BE49-F238E27FC236}">
                <a16:creationId xmlns:a16="http://schemas.microsoft.com/office/drawing/2014/main" id="{34E25098-FB8C-468F-B5DD-146ABE174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9983" y="4901282"/>
            <a:ext cx="3006949" cy="2004633"/>
          </a:xfrm>
          <a:prstGeom prst="rect">
            <a:avLst/>
          </a:prstGeom>
        </p:spPr>
      </p:pic>
    </p:spTree>
    <p:extLst>
      <p:ext uri="{BB962C8B-B14F-4D97-AF65-F5344CB8AC3E}">
        <p14:creationId xmlns:p14="http://schemas.microsoft.com/office/powerpoint/2010/main" val="3742393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a:buChar char="•"/>
            </a:pPr>
            <a:r>
              <a:rPr lang="de-DE" dirty="0"/>
              <a:t>Ein MIWA und eine Tankstelle</a:t>
            </a:r>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12</a:t>
            </a:fld>
            <a:endParaRPr lang="de-CH"/>
          </a:p>
        </p:txBody>
      </p:sp>
    </p:spTree>
    <p:extLst>
      <p:ext uri="{BB962C8B-B14F-4D97-AF65-F5344CB8AC3E}">
        <p14:creationId xmlns:p14="http://schemas.microsoft.com/office/powerpoint/2010/main" val="2583789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a:buChar char="•"/>
            </a:pPr>
            <a:r>
              <a:rPr lang="de-DE" dirty="0" err="1"/>
              <a:t>Khourugh</a:t>
            </a:r>
            <a:r>
              <a:rPr lang="de-DE" dirty="0"/>
              <a:t>: Aga Kahn unterstützt die mehrheitlich </a:t>
            </a:r>
            <a:r>
              <a:rPr lang="de-DE" dirty="0" err="1"/>
              <a:t>ismaelitischen</a:t>
            </a:r>
            <a:r>
              <a:rPr lang="de-DE" dirty="0"/>
              <a:t> </a:t>
            </a:r>
            <a:r>
              <a:rPr lang="de-DE" dirty="0" err="1"/>
              <a:t>Pamiri</a:t>
            </a:r>
            <a:r>
              <a:rPr lang="de-DE" dirty="0"/>
              <a:t> mit seiner Stiftung Bildung und Gesundheitswesen</a:t>
            </a:r>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13</a:t>
            </a:fld>
            <a:endParaRPr lang="de-CH"/>
          </a:p>
        </p:txBody>
      </p:sp>
    </p:spTree>
    <p:extLst>
      <p:ext uri="{BB962C8B-B14F-4D97-AF65-F5344CB8AC3E}">
        <p14:creationId xmlns:p14="http://schemas.microsoft.com/office/powerpoint/2010/main" val="1262004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a:buChar char="•"/>
            </a:pPr>
            <a:r>
              <a:rPr lang="de-DE" dirty="0"/>
              <a:t>Links: Sommerdorf analog zu unseren </a:t>
            </a:r>
            <a:r>
              <a:rPr lang="de-DE" dirty="0" err="1"/>
              <a:t>bestossenen</a:t>
            </a:r>
            <a:r>
              <a:rPr lang="de-DE" dirty="0"/>
              <a:t> Alpen</a:t>
            </a:r>
          </a:p>
          <a:p>
            <a:pPr marL="171450" indent="-171450">
              <a:buFont typeface="Arial"/>
              <a:buChar char="•"/>
            </a:pPr>
            <a:r>
              <a:rPr lang="de-DE" dirty="0"/>
              <a:t>Rechts: jenseits des </a:t>
            </a:r>
            <a:r>
              <a:rPr lang="de-DE" dirty="0" err="1"/>
              <a:t>Panj</a:t>
            </a:r>
            <a:r>
              <a:rPr lang="de-DE" dirty="0"/>
              <a:t> liegt Afghanistan, die Felder sehen in Tadschikistan aber gleich aus</a:t>
            </a:r>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14</a:t>
            </a:fld>
            <a:endParaRPr lang="de-CH"/>
          </a:p>
        </p:txBody>
      </p:sp>
    </p:spTree>
    <p:extLst>
      <p:ext uri="{BB962C8B-B14F-4D97-AF65-F5344CB8AC3E}">
        <p14:creationId xmlns:p14="http://schemas.microsoft.com/office/powerpoint/2010/main" val="254661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15</a:t>
            </a:fld>
            <a:endParaRPr lang="de-CH"/>
          </a:p>
        </p:txBody>
      </p:sp>
    </p:spTree>
    <p:extLst>
      <p:ext uri="{BB962C8B-B14F-4D97-AF65-F5344CB8AC3E}">
        <p14:creationId xmlns:p14="http://schemas.microsoft.com/office/powerpoint/2010/main" val="2866138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16</a:t>
            </a:fld>
            <a:endParaRPr lang="de-CH"/>
          </a:p>
        </p:txBody>
      </p:sp>
    </p:spTree>
    <p:extLst>
      <p:ext uri="{BB962C8B-B14F-4D97-AF65-F5344CB8AC3E}">
        <p14:creationId xmlns:p14="http://schemas.microsoft.com/office/powerpoint/2010/main" val="1918041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17</a:t>
            </a:fld>
            <a:endParaRPr lang="de-CH"/>
          </a:p>
        </p:txBody>
      </p:sp>
    </p:spTree>
    <p:extLst>
      <p:ext uri="{BB962C8B-B14F-4D97-AF65-F5344CB8AC3E}">
        <p14:creationId xmlns:p14="http://schemas.microsoft.com/office/powerpoint/2010/main" val="3149091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a:buChar char="•"/>
            </a:pPr>
            <a:r>
              <a:rPr lang="de-DE" dirty="0"/>
              <a:t>Rechts-oben: Grenzfluss </a:t>
            </a:r>
            <a:r>
              <a:rPr lang="de-DE" dirty="0" err="1"/>
              <a:t>Panj</a:t>
            </a:r>
            <a:endParaRPr lang="de-DE" dirty="0"/>
          </a:p>
          <a:p>
            <a:pPr marL="171450" indent="-171450">
              <a:buFont typeface="Arial"/>
              <a:buChar char="•"/>
            </a:pPr>
            <a:r>
              <a:rPr lang="de-DE" dirty="0"/>
              <a:t>Links-unten: </a:t>
            </a:r>
            <a:r>
              <a:rPr lang="de-DE" dirty="0" err="1"/>
              <a:t>Karakul</a:t>
            </a:r>
            <a:r>
              <a:rPr lang="de-DE" dirty="0"/>
              <a:t>-See im NE Tadschikistans, 380 km</a:t>
            </a:r>
            <a:r>
              <a:rPr lang="de-DE" baseline="30000" dirty="0"/>
              <a:t>2</a:t>
            </a:r>
            <a:r>
              <a:rPr lang="de-DE" dirty="0"/>
              <a:t>, 3900 </a:t>
            </a:r>
            <a:r>
              <a:rPr lang="de-DE" dirty="0" err="1"/>
              <a:t>m.ü.M</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18</a:t>
            </a:fld>
            <a:endParaRPr lang="de-CH"/>
          </a:p>
        </p:txBody>
      </p:sp>
    </p:spTree>
    <p:extLst>
      <p:ext uri="{BB962C8B-B14F-4D97-AF65-F5344CB8AC3E}">
        <p14:creationId xmlns:p14="http://schemas.microsoft.com/office/powerpoint/2010/main" val="1418298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Erhöht, damit die Mäuse nicht mit-essen</a:t>
            </a:r>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19</a:t>
            </a:fld>
            <a:endParaRPr lang="de-CH"/>
          </a:p>
        </p:txBody>
      </p:sp>
    </p:spTree>
    <p:extLst>
      <p:ext uri="{BB962C8B-B14F-4D97-AF65-F5344CB8AC3E}">
        <p14:creationId xmlns:p14="http://schemas.microsoft.com/office/powerpoint/2010/main" val="1573487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20</a:t>
            </a:fld>
            <a:endParaRPr lang="de-CH"/>
          </a:p>
        </p:txBody>
      </p:sp>
    </p:spTree>
    <p:extLst>
      <p:ext uri="{BB962C8B-B14F-4D97-AF65-F5344CB8AC3E}">
        <p14:creationId xmlns:p14="http://schemas.microsoft.com/office/powerpoint/2010/main" val="383431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2365621-14AF-1A4F-B1BF-29379BED1DAF}" type="slidenum">
              <a:rPr lang="de-CH" smtClean="0"/>
              <a:pPr>
                <a:defRPr/>
              </a:pPr>
              <a:t>3</a:t>
            </a:fld>
            <a:endParaRPr lang="de-CH"/>
          </a:p>
        </p:txBody>
      </p:sp>
    </p:spTree>
    <p:extLst>
      <p:ext uri="{BB962C8B-B14F-4D97-AF65-F5344CB8AC3E}">
        <p14:creationId xmlns:p14="http://schemas.microsoft.com/office/powerpoint/2010/main" val="3499963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71450" indent="-171450">
              <a:buFont typeface="Arial"/>
              <a:buChar char="•"/>
            </a:pPr>
            <a:r>
              <a:rPr lang="de-DE" dirty="0"/>
              <a:t>Ein einfaches Essen: Brot, </a:t>
            </a:r>
            <a:r>
              <a:rPr lang="de-DE" dirty="0" err="1"/>
              <a:t>Plov</a:t>
            </a:r>
            <a:r>
              <a:rPr lang="de-DE" dirty="0"/>
              <a:t> (Reis, Karotten, Fleisch), Melone , Gurken-Tomaten-Salat</a:t>
            </a:r>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21</a:t>
            </a:fld>
            <a:endParaRPr lang="de-CH"/>
          </a:p>
        </p:txBody>
      </p:sp>
    </p:spTree>
    <p:extLst>
      <p:ext uri="{BB962C8B-B14F-4D97-AF65-F5344CB8AC3E}">
        <p14:creationId xmlns:p14="http://schemas.microsoft.com/office/powerpoint/2010/main" val="1253489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22</a:t>
            </a:fld>
            <a:endParaRPr lang="de-CH"/>
          </a:p>
        </p:txBody>
      </p:sp>
    </p:spTree>
    <p:extLst>
      <p:ext uri="{BB962C8B-B14F-4D97-AF65-F5344CB8AC3E}">
        <p14:creationId xmlns:p14="http://schemas.microsoft.com/office/powerpoint/2010/main" val="2871795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23</a:t>
            </a:fld>
            <a:endParaRPr lang="de-CH"/>
          </a:p>
        </p:txBody>
      </p:sp>
    </p:spTree>
    <p:extLst>
      <p:ext uri="{BB962C8B-B14F-4D97-AF65-F5344CB8AC3E}">
        <p14:creationId xmlns:p14="http://schemas.microsoft.com/office/powerpoint/2010/main" val="1774335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24</a:t>
            </a:fld>
            <a:endParaRPr lang="de-CH"/>
          </a:p>
        </p:txBody>
      </p:sp>
    </p:spTree>
    <p:extLst>
      <p:ext uri="{BB962C8B-B14F-4D97-AF65-F5344CB8AC3E}">
        <p14:creationId xmlns:p14="http://schemas.microsoft.com/office/powerpoint/2010/main" val="3609186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7500" lnSpcReduction="20000"/>
          </a:bodyPr>
          <a:lstStyle/>
          <a:p>
            <a:pPr marL="177800" indent="-177800"/>
            <a:r>
              <a:rPr lang="de-DE" dirty="0"/>
              <a:t>DEZA, W. Roos:</a:t>
            </a:r>
          </a:p>
          <a:p>
            <a:pPr marL="171450" indent="-171450">
              <a:buFont typeface="Arial"/>
              <a:buChar char="•"/>
            </a:pPr>
            <a:r>
              <a:rPr lang="de-DE" dirty="0"/>
              <a:t>DEZA setzt in Tadschikistan ein umfangreiches bilaterales IZA (Internationale Zusammenarbeit) Programm um, welches Teil der regionalen Strategie für Zentralasien ist:</a:t>
            </a:r>
            <a:br>
              <a:rPr lang="de-DE" dirty="0"/>
            </a:br>
            <a:r>
              <a:rPr lang="de-DE" dirty="0">
                <a:hlinkClick r:id="rId3"/>
              </a:rPr>
              <a:t>https://www.eda.admin.ch/deza/de/home/laender/zentralasien.html</a:t>
            </a:r>
            <a:r>
              <a:rPr lang="de-DE" dirty="0"/>
              <a:t>:</a:t>
            </a:r>
            <a:br>
              <a:rPr lang="de-DE" dirty="0"/>
            </a:br>
            <a:r>
              <a:rPr lang="de-DE" dirty="0"/>
              <a:t>Das Schweizer Engagement setzt sich für einen friedlichen, sozialen und wirtschaftlichen Übergang ein und unterstützt öffentliche und private Einrichtungen darin, wirksame Dienstleistungen für alle zur Verfügung zu stellen. Des Weiteren werden Kunst, Musik und Theater – von traditionell bis modern – gefördert.</a:t>
            </a:r>
            <a:br>
              <a:rPr lang="de-DE" dirty="0"/>
            </a:br>
            <a:r>
              <a:rPr lang="de-DE" dirty="0"/>
              <a:t>Bei allen Aktivitäten der Schweiz werden die Aspekte </a:t>
            </a:r>
            <a:r>
              <a:rPr lang="de-DE" dirty="0" err="1"/>
              <a:t>Gouvernanz</a:t>
            </a:r>
            <a:r>
              <a:rPr lang="de-DE" dirty="0"/>
              <a:t>, Gleichberechtigung der Geschlechter und soziale Inklusion speziell berücksichtigt</a:t>
            </a:r>
          </a:p>
          <a:p>
            <a:pPr marL="177800" indent="-177800">
              <a:buFont typeface="Arial"/>
              <a:buChar char="•"/>
            </a:pPr>
            <a:r>
              <a:rPr lang="de-DE" dirty="0"/>
              <a:t>Oxfam ist Umsetzungspartner eines unserer „Rural </a:t>
            </a:r>
            <a:r>
              <a:rPr lang="de-DE" dirty="0" err="1"/>
              <a:t>Water</a:t>
            </a:r>
            <a:r>
              <a:rPr lang="de-DE" dirty="0"/>
              <a:t> </a:t>
            </a:r>
            <a:r>
              <a:rPr lang="de-DE" dirty="0" err="1"/>
              <a:t>Supply</a:t>
            </a:r>
            <a:r>
              <a:rPr lang="de-DE" dirty="0"/>
              <a:t> </a:t>
            </a:r>
            <a:r>
              <a:rPr lang="de-DE" dirty="0" err="1"/>
              <a:t>and</a:t>
            </a:r>
            <a:r>
              <a:rPr lang="de-DE" dirty="0"/>
              <a:t> </a:t>
            </a:r>
            <a:r>
              <a:rPr lang="de-DE" dirty="0" err="1"/>
              <a:t>Sanitation</a:t>
            </a:r>
            <a:r>
              <a:rPr lang="de-DE" dirty="0"/>
              <a:t>“ Projekte. Es handelt sich dabei um ein Mandat, das die DEZA </a:t>
            </a:r>
            <a:r>
              <a:rPr lang="de-DE" dirty="0" err="1"/>
              <a:t>gemäss</a:t>
            </a:r>
            <a:r>
              <a:rPr lang="de-DE" dirty="0"/>
              <a:t> WTO-Regeln ausgeschrieben und an Oxfam vergeben hat. Wir stehen in der dritten und letzten Phase des Projektes (Sommer 2018 </a:t>
            </a:r>
            <a:r>
              <a:rPr lang="mr-IN" dirty="0"/>
              <a:t>–</a:t>
            </a:r>
            <a:r>
              <a:rPr lang="de-DE" dirty="0"/>
              <a:t> 2022)</a:t>
            </a:r>
            <a:br>
              <a:rPr lang="de-DE" dirty="0"/>
            </a:br>
            <a:r>
              <a:rPr lang="de-DE" dirty="0"/>
              <a:t>Anmerkung PS: Oxfam (in Tadschikistan gut etabliert) unterstützte BORDA in der Frühphase des Lions DEWATS-Projekts CLEAN WATER und unterstützt BORDA weiterhin (Kontakte zu Regierungsstellen)</a:t>
            </a:r>
          </a:p>
          <a:p>
            <a:pPr marL="177800" indent="-177800">
              <a:buFont typeface="Arial"/>
              <a:buChar char="•"/>
            </a:pPr>
            <a:r>
              <a:rPr lang="de-CH" dirty="0"/>
              <a:t>Als offizielle Schweizervertretung haben wir eine gute Zusammenarbeit mit den Behörden. Unsere Arbeit und die Art der Interaktion wird von unseren Partnern sehr geschätzt</a:t>
            </a:r>
          </a:p>
          <a:p>
            <a:pPr marL="171450" indent="-171450">
              <a:buFont typeface="Arial"/>
              <a:buChar char="•"/>
            </a:pPr>
            <a:r>
              <a:rPr lang="de-CH" i="1" dirty="0"/>
              <a:t>Wie beurteilen Sie die Versorgungssicherheit (Elektrizität und Wasser)</a:t>
            </a:r>
            <a:r>
              <a:rPr lang="de-CH" dirty="0"/>
              <a:t>: Das kommt sehr darauf an, wie Sie den geographischen Fokus genau setzen. Es gibt nach wie vor Dörfer, die ohne fliessendes Wasser durchkommen müssen. In gewissen Gegenden sind nach wie vor täglich Stromunterbrüche zu beklagen. Im Quartier hingegen, in dem ich hier in </a:t>
            </a:r>
            <a:r>
              <a:rPr lang="de-CH" dirty="0" err="1"/>
              <a:t>Dushanbe</a:t>
            </a:r>
            <a:r>
              <a:rPr lang="de-CH" dirty="0"/>
              <a:t> lebe, sind Wasser- und Stromversorgung mehr oder weniger durchgehend robust.</a:t>
            </a:r>
          </a:p>
          <a:p>
            <a:endParaRPr lang="de-CH" dirty="0"/>
          </a:p>
          <a:p>
            <a:r>
              <a:rPr lang="de-CH" dirty="0"/>
              <a:t>DEZA, R. </a:t>
            </a:r>
            <a:r>
              <a:rPr lang="de-CH" dirty="0" err="1"/>
              <a:t>Chenevard</a:t>
            </a:r>
            <a:r>
              <a:rPr lang="de-CH" dirty="0"/>
              <a:t> (Auszug aus Interview vom 28. Januar 2020):</a:t>
            </a:r>
          </a:p>
          <a:p>
            <a:pPr marL="171450" indent="-171450">
              <a:buFont typeface="Arial"/>
              <a:buChar char="•"/>
            </a:pPr>
            <a:r>
              <a:rPr lang="de-DE" i="1" dirty="0"/>
              <a:t>Wie lange beschäftigen sie sich bereits mit Tadschikistan?</a:t>
            </a:r>
            <a:r>
              <a:rPr lang="de-DE" dirty="0"/>
              <a:t> Seit fünf Jahren.</a:t>
            </a:r>
            <a:r>
              <a:rPr lang="de-CH" dirty="0"/>
              <a:t> </a:t>
            </a:r>
          </a:p>
          <a:p>
            <a:pPr marL="171450" indent="-171450">
              <a:buFont typeface="Arial"/>
              <a:buChar char="•"/>
            </a:pPr>
            <a:r>
              <a:rPr lang="de-DE" i="1" dirty="0"/>
              <a:t>Was macht Tadschikistan für Sie so interessant? War es eine gute Wahl für die DEZA-Region? </a:t>
            </a:r>
            <a:r>
              <a:rPr lang="de-DE" dirty="0"/>
              <a:t>Die Menschen vor Ort, ihr Sinn für Gastfreundschaft sowie die hochkompetenten Kollegen vor Ort. Dann gibt es natürlich noch die geopolitische Lage und die Geschichte der Region: die russischen und chinesischen Einflüsse, die neue Seidenstraße. Faszinierend.</a:t>
            </a:r>
            <a:br>
              <a:rPr lang="de-DE" dirty="0"/>
            </a:br>
            <a:r>
              <a:rPr lang="de-DE" dirty="0"/>
              <a:t>Im Prinzip werde ich mich mit dem Wasser-Portfolio befassen: Trinkwasser, Abwasserentsorgung, Bewässerung, Energie, Industrie, </a:t>
            </a:r>
            <a:r>
              <a:rPr lang="de-DE" dirty="0" err="1"/>
              <a:t>Biodiversität</a:t>
            </a:r>
            <a:r>
              <a:rPr lang="de-DE" dirty="0"/>
              <a:t> (und weitere)</a:t>
            </a:r>
          </a:p>
          <a:p>
            <a:pPr marL="171450" indent="-171450">
              <a:buFont typeface="Arial"/>
              <a:buChar char="•"/>
            </a:pPr>
            <a:r>
              <a:rPr lang="de-DE" i="1" dirty="0"/>
              <a:t>Was ist das Besondere und war das Typische in Tadschikistan?</a:t>
            </a:r>
            <a:r>
              <a:rPr lang="de-DE" dirty="0"/>
              <a:t> TJ ist das ärmste Land in der Region. Sein Bruttovolkseinkommen entspricht etwa dem des Kantons Schaffhausen. Es ist ein Land von der </a:t>
            </a:r>
            <a:r>
              <a:rPr lang="de-DE" dirty="0" err="1"/>
              <a:t>Grösse</a:t>
            </a:r>
            <a:r>
              <a:rPr lang="de-DE" dirty="0"/>
              <a:t> der Schweiz, mit einer Bevölkerung von 8 Millionen Menschen, von denen mehr als eine Million als Wirtschaftsmigranten in Russland leben.</a:t>
            </a:r>
            <a:br>
              <a:rPr lang="de-DE" dirty="0"/>
            </a:br>
            <a:r>
              <a:rPr lang="de-DE" dirty="0"/>
              <a:t>Das Land ist sehr gebirgig - und manchmal sehr ähnlich wie die Schweiz - und hat nur etwa 7% Ackerland. Mindestens 80% davon werden bewässert</a:t>
            </a:r>
            <a:endParaRPr lang="de-CH" dirty="0"/>
          </a:p>
          <a:p>
            <a:pPr marL="171450" indent="-171450">
              <a:buFont typeface="Arial"/>
              <a:buChar char="•"/>
            </a:pPr>
            <a:r>
              <a:rPr lang="de-DE" i="1" dirty="0"/>
              <a:t>Erzähle sie uns etwas über das Volk:</a:t>
            </a:r>
            <a:r>
              <a:rPr lang="de-DE" dirty="0"/>
              <a:t> Die TJ hat ein Mosaik von Völkern: Tadschiken, Kirgisen, Usbeken, </a:t>
            </a:r>
            <a:r>
              <a:rPr lang="de-DE" dirty="0" err="1"/>
              <a:t>Uiguren</a:t>
            </a:r>
            <a:r>
              <a:rPr lang="de-DE" dirty="0"/>
              <a:t>, </a:t>
            </a:r>
            <a:r>
              <a:rPr lang="de-DE" dirty="0" err="1"/>
              <a:t>Pamiri</a:t>
            </a:r>
            <a:r>
              <a:rPr lang="de-DE" dirty="0"/>
              <a:t>, ... Natürlich findet man diese Völker auch in den Nachbarländern. Tadschiken gibt es in Afghanistan, Kirgisistan und Usbekistan, während Kirgisen in Tadschikistan leben. Die Tadschiken sprechen Farsi (eine persische Sprache), während die anderen eine türkische Sprache verwenden. Es ist ein muslimisches Land mit einer säkularen Regierung. Die überwältigende Mehrheit der Bevölkerung sind Sunniten. Im Pamir gibt es auch Ismaeliten. Sie sind Schiiten und ihr Führer ist Aga Khan.</a:t>
            </a:r>
            <a:br>
              <a:rPr lang="de-DE" dirty="0"/>
            </a:br>
            <a:r>
              <a:rPr lang="de-DE" dirty="0"/>
              <a:t>Die Landwirtschaft bleibt eine wichtige Tätigkeit, auch wenn sie wenig zum Bruttonationaleinkommen (BNE) beiträgt. Es ist oft der Geldtransfer aus Russland, der die Situation der Menschen verbessert.</a:t>
            </a:r>
            <a:br>
              <a:rPr lang="de-DE" dirty="0"/>
            </a:br>
            <a:r>
              <a:rPr lang="de-DE" dirty="0"/>
              <a:t>Jede ethnische Gruppe hat ihre Besonderheiten, die ich Gelegenheit haben werde, zu entdecken</a:t>
            </a:r>
            <a:r>
              <a:rPr lang="de-CH" dirty="0"/>
              <a:t> </a:t>
            </a:r>
          </a:p>
          <a:p>
            <a:pPr marL="171450" indent="-171450">
              <a:buFont typeface="Arial"/>
              <a:buChar char="•"/>
            </a:pPr>
            <a:r>
              <a:rPr lang="de-DE" i="1" dirty="0"/>
              <a:t>Seit wann ist die DEZA in Tadschikistan tätig und welches sind die Erfahrungen? </a:t>
            </a:r>
            <a:r>
              <a:rPr lang="de-DE" dirty="0">
                <a:solidFill>
                  <a:srgbClr val="FF0000"/>
                </a:solidFill>
              </a:rPr>
              <a:t>Seit 1993</a:t>
            </a:r>
            <a:r>
              <a:rPr lang="de-DE" dirty="0"/>
              <a:t>.</a:t>
            </a:r>
            <a:r>
              <a:rPr lang="de-CH" dirty="0"/>
              <a:t> </a:t>
            </a:r>
            <a:r>
              <a:rPr lang="de-DE" dirty="0"/>
              <a:t>Es begann mit humanitären Aktivitäten (Bürgerkrieg von 92-97) und dann, mit dem Ende der Feindseligkeiten, wurden nach und nach Entwicklungsprojekte ins Leben gerufen.</a:t>
            </a:r>
            <a:endParaRPr lang="de-CH" dirty="0"/>
          </a:p>
          <a:p>
            <a:pPr marL="171450" indent="-171450">
              <a:buFont typeface="Arial"/>
              <a:buChar char="•"/>
            </a:pPr>
            <a:r>
              <a:rPr lang="de-DE" i="1" dirty="0"/>
              <a:t>Welche Art von Projekten werden von der DEZA unterstützt? </a:t>
            </a:r>
            <a:r>
              <a:rPr lang="de-DE" dirty="0">
                <a:solidFill>
                  <a:srgbClr val="FF0000"/>
                </a:solidFill>
              </a:rPr>
              <a:t>Wasser, Gesundheit, Wirtschaft (SECO) und </a:t>
            </a:r>
            <a:r>
              <a:rPr lang="de-DE" dirty="0" err="1">
                <a:solidFill>
                  <a:srgbClr val="FF0000"/>
                </a:solidFill>
              </a:rPr>
              <a:t>Gouvernanz</a:t>
            </a:r>
            <a:r>
              <a:rPr lang="de-DE" dirty="0"/>
              <a:t>. Ein gutes Beispiel ist die Reform des Gesundheitssektors. Auf Ersuchen der Regierung unterstützten wir das Ministerium bei der Reform des Systems von einer hyperzentralen Organisation zu dezentralen Strukturen. Wir haben deshalb die Familienmedizin, also einen bürgernahen Dienst, gefördert. Dies ermöglicht es, Probleme vor Ort (wir zahlen nicht für den Transport in die Provinzhauptstadt) und schnell zu behandeln. Da die Familienmedizin ein neues Fachgebiet ist, mussten die Ausbildungslehrpläne der Universitäten und Krankenpflegeschulen angepasst werden. Gleichzeitig wird die Zahl der Betten in großen Krankenhäusern reduziert und die Einsparungen ermöglichen die Finanzierung anderer Strukturen.</a:t>
            </a:r>
            <a:br>
              <a:rPr lang="de-DE" dirty="0"/>
            </a:br>
            <a:r>
              <a:rPr lang="de-DE" dirty="0"/>
              <a:t>Bei den Wassersystemen zahlen die Menschen für diese Dienstleistung (Wartung und Betrieb oder sogar Investitionen). Das notwendige Know-how wird auch in Zukunft vorhanden sein, da es sich um eine einfache und weit verbreitete Technologie (Bauwesen, Klempnerei) handelt. Die Gemeinden sind organisiert und ein Ausschuss verwaltet das System: Er ordnet die Wartungsarbeiten an und sammelt das Geld von den Verbrauchern ein. Dieser Ausschuss ist der Gemeinschaft gegenüber rechenschaftspflichtig und muss seine Bücher öffnen, um gutes Management zu demonstrieren. In diesem Fall ist das System selbstfinanziert.</a:t>
            </a:r>
            <a:br>
              <a:rPr lang="de-DE" dirty="0"/>
            </a:br>
            <a:r>
              <a:rPr lang="de-DE" dirty="0"/>
              <a:t>Es ist wichtig, dass die betroffene Bevölkerung von Anfang an mit an Bord ist und sich an der Gestaltung des Projekts, aber auch an dessen Finanzierung (in bar oder im Dienst) beteiligt. Ohne ihre Beteiligung kann die Nachhaltigkeit nicht garantiert werden.</a:t>
            </a:r>
            <a:endParaRPr lang="de-CH" dirty="0"/>
          </a:p>
          <a:p>
            <a:pPr marL="171450" indent="-171450">
              <a:buFont typeface="Arial"/>
              <a:buChar char="•"/>
            </a:pPr>
            <a:r>
              <a:rPr lang="de-DE" i="1" dirty="0"/>
              <a:t>Wie geht die DEZA mit der grassierenden Korruption um? </a:t>
            </a:r>
            <a:r>
              <a:rPr lang="de-DE" dirty="0"/>
              <a:t>Die Korruption ist eine Plage und zwingt uns zu großer Wachsamkeit. Bevor wir eine Beziehung beginnen, prüfen wir die Managementsysteme der Partner und deren Kompetenzniveau. Die Audits werden jährlich von einer externen Firma durchgeführt, und die DEZA führt </a:t>
            </a:r>
            <a:r>
              <a:rPr lang="de-DE" dirty="0" err="1"/>
              <a:t>regelmässige</a:t>
            </a:r>
            <a:r>
              <a:rPr lang="de-DE" dirty="0"/>
              <a:t> Kontrollbesuche (operationelle und finanzielle) durch. Wir informieren (und schulen manchmal auch) unsere Partner über dieses Thema sowie über Fragen im Zusammenhang mit Interessenkonflikten. Schließlich wenden wir eine Null-Toleranz-Politik an und untersuchen, sobald Zweifel aufkommen. Auf diese Weise werden die Risiken - wenn auch nicht vollständig eliminiert </a:t>
            </a:r>
            <a:r>
              <a:rPr lang="mr-IN" dirty="0"/>
              <a:t>–</a:t>
            </a:r>
            <a:r>
              <a:rPr lang="de-DE" dirty="0"/>
              <a:t> minimiert.</a:t>
            </a:r>
            <a:endParaRPr lang="de-CH" dirty="0"/>
          </a:p>
          <a:p>
            <a:pPr marL="171450" indent="-171450">
              <a:buFont typeface="Arial"/>
              <a:buChar char="•"/>
            </a:pPr>
            <a:endParaRPr lang="de-CH" dirty="0"/>
          </a:p>
          <a:p>
            <a:r>
              <a:rPr lang="de-DE" dirty="0"/>
              <a:t>GIZ: deutsche Gesellschaft für Internationale Zusammenarbeit</a:t>
            </a:r>
          </a:p>
          <a:p>
            <a:endParaRPr lang="de-DE" dirty="0"/>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25</a:t>
            </a:fld>
            <a:endParaRPr lang="de-CH"/>
          </a:p>
        </p:txBody>
      </p:sp>
    </p:spTree>
    <p:extLst>
      <p:ext uri="{BB962C8B-B14F-4D97-AF65-F5344CB8AC3E}">
        <p14:creationId xmlns:p14="http://schemas.microsoft.com/office/powerpoint/2010/main" val="3254441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Folienbildplatzhalter 1"/>
          <p:cNvSpPr>
            <a:spLocks noGrp="1" noRot="1" noChangeAspect="1"/>
          </p:cNvSpPr>
          <p:nvPr>
            <p:ph type="sldImg"/>
          </p:nvPr>
        </p:nvSpPr>
        <p:spPr bwMode="auto">
          <a:xfrm>
            <a:off x="1176338" y="-715963"/>
            <a:ext cx="5116512" cy="3836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0" name="Notizenplatzhalter 2"/>
          <p:cNvSpPr>
            <a:spLocks noGrp="1"/>
          </p:cNvSpPr>
          <p:nvPr>
            <p:ph type="body" idx="1"/>
          </p:nvPr>
        </p:nvSpPr>
        <p:spPr bwMode="auto">
          <a:xfrm>
            <a:off x="633328" y="3389114"/>
            <a:ext cx="5683914" cy="460582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dirty="0">
              <a:latin typeface="Calibri" charset="0"/>
              <a:ea typeface="MS PGothic" charset="0"/>
            </a:endParaRPr>
          </a:p>
          <a:p>
            <a:endParaRPr lang="de-DE" dirty="0">
              <a:latin typeface="Calibri" charset="0"/>
              <a:ea typeface="MS PGothic" charset="0"/>
            </a:endParaRPr>
          </a:p>
        </p:txBody>
      </p:sp>
      <p:sp>
        <p:nvSpPr>
          <p:cNvPr id="7171" name="Foliennummernplatzhalt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charset="0"/>
                <a:cs typeface="MS PGothic" charset="0"/>
              </a:defRPr>
            </a:lvl1pPr>
            <a:lvl2pPr marL="770216" indent="-296237">
              <a:defRPr sz="2500">
                <a:solidFill>
                  <a:schemeClr val="tx1"/>
                </a:solidFill>
                <a:latin typeface="Arial" charset="0"/>
                <a:ea typeface="MS PGothic" charset="0"/>
                <a:cs typeface="MS PGothic" charset="0"/>
              </a:defRPr>
            </a:lvl2pPr>
            <a:lvl3pPr marL="1184948" indent="-236990">
              <a:defRPr sz="2500">
                <a:solidFill>
                  <a:schemeClr val="tx1"/>
                </a:solidFill>
                <a:latin typeface="Arial" charset="0"/>
                <a:ea typeface="MS PGothic" charset="0"/>
                <a:cs typeface="MS PGothic" charset="0"/>
              </a:defRPr>
            </a:lvl3pPr>
            <a:lvl4pPr marL="1658927" indent="-236990">
              <a:defRPr sz="2500">
                <a:solidFill>
                  <a:schemeClr val="tx1"/>
                </a:solidFill>
                <a:latin typeface="Arial" charset="0"/>
                <a:ea typeface="MS PGothic" charset="0"/>
                <a:cs typeface="MS PGothic" charset="0"/>
              </a:defRPr>
            </a:lvl4pPr>
            <a:lvl5pPr marL="2132907" indent="-236990">
              <a:defRPr sz="2500">
                <a:solidFill>
                  <a:schemeClr val="tx1"/>
                </a:solidFill>
                <a:latin typeface="Arial" charset="0"/>
                <a:ea typeface="MS PGothic" charset="0"/>
                <a:cs typeface="MS PGothic" charset="0"/>
              </a:defRPr>
            </a:lvl5pPr>
            <a:lvl6pPr marL="2606886" indent="-236990" eaLnBrk="0" fontAlgn="base" hangingPunct="0">
              <a:spcBef>
                <a:spcPct val="0"/>
              </a:spcBef>
              <a:spcAft>
                <a:spcPct val="0"/>
              </a:spcAft>
              <a:defRPr sz="2500">
                <a:solidFill>
                  <a:schemeClr val="tx1"/>
                </a:solidFill>
                <a:latin typeface="Arial" charset="0"/>
                <a:ea typeface="MS PGothic" charset="0"/>
                <a:cs typeface="MS PGothic" charset="0"/>
              </a:defRPr>
            </a:lvl6pPr>
            <a:lvl7pPr marL="3080865" indent="-236990" eaLnBrk="0" fontAlgn="base" hangingPunct="0">
              <a:spcBef>
                <a:spcPct val="0"/>
              </a:spcBef>
              <a:spcAft>
                <a:spcPct val="0"/>
              </a:spcAft>
              <a:defRPr sz="2500">
                <a:solidFill>
                  <a:schemeClr val="tx1"/>
                </a:solidFill>
                <a:latin typeface="Arial" charset="0"/>
                <a:ea typeface="MS PGothic" charset="0"/>
                <a:cs typeface="MS PGothic" charset="0"/>
              </a:defRPr>
            </a:lvl7pPr>
            <a:lvl8pPr marL="3554844" indent="-236990" eaLnBrk="0" fontAlgn="base" hangingPunct="0">
              <a:spcBef>
                <a:spcPct val="0"/>
              </a:spcBef>
              <a:spcAft>
                <a:spcPct val="0"/>
              </a:spcAft>
              <a:defRPr sz="2500">
                <a:solidFill>
                  <a:schemeClr val="tx1"/>
                </a:solidFill>
                <a:latin typeface="Arial" charset="0"/>
                <a:ea typeface="MS PGothic" charset="0"/>
                <a:cs typeface="MS PGothic" charset="0"/>
              </a:defRPr>
            </a:lvl8pPr>
            <a:lvl9pPr marL="4028824" indent="-236990" eaLnBrk="0" fontAlgn="base" hangingPunct="0">
              <a:spcBef>
                <a:spcPct val="0"/>
              </a:spcBef>
              <a:spcAft>
                <a:spcPct val="0"/>
              </a:spcAft>
              <a:defRPr sz="2500">
                <a:solidFill>
                  <a:schemeClr val="tx1"/>
                </a:solidFill>
                <a:latin typeface="Arial" charset="0"/>
                <a:ea typeface="MS PGothic" charset="0"/>
                <a:cs typeface="MS PGothic" charset="0"/>
              </a:defRPr>
            </a:lvl9pPr>
          </a:lstStyle>
          <a:p>
            <a:fld id="{6EE096E1-BDD4-784B-8006-E3AA6E7B054D}" type="slidenum">
              <a:rPr lang="de-CH" sz="1200">
                <a:cs typeface="Arial" charset="0"/>
              </a:rPr>
              <a:pPr/>
              <a:t>26</a:t>
            </a:fld>
            <a:endParaRPr lang="de-CH" sz="1200">
              <a:cs typeface="Arial" charset="0"/>
            </a:endParaRPr>
          </a:p>
        </p:txBody>
      </p:sp>
      <p:sp>
        <p:nvSpPr>
          <p:cNvPr id="6" name="Notizenplatzhalter 2">
            <a:extLst>
              <a:ext uri="{FF2B5EF4-FFF2-40B4-BE49-F238E27FC236}">
                <a16:creationId xmlns:a16="http://schemas.microsoft.com/office/drawing/2014/main" id="{9BFE0E57-0048-6F4B-8C11-1AF99D2E93AC}"/>
              </a:ext>
            </a:extLst>
          </p:cNvPr>
          <p:cNvSpPr txBox="1">
            <a:spLocks/>
          </p:cNvSpPr>
          <p:nvPr/>
        </p:nvSpPr>
        <p:spPr>
          <a:xfrm>
            <a:off x="633328" y="3461122"/>
            <a:ext cx="5683914" cy="4605821"/>
          </a:xfrm>
          <a:prstGeom prst="rect">
            <a:avLst/>
          </a:prstGeom>
        </p:spPr>
        <p:txBody>
          <a:bodyPr vert="horz" wrap="square" lIns="94796" tIns="47398" rIns="94796" bIns="47398" numCol="1" anchor="t" anchorCtr="0" compatLnSpc="1">
            <a:prstTxWarp prst="textNoShape">
              <a:avLst/>
            </a:prstTxWarp>
            <a:normAutofit/>
          </a:bodyPr>
          <a:lst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de-CH" dirty="0"/>
              <a:t>DEWATS - Funktionsweise </a:t>
            </a:r>
          </a:p>
          <a:p>
            <a:r>
              <a:rPr lang="de-CH" dirty="0"/>
              <a:t>DEWATS ist ein technischer Ansatz zur dezentralen Abwasserreinigung in Entwicklungsgemeinden. Das passive Design nutzt physikalische und biologische Behandlungsmechanismen wie Sedimentation (Absetzen), Flotation (nach oben treiben), aerobe Behandlung (mit viel Sauerstoff, ergibt Kohlendioxid und Wasser) und anaerobe Behandlung (ohne Sauerstoff, Abbau durch </a:t>
            </a:r>
            <a:r>
              <a:rPr lang="de-CH" dirty="0" err="1"/>
              <a:t>Bakterienstämme</a:t>
            </a:r>
            <a:r>
              <a:rPr lang="de-CH" dirty="0"/>
              <a:t>), um sowohl </a:t>
            </a:r>
            <a:r>
              <a:rPr lang="de-CH" dirty="0" err="1"/>
              <a:t>häusliche</a:t>
            </a:r>
            <a:r>
              <a:rPr lang="de-CH" dirty="0"/>
              <a:t> als auch industrielle Abwasserquellen zu behandeln. DEWATS ist so konzipiert, dass es erschwinglich und wartungsarm ist, lokale Materialien verwendet und die Umweltgesetze und - </a:t>
            </a:r>
            <a:r>
              <a:rPr lang="de-CH" dirty="0" err="1"/>
              <a:t>vorschriften</a:t>
            </a:r>
            <a:r>
              <a:rPr lang="de-CH" dirty="0"/>
              <a:t> </a:t>
            </a:r>
            <a:r>
              <a:rPr lang="de-CH" dirty="0" err="1"/>
              <a:t>erfüllt</a:t>
            </a:r>
            <a:r>
              <a:rPr lang="de-CH" dirty="0"/>
              <a:t>. DEWATS bietet Servicepakete </a:t>
            </a:r>
            <a:r>
              <a:rPr lang="de-CH" dirty="0" err="1"/>
              <a:t>für</a:t>
            </a:r>
            <a:r>
              <a:rPr lang="de-CH" dirty="0"/>
              <a:t> den Abwasserbedarf kleiner und mittlerer Unternehmen an, darunter Gemeinden, Schulen, Kommunen, Agrarindustrie, Notsiedlungen, </a:t>
            </a:r>
            <a:r>
              <a:rPr lang="de-CH" dirty="0" err="1"/>
              <a:t>Krankenhäuser</a:t>
            </a:r>
            <a:r>
              <a:rPr lang="de-CH" dirty="0"/>
              <a:t>, Hotels und </a:t>
            </a:r>
            <a:r>
              <a:rPr lang="de-CH" dirty="0" err="1"/>
              <a:t>Gefängnisse</a:t>
            </a:r>
            <a:r>
              <a:rPr lang="de-CH" dirty="0"/>
              <a:t>. </a:t>
            </a:r>
          </a:p>
          <a:p>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0" name="Notizenplatzhalt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dirty="0">
              <a:latin typeface="Calibri" charset="0"/>
              <a:ea typeface="MS PGothic" charset="0"/>
            </a:endParaRPr>
          </a:p>
          <a:p>
            <a:endParaRPr lang="de-DE" dirty="0">
              <a:latin typeface="Calibri" charset="0"/>
              <a:ea typeface="MS PGothic" charset="0"/>
            </a:endParaRPr>
          </a:p>
        </p:txBody>
      </p:sp>
      <p:sp>
        <p:nvSpPr>
          <p:cNvPr id="7171" name="Foliennummernplatzhalt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charset="0"/>
                <a:cs typeface="MS PGothic" charset="0"/>
              </a:defRPr>
            </a:lvl1pPr>
            <a:lvl2pPr marL="770216" indent="-296237">
              <a:defRPr sz="2500">
                <a:solidFill>
                  <a:schemeClr val="tx1"/>
                </a:solidFill>
                <a:latin typeface="Arial" charset="0"/>
                <a:ea typeface="MS PGothic" charset="0"/>
                <a:cs typeface="MS PGothic" charset="0"/>
              </a:defRPr>
            </a:lvl2pPr>
            <a:lvl3pPr marL="1184948" indent="-236990">
              <a:defRPr sz="2500">
                <a:solidFill>
                  <a:schemeClr val="tx1"/>
                </a:solidFill>
                <a:latin typeface="Arial" charset="0"/>
                <a:ea typeface="MS PGothic" charset="0"/>
                <a:cs typeface="MS PGothic" charset="0"/>
              </a:defRPr>
            </a:lvl3pPr>
            <a:lvl4pPr marL="1658927" indent="-236990">
              <a:defRPr sz="2500">
                <a:solidFill>
                  <a:schemeClr val="tx1"/>
                </a:solidFill>
                <a:latin typeface="Arial" charset="0"/>
                <a:ea typeface="MS PGothic" charset="0"/>
                <a:cs typeface="MS PGothic" charset="0"/>
              </a:defRPr>
            </a:lvl4pPr>
            <a:lvl5pPr marL="2132907" indent="-236990">
              <a:defRPr sz="2500">
                <a:solidFill>
                  <a:schemeClr val="tx1"/>
                </a:solidFill>
                <a:latin typeface="Arial" charset="0"/>
                <a:ea typeface="MS PGothic" charset="0"/>
                <a:cs typeface="MS PGothic" charset="0"/>
              </a:defRPr>
            </a:lvl5pPr>
            <a:lvl6pPr marL="2606886" indent="-236990" eaLnBrk="0" fontAlgn="base" hangingPunct="0">
              <a:spcBef>
                <a:spcPct val="0"/>
              </a:spcBef>
              <a:spcAft>
                <a:spcPct val="0"/>
              </a:spcAft>
              <a:defRPr sz="2500">
                <a:solidFill>
                  <a:schemeClr val="tx1"/>
                </a:solidFill>
                <a:latin typeface="Arial" charset="0"/>
                <a:ea typeface="MS PGothic" charset="0"/>
                <a:cs typeface="MS PGothic" charset="0"/>
              </a:defRPr>
            </a:lvl6pPr>
            <a:lvl7pPr marL="3080865" indent="-236990" eaLnBrk="0" fontAlgn="base" hangingPunct="0">
              <a:spcBef>
                <a:spcPct val="0"/>
              </a:spcBef>
              <a:spcAft>
                <a:spcPct val="0"/>
              </a:spcAft>
              <a:defRPr sz="2500">
                <a:solidFill>
                  <a:schemeClr val="tx1"/>
                </a:solidFill>
                <a:latin typeface="Arial" charset="0"/>
                <a:ea typeface="MS PGothic" charset="0"/>
                <a:cs typeface="MS PGothic" charset="0"/>
              </a:defRPr>
            </a:lvl7pPr>
            <a:lvl8pPr marL="3554844" indent="-236990" eaLnBrk="0" fontAlgn="base" hangingPunct="0">
              <a:spcBef>
                <a:spcPct val="0"/>
              </a:spcBef>
              <a:spcAft>
                <a:spcPct val="0"/>
              </a:spcAft>
              <a:defRPr sz="2500">
                <a:solidFill>
                  <a:schemeClr val="tx1"/>
                </a:solidFill>
                <a:latin typeface="Arial" charset="0"/>
                <a:ea typeface="MS PGothic" charset="0"/>
                <a:cs typeface="MS PGothic" charset="0"/>
              </a:defRPr>
            </a:lvl8pPr>
            <a:lvl9pPr marL="4028824" indent="-236990" eaLnBrk="0" fontAlgn="base" hangingPunct="0">
              <a:spcBef>
                <a:spcPct val="0"/>
              </a:spcBef>
              <a:spcAft>
                <a:spcPct val="0"/>
              </a:spcAft>
              <a:defRPr sz="2500">
                <a:solidFill>
                  <a:schemeClr val="tx1"/>
                </a:solidFill>
                <a:latin typeface="Arial" charset="0"/>
                <a:ea typeface="MS PGothic" charset="0"/>
                <a:cs typeface="MS PGothic" charset="0"/>
              </a:defRPr>
            </a:lvl9pPr>
          </a:lstStyle>
          <a:p>
            <a:fld id="{6EE096E1-BDD4-784B-8006-E3AA6E7B054D}" type="slidenum">
              <a:rPr lang="de-CH" sz="1200">
                <a:cs typeface="Arial" charset="0"/>
              </a:rPr>
              <a:pPr/>
              <a:t>27</a:t>
            </a:fld>
            <a:endParaRPr lang="de-CH" sz="120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a:t>
            </a:r>
          </a:p>
        </p:txBody>
      </p:sp>
      <p:sp>
        <p:nvSpPr>
          <p:cNvPr id="4" name="Foliennummernplatzhalter 3"/>
          <p:cNvSpPr>
            <a:spLocks noGrp="1"/>
          </p:cNvSpPr>
          <p:nvPr>
            <p:ph type="sldNum" sz="quarter" idx="5"/>
          </p:nvPr>
        </p:nvSpPr>
        <p:spPr/>
        <p:txBody>
          <a:bodyPr/>
          <a:lstStyle/>
          <a:p>
            <a:pPr>
              <a:defRPr/>
            </a:pPr>
            <a:fld id="{12365621-14AF-1A4F-B1BF-29379BED1DAF}" type="slidenum">
              <a:rPr lang="de-CH" smtClean="0"/>
              <a:pPr>
                <a:defRPr/>
              </a:pPr>
              <a:t>28</a:t>
            </a:fld>
            <a:endParaRPr lang="de-CH"/>
          </a:p>
        </p:txBody>
      </p:sp>
      <p:sp>
        <p:nvSpPr>
          <p:cNvPr id="5" name="Notizenplatzhalter 2">
            <a:extLst>
              <a:ext uri="{FF2B5EF4-FFF2-40B4-BE49-F238E27FC236}">
                <a16:creationId xmlns:a16="http://schemas.microsoft.com/office/drawing/2014/main" id="{85798A26-9D25-2643-9835-623B146EE4C8}"/>
              </a:ext>
            </a:extLst>
          </p:cNvPr>
          <p:cNvSpPr txBox="1">
            <a:spLocks/>
          </p:cNvSpPr>
          <p:nvPr/>
        </p:nvSpPr>
        <p:spPr>
          <a:xfrm>
            <a:off x="815727" y="5013555"/>
            <a:ext cx="5683914" cy="4605821"/>
          </a:xfrm>
          <a:prstGeom prst="rect">
            <a:avLst/>
          </a:prstGeom>
        </p:spPr>
        <p:txBody>
          <a:bodyPr vert="horz" wrap="square" lIns="94796" tIns="47398" rIns="94796" bIns="47398" numCol="1" anchor="t" anchorCtr="0" compatLnSpc="1">
            <a:prstTxWarp prst="textNoShape">
              <a:avLst/>
            </a:prstTxWarp>
            <a:normAutofit/>
          </a:bodyPr>
          <a:lst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de-CH" dirty="0"/>
              <a:t> </a:t>
            </a:r>
          </a:p>
          <a:p>
            <a:endParaRPr lang="de-DE" dirty="0"/>
          </a:p>
        </p:txBody>
      </p:sp>
    </p:spTree>
    <p:extLst>
      <p:ext uri="{BB962C8B-B14F-4D97-AF65-F5344CB8AC3E}">
        <p14:creationId xmlns:p14="http://schemas.microsoft.com/office/powerpoint/2010/main" val="1769151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12365621-14AF-1A4F-B1BF-29379BED1DAF}" type="slidenum">
              <a:rPr lang="de-CH" smtClean="0"/>
              <a:pPr>
                <a:defRPr/>
              </a:pPr>
              <a:t>29</a:t>
            </a:fld>
            <a:endParaRPr lang="de-CH"/>
          </a:p>
        </p:txBody>
      </p:sp>
    </p:spTree>
    <p:extLst>
      <p:ext uri="{BB962C8B-B14F-4D97-AF65-F5344CB8AC3E}">
        <p14:creationId xmlns:p14="http://schemas.microsoft.com/office/powerpoint/2010/main" val="945684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2365621-14AF-1A4F-B1BF-29379BED1DAF}" type="slidenum">
              <a:rPr lang="de-CH" smtClean="0"/>
              <a:pPr>
                <a:defRPr/>
              </a:pPr>
              <a:t>30</a:t>
            </a:fld>
            <a:endParaRPr lang="de-CH"/>
          </a:p>
        </p:txBody>
      </p:sp>
    </p:spTree>
    <p:extLst>
      <p:ext uri="{BB962C8B-B14F-4D97-AF65-F5344CB8AC3E}">
        <p14:creationId xmlns:p14="http://schemas.microsoft.com/office/powerpoint/2010/main" val="2826088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4</a:t>
            </a:fld>
            <a:endParaRPr lang="de-CH"/>
          </a:p>
        </p:txBody>
      </p:sp>
    </p:spTree>
    <p:extLst>
      <p:ext uri="{BB962C8B-B14F-4D97-AF65-F5344CB8AC3E}">
        <p14:creationId xmlns:p14="http://schemas.microsoft.com/office/powerpoint/2010/main" val="2654844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2365621-14AF-1A4F-B1BF-29379BED1DAF}" type="slidenum">
              <a:rPr lang="de-CH" smtClean="0"/>
              <a:pPr>
                <a:defRPr/>
              </a:pPr>
              <a:t>31</a:t>
            </a:fld>
            <a:endParaRPr lang="de-CH"/>
          </a:p>
        </p:txBody>
      </p:sp>
    </p:spTree>
    <p:extLst>
      <p:ext uri="{BB962C8B-B14F-4D97-AF65-F5344CB8AC3E}">
        <p14:creationId xmlns:p14="http://schemas.microsoft.com/office/powerpoint/2010/main" val="2368482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12365621-14AF-1A4F-B1BF-29379BED1DAF}" type="slidenum">
              <a:rPr lang="de-CH" smtClean="0"/>
              <a:pPr>
                <a:defRPr/>
              </a:pPr>
              <a:t>32</a:t>
            </a:fld>
            <a:endParaRPr lang="de-CH"/>
          </a:p>
        </p:txBody>
      </p:sp>
    </p:spTree>
    <p:extLst>
      <p:ext uri="{BB962C8B-B14F-4D97-AF65-F5344CB8AC3E}">
        <p14:creationId xmlns:p14="http://schemas.microsoft.com/office/powerpoint/2010/main" val="2296791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70" name="Notizenplatzhal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dirty="0">
              <a:latin typeface="Calibri" charset="0"/>
              <a:ea typeface="MS PGothic" charset="0"/>
            </a:endParaRPr>
          </a:p>
          <a:p>
            <a:endParaRPr lang="de-DE" dirty="0">
              <a:latin typeface="Calibri" charset="0"/>
              <a:ea typeface="MS PGothic" charset="0"/>
            </a:endParaRPr>
          </a:p>
        </p:txBody>
      </p:sp>
      <p:sp>
        <p:nvSpPr>
          <p:cNvPr id="7171" name="Foliennummernplatzhalt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a:solidFill>
                  <a:schemeClr val="tx1"/>
                </a:solidFill>
                <a:latin typeface="Arial" charset="0"/>
                <a:ea typeface="MS PGothic" charset="0"/>
                <a:cs typeface="MS PGothic" charset="0"/>
              </a:defRPr>
            </a:lvl1pPr>
            <a:lvl2pPr marL="770216" indent="-296237">
              <a:defRPr sz="2500">
                <a:solidFill>
                  <a:schemeClr val="tx1"/>
                </a:solidFill>
                <a:latin typeface="Arial" charset="0"/>
                <a:ea typeface="MS PGothic" charset="0"/>
                <a:cs typeface="MS PGothic" charset="0"/>
              </a:defRPr>
            </a:lvl2pPr>
            <a:lvl3pPr marL="1184948" indent="-236990">
              <a:defRPr sz="2500">
                <a:solidFill>
                  <a:schemeClr val="tx1"/>
                </a:solidFill>
                <a:latin typeface="Arial" charset="0"/>
                <a:ea typeface="MS PGothic" charset="0"/>
                <a:cs typeface="MS PGothic" charset="0"/>
              </a:defRPr>
            </a:lvl3pPr>
            <a:lvl4pPr marL="1658927" indent="-236990">
              <a:defRPr sz="2500">
                <a:solidFill>
                  <a:schemeClr val="tx1"/>
                </a:solidFill>
                <a:latin typeface="Arial" charset="0"/>
                <a:ea typeface="MS PGothic" charset="0"/>
                <a:cs typeface="MS PGothic" charset="0"/>
              </a:defRPr>
            </a:lvl4pPr>
            <a:lvl5pPr marL="2132907" indent="-236990">
              <a:defRPr sz="2500">
                <a:solidFill>
                  <a:schemeClr val="tx1"/>
                </a:solidFill>
                <a:latin typeface="Arial" charset="0"/>
                <a:ea typeface="MS PGothic" charset="0"/>
                <a:cs typeface="MS PGothic" charset="0"/>
              </a:defRPr>
            </a:lvl5pPr>
            <a:lvl6pPr marL="2606886" indent="-236990" eaLnBrk="0" fontAlgn="base" hangingPunct="0">
              <a:spcBef>
                <a:spcPct val="0"/>
              </a:spcBef>
              <a:spcAft>
                <a:spcPct val="0"/>
              </a:spcAft>
              <a:defRPr sz="2500">
                <a:solidFill>
                  <a:schemeClr val="tx1"/>
                </a:solidFill>
                <a:latin typeface="Arial" charset="0"/>
                <a:ea typeface="MS PGothic" charset="0"/>
                <a:cs typeface="MS PGothic" charset="0"/>
              </a:defRPr>
            </a:lvl6pPr>
            <a:lvl7pPr marL="3080865" indent="-236990" eaLnBrk="0" fontAlgn="base" hangingPunct="0">
              <a:spcBef>
                <a:spcPct val="0"/>
              </a:spcBef>
              <a:spcAft>
                <a:spcPct val="0"/>
              </a:spcAft>
              <a:defRPr sz="2500">
                <a:solidFill>
                  <a:schemeClr val="tx1"/>
                </a:solidFill>
                <a:latin typeface="Arial" charset="0"/>
                <a:ea typeface="MS PGothic" charset="0"/>
                <a:cs typeface="MS PGothic" charset="0"/>
              </a:defRPr>
            </a:lvl7pPr>
            <a:lvl8pPr marL="3554844" indent="-236990" eaLnBrk="0" fontAlgn="base" hangingPunct="0">
              <a:spcBef>
                <a:spcPct val="0"/>
              </a:spcBef>
              <a:spcAft>
                <a:spcPct val="0"/>
              </a:spcAft>
              <a:defRPr sz="2500">
                <a:solidFill>
                  <a:schemeClr val="tx1"/>
                </a:solidFill>
                <a:latin typeface="Arial" charset="0"/>
                <a:ea typeface="MS PGothic" charset="0"/>
                <a:cs typeface="MS PGothic" charset="0"/>
              </a:defRPr>
            </a:lvl8pPr>
            <a:lvl9pPr marL="4028824" indent="-236990" eaLnBrk="0" fontAlgn="base" hangingPunct="0">
              <a:spcBef>
                <a:spcPct val="0"/>
              </a:spcBef>
              <a:spcAft>
                <a:spcPct val="0"/>
              </a:spcAft>
              <a:defRPr sz="2500">
                <a:solidFill>
                  <a:schemeClr val="tx1"/>
                </a:solidFill>
                <a:latin typeface="Arial" charset="0"/>
                <a:ea typeface="MS PGothic" charset="0"/>
                <a:cs typeface="MS PGothic" charset="0"/>
              </a:defRPr>
            </a:lvl9pPr>
          </a:lstStyle>
          <a:p>
            <a:fld id="{6EE096E1-BDD4-784B-8006-E3AA6E7B054D}" type="slidenum">
              <a:rPr lang="de-CH" sz="1200">
                <a:cs typeface="Arial" charset="0"/>
              </a:rPr>
              <a:pPr/>
              <a:t>34</a:t>
            </a:fld>
            <a:endParaRPr lang="de-CH" sz="1200">
              <a:cs typeface="Arial" charset="0"/>
            </a:endParaRPr>
          </a:p>
        </p:txBody>
      </p:sp>
    </p:spTree>
    <p:extLst>
      <p:ext uri="{BB962C8B-B14F-4D97-AF65-F5344CB8AC3E}">
        <p14:creationId xmlns:p14="http://schemas.microsoft.com/office/powerpoint/2010/main" val="538962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35</a:t>
            </a:fld>
            <a:endParaRPr lang="de-CH"/>
          </a:p>
        </p:txBody>
      </p:sp>
    </p:spTree>
    <p:extLst>
      <p:ext uri="{BB962C8B-B14F-4D97-AF65-F5344CB8AC3E}">
        <p14:creationId xmlns:p14="http://schemas.microsoft.com/office/powerpoint/2010/main" val="737314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5</a:t>
            </a:fld>
            <a:endParaRPr lang="de-CH"/>
          </a:p>
        </p:txBody>
      </p:sp>
    </p:spTree>
    <p:extLst>
      <p:ext uri="{BB962C8B-B14F-4D97-AF65-F5344CB8AC3E}">
        <p14:creationId xmlns:p14="http://schemas.microsoft.com/office/powerpoint/2010/main" val="1719904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a:buChar char="•"/>
            </a:pPr>
            <a:r>
              <a:rPr lang="de-DE" dirty="0"/>
              <a:t>Die meisten Bewohner leben im westlichen Teil des Landes, nur wenige im Osten, am Rande und in den Tälern des Pamir-Gebirges</a:t>
            </a:r>
          </a:p>
          <a:p>
            <a:pPr marL="171450" indent="-171450">
              <a:buFont typeface="Arial"/>
              <a:buChar char="•"/>
            </a:pPr>
            <a:r>
              <a:rPr lang="de-DE" dirty="0"/>
              <a:t>Südlich Duschanbe werden Baumwolle, Kartoffeln und Gemüse angepflanzt, da kann es bis 50 Grad </a:t>
            </a:r>
            <a:r>
              <a:rPr lang="de-DE" dirty="0" err="1"/>
              <a:t>heiss</a:t>
            </a:r>
            <a:r>
              <a:rPr lang="de-DE" dirty="0"/>
              <a:t> werden</a:t>
            </a:r>
          </a:p>
          <a:p>
            <a:pPr marL="171450" indent="-171450">
              <a:buFont typeface="Arial"/>
              <a:buChar char="•"/>
            </a:pPr>
            <a:r>
              <a:rPr lang="de-DE" dirty="0"/>
              <a:t>80% der Felder müssen bewässert werden</a:t>
            </a:r>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6</a:t>
            </a:fld>
            <a:endParaRPr lang="de-CH"/>
          </a:p>
        </p:txBody>
      </p:sp>
    </p:spTree>
    <p:extLst>
      <p:ext uri="{BB962C8B-B14F-4D97-AF65-F5344CB8AC3E}">
        <p14:creationId xmlns:p14="http://schemas.microsoft.com/office/powerpoint/2010/main" val="172282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a:buChar char="•"/>
            </a:pPr>
            <a:r>
              <a:rPr lang="de-DE" dirty="0"/>
              <a:t>Höchster Berg ist der Pik </a:t>
            </a:r>
            <a:r>
              <a:rPr lang="de-DE" dirty="0" err="1"/>
              <a:t>Somoni</a:t>
            </a:r>
            <a:r>
              <a:rPr lang="de-DE" dirty="0"/>
              <a:t>, 7495 </a:t>
            </a:r>
            <a:r>
              <a:rPr lang="de-DE" dirty="0" err="1"/>
              <a:t>m.ü.M</a:t>
            </a:r>
            <a:endParaRPr lang="de-DE" dirty="0"/>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7</a:t>
            </a:fld>
            <a:endParaRPr lang="de-CH"/>
          </a:p>
        </p:txBody>
      </p:sp>
    </p:spTree>
    <p:extLst>
      <p:ext uri="{BB962C8B-B14F-4D97-AF65-F5344CB8AC3E}">
        <p14:creationId xmlns:p14="http://schemas.microsoft.com/office/powerpoint/2010/main" val="177363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8</a:t>
            </a:fld>
            <a:endParaRPr lang="de-CH"/>
          </a:p>
        </p:txBody>
      </p:sp>
    </p:spTree>
    <p:extLst>
      <p:ext uri="{BB962C8B-B14F-4D97-AF65-F5344CB8AC3E}">
        <p14:creationId xmlns:p14="http://schemas.microsoft.com/office/powerpoint/2010/main" val="235606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a:buChar char="•"/>
            </a:pPr>
            <a:r>
              <a:rPr lang="de-DE" dirty="0"/>
              <a:t>Duschanbe ist stark russisch geprägt: Hochhäuser, Plattenbauten etc.</a:t>
            </a:r>
          </a:p>
          <a:p>
            <a:pPr marL="171450" indent="-171450">
              <a:buFont typeface="Arial"/>
              <a:buChar char="•"/>
            </a:pPr>
            <a:r>
              <a:rPr lang="de-DE" dirty="0"/>
              <a:t>DEZA, W. Roos: </a:t>
            </a:r>
            <a:r>
              <a:rPr lang="de-CH" dirty="0"/>
              <a:t>Im Quartier hingegen, in dem ich hier in Duschanbe lebe, sind Wasser- und Stromversorgung mehr oder weniger durchgehend robust.</a:t>
            </a:r>
          </a:p>
          <a:p>
            <a:endParaRPr lang="de-DE" dirty="0"/>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9</a:t>
            </a:fld>
            <a:endParaRPr lang="de-CH"/>
          </a:p>
        </p:txBody>
      </p:sp>
    </p:spTree>
    <p:extLst>
      <p:ext uri="{BB962C8B-B14F-4D97-AF65-F5344CB8AC3E}">
        <p14:creationId xmlns:p14="http://schemas.microsoft.com/office/powerpoint/2010/main" val="4084684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2365621-14AF-1A4F-B1BF-29379BED1DAF}" type="slidenum">
              <a:rPr lang="de-CH" smtClean="0"/>
              <a:pPr>
                <a:defRPr/>
              </a:pPr>
              <a:t>10</a:t>
            </a:fld>
            <a:endParaRPr lang="de-CH"/>
          </a:p>
        </p:txBody>
      </p:sp>
    </p:spTree>
    <p:extLst>
      <p:ext uri="{BB962C8B-B14F-4D97-AF65-F5344CB8AC3E}">
        <p14:creationId xmlns:p14="http://schemas.microsoft.com/office/powerpoint/2010/main" val="3853704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lienvorlage MD 102">
    <p:spTree>
      <p:nvGrpSpPr>
        <p:cNvPr id="1" name=""/>
        <p:cNvGrpSpPr/>
        <p:nvPr/>
      </p:nvGrpSpPr>
      <p:grpSpPr>
        <a:xfrm>
          <a:off x="0" y="0"/>
          <a:ext cx="0" cy="0"/>
          <a:chOff x="0" y="0"/>
          <a:chExt cx="0" cy="0"/>
        </a:xfrm>
      </p:grpSpPr>
      <p:sp>
        <p:nvSpPr>
          <p:cNvPr id="12" name="Textplatzhalter 2"/>
          <p:cNvSpPr>
            <a:spLocks noGrp="1"/>
          </p:cNvSpPr>
          <p:nvPr>
            <p:ph idx="1"/>
          </p:nvPr>
        </p:nvSpPr>
        <p:spPr bwMode="auto">
          <a:xfrm>
            <a:off x="251520" y="1196976"/>
            <a:ext cx="8640960" cy="5010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noProof="0" dirty="0"/>
              <a:t>Textmasterformate durch Klicken bearbeiten</a:t>
            </a:r>
          </a:p>
          <a:p>
            <a:pPr lvl="1"/>
            <a:r>
              <a:rPr lang="de-DE" altLang="de-DE" noProof="0" dirty="0"/>
              <a:t>Zweite Ebene</a:t>
            </a:r>
          </a:p>
          <a:p>
            <a:pPr lvl="2"/>
            <a:r>
              <a:rPr lang="de-DE" altLang="de-DE" noProof="0" dirty="0"/>
              <a:t>Dritte Ebene</a:t>
            </a:r>
          </a:p>
          <a:p>
            <a:pPr lvl="3"/>
            <a:r>
              <a:rPr lang="de-DE" altLang="de-DE" noProof="0" dirty="0"/>
              <a:t>Vierte Ebene</a:t>
            </a:r>
          </a:p>
          <a:p>
            <a:pPr lvl="4"/>
            <a:r>
              <a:rPr lang="de-DE" altLang="de-DE" noProof="0" dirty="0"/>
              <a:t>Fünfte Ebene</a:t>
            </a:r>
            <a:endParaRPr lang="de-CH" altLang="de-DE" noProof="0" dirty="0"/>
          </a:p>
        </p:txBody>
      </p:sp>
      <p:sp>
        <p:nvSpPr>
          <p:cNvPr id="13" name="Titelplatzhalter 1"/>
          <p:cNvSpPr>
            <a:spLocks noGrp="1"/>
          </p:cNvSpPr>
          <p:nvPr>
            <p:ph type="title"/>
          </p:nvPr>
        </p:nvSpPr>
        <p:spPr bwMode="auto">
          <a:xfrm>
            <a:off x="251520" y="565498"/>
            <a:ext cx="6873130" cy="3654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b="1" i="0" baseline="0">
                <a:latin typeface="+mj-lt"/>
              </a:defRPr>
            </a:lvl1pPr>
          </a:lstStyle>
          <a:p>
            <a:pPr lvl="0"/>
            <a:r>
              <a:rPr lang="de-DE" altLang="de-DE" dirty="0"/>
              <a:t>Titelmasterformat durch Klicken</a:t>
            </a:r>
            <a:endParaRPr lang="de-CH" altLang="de-DE" dirty="0"/>
          </a:p>
        </p:txBody>
      </p:sp>
      <p:sp>
        <p:nvSpPr>
          <p:cNvPr id="4" name="Foliennummernplatzhalter 1"/>
          <p:cNvSpPr>
            <a:spLocks noGrp="1"/>
          </p:cNvSpPr>
          <p:nvPr>
            <p:ph type="sldNum" sz="quarter" idx="4"/>
          </p:nvPr>
        </p:nvSpPr>
        <p:spPr>
          <a:xfrm>
            <a:off x="8101013" y="6309320"/>
            <a:ext cx="1008062" cy="231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376092"/>
                </a:solidFill>
              </a:defRPr>
            </a:lvl1pPr>
          </a:lstStyle>
          <a:p>
            <a:pPr>
              <a:defRPr/>
            </a:pPr>
            <a:fld id="{B68C82E4-0A5B-AB48-A96E-A262B4503638}" type="slidenum">
              <a:rPr lang="de-DE" smtClean="0"/>
              <a:pPr>
                <a:defRPr/>
              </a:pPr>
              <a:t>‹#›</a:t>
            </a:fld>
            <a:endParaRPr lang="de-DE" dirty="0"/>
          </a:p>
        </p:txBody>
      </p:sp>
    </p:spTree>
    <p:extLst>
      <p:ext uri="{BB962C8B-B14F-4D97-AF65-F5344CB8AC3E}">
        <p14:creationId xmlns:p14="http://schemas.microsoft.com/office/powerpoint/2010/main" val="15460637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7938" y="6308725"/>
            <a:ext cx="8020050" cy="227013"/>
          </a:xfrm>
          <a:prstGeom prst="rect">
            <a:avLst/>
          </a:prstGeom>
        </p:spPr>
        <p:txBody>
          <a:bodyPr vert="horz" lIns="91440" tIns="45720" rIns="91440" bIns="45720" rtlCol="0" anchor="ctr"/>
          <a:lstStyle>
            <a:lvl1pPr algn="l" eaLnBrk="1" hangingPunct="1">
              <a:defRPr sz="1200">
                <a:solidFill>
                  <a:schemeClr val="tx1"/>
                </a:solidFill>
                <a:latin typeface="Arial" charset="0"/>
                <a:ea typeface="ＭＳ Ｐゴシック" charset="0"/>
                <a:cs typeface="ＭＳ Ｐゴシック" charset="0"/>
              </a:defRPr>
            </a:lvl1pPr>
          </a:lstStyle>
          <a:p>
            <a:pPr>
              <a:defRPr/>
            </a:pPr>
            <a:endParaRPr lang="de-DE"/>
          </a:p>
        </p:txBody>
      </p:sp>
      <p:sp>
        <p:nvSpPr>
          <p:cNvPr id="6" name="Rechteck 6"/>
          <p:cNvSpPr>
            <a:spLocks noChangeArrowheads="1"/>
          </p:cNvSpPr>
          <p:nvPr userDrawn="1"/>
        </p:nvSpPr>
        <p:spPr bwMode="auto">
          <a:xfrm>
            <a:off x="0" y="0"/>
            <a:ext cx="9144000" cy="404813"/>
          </a:xfrm>
          <a:prstGeom prst="rect">
            <a:avLst/>
          </a:prstGeom>
          <a:solidFill>
            <a:srgbClr val="00529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720000" tIns="0" bIns="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de-CH" altLang="de-DE" b="1">
              <a:solidFill>
                <a:srgbClr val="FFFFFF"/>
              </a:solidFill>
              <a:cs typeface="Arial" panose="020B0604020202020204" pitchFamily="34" charset="0"/>
            </a:endParaRPr>
          </a:p>
        </p:txBody>
      </p:sp>
      <p:sp>
        <p:nvSpPr>
          <p:cNvPr id="7" name="Textfeld 7"/>
          <p:cNvSpPr txBox="1"/>
          <p:nvPr userDrawn="1"/>
        </p:nvSpPr>
        <p:spPr>
          <a:xfrm>
            <a:off x="250825" y="44450"/>
            <a:ext cx="8610600" cy="461665"/>
          </a:xfrm>
          <a:prstGeom prst="rect">
            <a:avLst/>
          </a:prstGeom>
          <a:noFill/>
        </p:spPr>
        <p:txBody>
          <a:bodyPr>
            <a:spAutoFit/>
          </a:bodyPr>
          <a:lstStyle>
            <a:lvl1pPr eaLnBrk="0" hangingPunct="0">
              <a:tabLst>
                <a:tab pos="1252538" algn="l"/>
              </a:tabLst>
              <a:defRPr>
                <a:solidFill>
                  <a:schemeClr val="tx1"/>
                </a:solidFill>
                <a:latin typeface="Arial" charset="0"/>
                <a:ea typeface="ＭＳ Ｐゴシック" charset="0"/>
                <a:cs typeface="Arial" charset="0"/>
              </a:defRPr>
            </a:lvl1pPr>
            <a:lvl2pPr marL="742950" indent="-285750" eaLnBrk="0" hangingPunct="0">
              <a:tabLst>
                <a:tab pos="1252538" algn="l"/>
              </a:tabLst>
              <a:defRPr>
                <a:solidFill>
                  <a:schemeClr val="tx1"/>
                </a:solidFill>
                <a:latin typeface="Arial" charset="0"/>
                <a:ea typeface="Arial" charset="0"/>
                <a:cs typeface="Arial" charset="0"/>
              </a:defRPr>
            </a:lvl2pPr>
            <a:lvl3pPr marL="1143000" indent="-228600" eaLnBrk="0" hangingPunct="0">
              <a:tabLst>
                <a:tab pos="1252538" algn="l"/>
              </a:tabLst>
              <a:defRPr>
                <a:solidFill>
                  <a:schemeClr val="tx1"/>
                </a:solidFill>
                <a:latin typeface="Arial" charset="0"/>
                <a:ea typeface="Arial" charset="0"/>
                <a:cs typeface="Arial" charset="0"/>
              </a:defRPr>
            </a:lvl3pPr>
            <a:lvl4pPr marL="1600200" indent="-228600" eaLnBrk="0" hangingPunct="0">
              <a:tabLst>
                <a:tab pos="1252538" algn="l"/>
              </a:tabLst>
              <a:defRPr>
                <a:solidFill>
                  <a:schemeClr val="tx1"/>
                </a:solidFill>
                <a:latin typeface="Arial" charset="0"/>
                <a:ea typeface="Arial" charset="0"/>
                <a:cs typeface="Arial" charset="0"/>
              </a:defRPr>
            </a:lvl4pPr>
            <a:lvl5pPr marL="2057400" indent="-228600" eaLnBrk="0" hangingPunct="0">
              <a:tabLst>
                <a:tab pos="1252538" algn="l"/>
              </a:tabLst>
              <a:defRPr>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252538" algn="l"/>
              </a:tabLs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252538" algn="l"/>
              </a:tabLs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252538" algn="l"/>
              </a:tabLs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252538" algn="l"/>
              </a:tabLst>
              <a:defRPr>
                <a:solidFill>
                  <a:schemeClr val="tx1"/>
                </a:solidFill>
                <a:latin typeface="Arial" charset="0"/>
                <a:ea typeface="Arial" charset="0"/>
                <a:cs typeface="Arial" charset="0"/>
              </a:defRPr>
            </a:lvl9pPr>
          </a:lstStyle>
          <a:p>
            <a:pPr eaLnBrk="1" hangingPunct="1">
              <a:defRPr/>
            </a:pPr>
            <a:r>
              <a:rPr lang="de-CH" dirty="0">
                <a:solidFill>
                  <a:schemeClr val="bg1"/>
                </a:solidFill>
              </a:rPr>
              <a:t>Lions Clubs International</a:t>
            </a:r>
            <a:endParaRPr lang="de-CH" sz="2400" b="0" dirty="0">
              <a:solidFill>
                <a:schemeClr val="bg1"/>
              </a:solidFill>
            </a:endParaRPr>
          </a:p>
        </p:txBody>
      </p:sp>
      <p:pic>
        <p:nvPicPr>
          <p:cNvPr id="1030" name="Grafik 14" descr="lionlogo_2c.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37550" y="454025"/>
            <a:ext cx="555625" cy="52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feld 9"/>
          <p:cNvSpPr txBox="1">
            <a:spLocks noChangeArrowheads="1"/>
          </p:cNvSpPr>
          <p:nvPr userDrawn="1"/>
        </p:nvSpPr>
        <p:spPr bwMode="auto">
          <a:xfrm>
            <a:off x="7269163" y="427038"/>
            <a:ext cx="1047750" cy="338137"/>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de-CH" sz="1600" dirty="0" err="1">
                <a:solidFill>
                  <a:srgbClr val="FFC000"/>
                </a:solidFill>
                <a:cs typeface="Arial" charset="0"/>
              </a:rPr>
              <a:t>We</a:t>
            </a:r>
            <a:r>
              <a:rPr lang="de-CH" sz="1600" dirty="0">
                <a:solidFill>
                  <a:srgbClr val="FFC000"/>
                </a:solidFill>
                <a:cs typeface="Arial" charset="0"/>
              </a:rPr>
              <a:t> </a:t>
            </a:r>
            <a:r>
              <a:rPr lang="de-CH" sz="1600" dirty="0" err="1">
                <a:solidFill>
                  <a:srgbClr val="FFC000"/>
                </a:solidFill>
                <a:cs typeface="Arial" charset="0"/>
              </a:rPr>
              <a:t>serve</a:t>
            </a:r>
            <a:endParaRPr lang="de-CH" sz="1600" dirty="0">
              <a:solidFill>
                <a:srgbClr val="FFC000"/>
              </a:solidFill>
              <a:cs typeface="Arial" charset="0"/>
            </a:endParaRPr>
          </a:p>
        </p:txBody>
      </p:sp>
      <p:sp>
        <p:nvSpPr>
          <p:cNvPr id="10" name="Rechteck 5"/>
          <p:cNvSpPr>
            <a:spLocks noChangeArrowheads="1"/>
          </p:cNvSpPr>
          <p:nvPr userDrawn="1"/>
        </p:nvSpPr>
        <p:spPr bwMode="auto">
          <a:xfrm>
            <a:off x="0" y="6572250"/>
            <a:ext cx="9144000" cy="285750"/>
          </a:xfrm>
          <a:prstGeom prst="rect">
            <a:avLst/>
          </a:prstGeom>
          <a:solidFill>
            <a:srgbClr val="FFC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de-CH" altLang="de-DE" sz="1800">
              <a:solidFill>
                <a:srgbClr val="FFFFFF"/>
              </a:solidFill>
              <a:cs typeface="+mn-cs"/>
            </a:endParaRPr>
          </a:p>
        </p:txBody>
      </p:sp>
      <p:sp>
        <p:nvSpPr>
          <p:cNvPr id="12" name="Text Box 14"/>
          <p:cNvSpPr txBox="1">
            <a:spLocks noChangeArrowheads="1"/>
          </p:cNvSpPr>
          <p:nvPr userDrawn="1"/>
        </p:nvSpPr>
        <p:spPr bwMode="auto">
          <a:xfrm>
            <a:off x="7938" y="6597650"/>
            <a:ext cx="9136062" cy="261610"/>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defRPr/>
            </a:pPr>
            <a:r>
              <a:rPr lang="de-CH" sz="1100" dirty="0">
                <a:solidFill>
                  <a:srgbClr val="00529C"/>
                </a:solidFill>
                <a:cs typeface="Arial" charset="0"/>
              </a:rPr>
              <a:t>Date: 19 </a:t>
            </a:r>
            <a:r>
              <a:rPr lang="de-CH" sz="1100" dirty="0" err="1">
                <a:solidFill>
                  <a:srgbClr val="00529C"/>
                </a:solidFill>
                <a:cs typeface="Arial" charset="0"/>
              </a:rPr>
              <a:t>mars</a:t>
            </a:r>
            <a:r>
              <a:rPr lang="de-CH" sz="1100" dirty="0">
                <a:solidFill>
                  <a:srgbClr val="00529C"/>
                </a:solidFill>
                <a:cs typeface="Arial" charset="0"/>
              </a:rPr>
              <a:t> 2022		           Lions Clubs MD</a:t>
            </a:r>
            <a:r>
              <a:rPr lang="de-CH" sz="1100" baseline="0" dirty="0">
                <a:solidFill>
                  <a:srgbClr val="00529C"/>
                </a:solidFill>
                <a:cs typeface="Arial" charset="0"/>
              </a:rPr>
              <a:t> 102 Suisse – Liechtenstein                                                  Peter Schweizer</a:t>
            </a:r>
            <a:endParaRPr lang="de-CH" sz="1100" dirty="0">
              <a:cs typeface="Arial" charset="0"/>
            </a:endParaRPr>
          </a:p>
        </p:txBody>
      </p:sp>
      <p:sp>
        <p:nvSpPr>
          <p:cNvPr id="2" name="Foliennummernplatzhalter 1"/>
          <p:cNvSpPr>
            <a:spLocks noGrp="1"/>
          </p:cNvSpPr>
          <p:nvPr>
            <p:ph type="sldNum" sz="quarter" idx="4"/>
          </p:nvPr>
        </p:nvSpPr>
        <p:spPr>
          <a:xfrm>
            <a:off x="8101013" y="6309320"/>
            <a:ext cx="1008062" cy="231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accent1">
                    <a:lumMod val="75000"/>
                  </a:schemeClr>
                </a:solidFill>
              </a:defRPr>
            </a:lvl1pPr>
          </a:lstStyle>
          <a:p>
            <a:pPr>
              <a:defRPr/>
            </a:pPr>
            <a:fld id="{B68C82E4-0A5B-AB48-A96E-A262B4503638}" type="slidenum">
              <a:rPr lang="de-DE" smtClean="0"/>
              <a:pPr>
                <a:defRPr/>
              </a:pPr>
              <a:t>‹#›</a:t>
            </a:fld>
            <a:endParaRPr lang="de-DE" dirty="0"/>
          </a:p>
        </p:txBody>
      </p:sp>
    </p:spTree>
  </p:cSld>
  <p:clrMap bg1="lt1" tx1="dk1" bg2="lt2" tx2="dk2" accent1="accent1" accent2="accent2" accent3="accent3" accent4="accent4" accent5="accent5" accent6="accent6" hlink="hlink" folHlink="folHlink"/>
  <p:sldLayoutIdLst>
    <p:sldLayoutId id="2147483915" r:id="rId1"/>
  </p:sldLayoutIdLst>
  <p:hf hdr="0"/>
  <p:txStyles>
    <p:titleStyle>
      <a:lvl1pPr algn="l" rtl="0" eaLnBrk="0" fontAlgn="base" hangingPunct="0">
        <a:spcBef>
          <a:spcPct val="0"/>
        </a:spcBef>
        <a:spcAft>
          <a:spcPct val="0"/>
        </a:spcAft>
        <a:defRPr sz="2400" kern="1200">
          <a:solidFill>
            <a:schemeClr val="tx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400">
          <a:solidFill>
            <a:schemeClr val="tx1"/>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400">
          <a:solidFill>
            <a:schemeClr val="tx1"/>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400">
          <a:solidFill>
            <a:schemeClr val="tx1"/>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400">
          <a:solidFill>
            <a:schemeClr val="tx1"/>
          </a:solidFill>
          <a:latin typeface="Arial" charset="0"/>
          <a:ea typeface="MS PGothic" panose="020B0600070205080204" pitchFamily="34" charset="-128"/>
          <a:cs typeface="MS PGothic" charset="0"/>
        </a:defRPr>
      </a:lvl5pPr>
      <a:lvl6pPr marL="457200" algn="l" rtl="0" eaLnBrk="1" fontAlgn="base" hangingPunct="1">
        <a:spcBef>
          <a:spcPct val="0"/>
        </a:spcBef>
        <a:spcAft>
          <a:spcPct val="0"/>
        </a:spcAft>
        <a:defRPr sz="3600">
          <a:solidFill>
            <a:schemeClr val="tx1"/>
          </a:solidFill>
          <a:latin typeface="Calibri" pitchFamily="34" charset="0"/>
        </a:defRPr>
      </a:lvl6pPr>
      <a:lvl7pPr marL="914400" algn="l" rtl="0" eaLnBrk="1" fontAlgn="base" hangingPunct="1">
        <a:spcBef>
          <a:spcPct val="0"/>
        </a:spcBef>
        <a:spcAft>
          <a:spcPct val="0"/>
        </a:spcAft>
        <a:defRPr sz="3600">
          <a:solidFill>
            <a:schemeClr val="tx1"/>
          </a:solidFill>
          <a:latin typeface="Calibri" pitchFamily="34" charset="0"/>
        </a:defRPr>
      </a:lvl7pPr>
      <a:lvl8pPr marL="1371600" algn="l" rtl="0" eaLnBrk="1" fontAlgn="base" hangingPunct="1">
        <a:spcBef>
          <a:spcPct val="0"/>
        </a:spcBef>
        <a:spcAft>
          <a:spcPct val="0"/>
        </a:spcAft>
        <a:defRPr sz="3600">
          <a:solidFill>
            <a:schemeClr val="tx1"/>
          </a:solidFill>
          <a:latin typeface="Calibri" pitchFamily="34" charset="0"/>
        </a:defRPr>
      </a:lvl8pPr>
      <a:lvl9pPr marL="1828800" algn="l" rtl="0" eaLnBrk="1" fontAlgn="base" hangingPunct="1">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lionsclubs.ch/fr/multi-district-102/que-faisons-nous/clean-water.html"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hyperlink" Target="mailto:mail@pschweizer.ch" TargetMode="External"/><Relationship Id="rId4" Type="http://schemas.openxmlformats.org/officeDocument/2006/relationships/hyperlink" Target="mailto:hansrobert.weiss@gmail.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764704"/>
            <a:ext cx="8642350" cy="5298182"/>
          </a:xfrm>
        </p:spPr>
        <p:txBody>
          <a:bodyPr/>
          <a:lstStyle/>
          <a:p>
            <a:pPr marL="0" indent="0">
              <a:buNone/>
            </a:pPr>
            <a:r>
              <a:rPr lang="de-DE" sz="2400" dirty="0"/>
              <a:t>CLEAN WATER </a:t>
            </a:r>
            <a:r>
              <a:rPr lang="mr-IN" sz="2400" dirty="0"/>
              <a:t>–</a:t>
            </a:r>
            <a:r>
              <a:rPr lang="de-DE" sz="2400" dirty="0"/>
              <a:t> </a:t>
            </a:r>
            <a:r>
              <a:rPr lang="de-DE" sz="2400" dirty="0" err="1"/>
              <a:t>un</a:t>
            </a:r>
            <a:r>
              <a:rPr lang="de-DE" sz="2400" dirty="0"/>
              <a:t> </a:t>
            </a:r>
            <a:r>
              <a:rPr lang="de-DE" sz="2400" dirty="0" err="1"/>
              <a:t>projet</a:t>
            </a:r>
            <a:r>
              <a:rPr lang="de-DE" sz="2400" dirty="0"/>
              <a:t> „</a:t>
            </a:r>
            <a:r>
              <a:rPr lang="de-DE" sz="2400" i="1" dirty="0"/>
              <a:t>Campaign 100</a:t>
            </a:r>
            <a:r>
              <a:rPr lang="de-DE" sz="2400" dirty="0"/>
              <a:t>“</a:t>
            </a:r>
          </a:p>
          <a:p>
            <a:pPr marL="0" indent="0">
              <a:buFont typeface="Arial" charset="0"/>
              <a:buNone/>
              <a:defRPr/>
            </a:pPr>
            <a:endParaRPr lang="de-DE" dirty="0"/>
          </a:p>
          <a:p>
            <a:pPr marL="0" indent="0">
              <a:buFont typeface="Arial" charset="0"/>
              <a:buNone/>
              <a:defRPr/>
            </a:pPr>
            <a:endParaRPr lang="de-DE" dirty="0"/>
          </a:p>
          <a:p>
            <a:pPr marL="0" indent="0">
              <a:buFont typeface="Arial" charset="0"/>
              <a:buNone/>
              <a:defRPr/>
            </a:pPr>
            <a:endParaRPr lang="de-DE" dirty="0"/>
          </a:p>
          <a:p>
            <a:pPr marL="0" indent="0">
              <a:buNone/>
              <a:defRPr/>
            </a:pPr>
            <a:r>
              <a:rPr lang="de-DE" sz="2800" b="1" dirty="0"/>
              <a:t>CLEAN WATER</a:t>
            </a:r>
          </a:p>
          <a:p>
            <a:pPr marL="0" indent="0">
              <a:buNone/>
              <a:defRPr/>
            </a:pPr>
            <a:endParaRPr lang="de-DE" sz="2800" b="1" dirty="0"/>
          </a:p>
          <a:p>
            <a:pPr marL="0" indent="0">
              <a:buNone/>
              <a:defRPr/>
            </a:pPr>
            <a:r>
              <a:rPr lang="de-DE" sz="2800" b="1" dirty="0"/>
              <a:t> au </a:t>
            </a:r>
            <a:r>
              <a:rPr lang="de-DE" sz="2800" b="1" dirty="0" err="1"/>
              <a:t>Tadjikistan</a:t>
            </a:r>
            <a:r>
              <a:rPr lang="de-DE" sz="2800" b="1" dirty="0"/>
              <a:t>,</a:t>
            </a:r>
          </a:p>
          <a:p>
            <a:pPr marL="0" indent="0">
              <a:buNone/>
              <a:defRPr/>
            </a:pPr>
            <a:endParaRPr lang="de-DE" sz="2800" b="1" dirty="0"/>
          </a:p>
          <a:p>
            <a:pPr marL="0" indent="0">
              <a:buNone/>
              <a:defRPr/>
            </a:pPr>
            <a:r>
              <a:rPr lang="de-DE" sz="2800" b="1" dirty="0"/>
              <a:t>    le </a:t>
            </a:r>
            <a:r>
              <a:rPr lang="de-DE" sz="2800" b="1" dirty="0" err="1"/>
              <a:t>pays</a:t>
            </a:r>
            <a:r>
              <a:rPr lang="de-DE" sz="2800" b="1" dirty="0"/>
              <a:t> des </a:t>
            </a:r>
            <a:r>
              <a:rPr lang="de-DE" sz="2800" b="1" dirty="0" err="1"/>
              <a:t>montagnes</a:t>
            </a:r>
            <a:endParaRPr lang="de-DE" sz="2800" b="1" dirty="0"/>
          </a:p>
          <a:p>
            <a:pPr marL="0" indent="0">
              <a:buFont typeface="Arial" charset="0"/>
              <a:buNone/>
              <a:defRPr/>
            </a:pPr>
            <a:endParaRPr lang="de-DE" sz="800" b="1" dirty="0"/>
          </a:p>
          <a:p>
            <a:pPr marL="0" indent="0">
              <a:buFont typeface="Arial" charset="0"/>
              <a:buNone/>
              <a:defRPr/>
            </a:pPr>
            <a:endParaRPr lang="de-DE" sz="800" b="1" dirty="0"/>
          </a:p>
          <a:p>
            <a:pPr marL="0" indent="0">
              <a:buFont typeface="Arial" charset="0"/>
              <a:buNone/>
              <a:defRPr/>
            </a:pPr>
            <a:endParaRPr lang="de-DE" sz="800" b="1" dirty="0"/>
          </a:p>
          <a:p>
            <a:pPr marL="0" indent="0">
              <a:buFont typeface="Arial" charset="0"/>
              <a:buNone/>
              <a:defRPr/>
            </a:pPr>
            <a:endParaRPr lang="de-DE" sz="800" b="1" dirty="0"/>
          </a:p>
          <a:p>
            <a:pPr marL="0" indent="0">
              <a:buFont typeface="Arial" charset="0"/>
              <a:buNone/>
              <a:defRPr/>
            </a:pPr>
            <a:endParaRPr lang="de-DE" sz="800" b="1" dirty="0"/>
          </a:p>
          <a:p>
            <a:pPr marL="0" indent="0">
              <a:buFont typeface="Arial" charset="0"/>
              <a:buNone/>
              <a:defRPr/>
            </a:pPr>
            <a:endParaRPr lang="de-DE" sz="800" b="1" dirty="0"/>
          </a:p>
          <a:p>
            <a:pPr marL="0" indent="0">
              <a:buFont typeface="Arial" charset="0"/>
              <a:buNone/>
              <a:defRPr/>
            </a:pPr>
            <a:endParaRPr lang="de-DE" sz="2800" b="1" dirty="0"/>
          </a:p>
          <a:p>
            <a:pPr marL="0" indent="0">
              <a:buNone/>
              <a:tabLst>
                <a:tab pos="801688" algn="l"/>
              </a:tabLst>
              <a:defRPr/>
            </a:pPr>
            <a:endParaRPr lang="de-DE" sz="2400" dirty="0"/>
          </a:p>
        </p:txBody>
      </p:sp>
      <p:sp>
        <p:nvSpPr>
          <p:cNvPr id="4099" name="Slide Number Placeholder 4"/>
          <p:cNvSpPr>
            <a:spLocks noGrp="1"/>
          </p:cNvSpPr>
          <p:nvPr>
            <p:ph type="sldNum" sz="quarter" idx="4"/>
          </p:nvPr>
        </p:nvSpPr>
        <p:spPr bwMode="auto">
          <a:xfrm>
            <a:off x="8135938" y="6303963"/>
            <a:ext cx="1008062" cy="2317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D9213FA-F130-834E-A0A6-C6B774ADB8BA}" type="slidenum">
              <a:rPr lang="de-DE" sz="1200" smtClean="0"/>
              <a:t>1</a:t>
            </a:fld>
            <a:endParaRPr lang="de-DE" sz="1200" dirty="0"/>
          </a:p>
        </p:txBody>
      </p:sp>
      <p:pic>
        <p:nvPicPr>
          <p:cNvPr id="5" name="Inhaltsplatzhalter 4">
            <a:extLst>
              <a:ext uri="{FF2B5EF4-FFF2-40B4-BE49-F238E27FC236}">
                <a16:creationId xmlns:a16="http://schemas.microsoft.com/office/drawing/2014/main" id="{4DA8CC14-4ADA-4E2F-B1C3-CE6E9C07CA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5724128" y="3212976"/>
            <a:ext cx="3093180" cy="3093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Grafik 3">
            <a:extLst>
              <a:ext uri="{FF2B5EF4-FFF2-40B4-BE49-F238E27FC236}">
                <a16:creationId xmlns:a16="http://schemas.microsoft.com/office/drawing/2014/main" id="{0B31A510-FA68-4D0A-A71C-7E21C33E46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8184" y="1628800"/>
            <a:ext cx="2054698" cy="1367054"/>
          </a:xfrm>
          <a:prstGeom prst="rect">
            <a:avLst/>
          </a:prstGeom>
        </p:spPr>
      </p:pic>
    </p:spTree>
    <p:extLst>
      <p:ext uri="{BB962C8B-B14F-4D97-AF65-F5344CB8AC3E}">
        <p14:creationId xmlns:p14="http://schemas.microsoft.com/office/powerpoint/2010/main" val="934451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a:t>Douchanbé</a:t>
            </a:r>
            <a:r>
              <a:rPr lang="de-DE" dirty="0"/>
              <a:t> </a:t>
            </a:r>
            <a:r>
              <a:rPr lang="mr-IN" dirty="0"/>
              <a:t>–</a:t>
            </a:r>
            <a:r>
              <a:rPr lang="de-DE" dirty="0"/>
              <a:t> </a:t>
            </a:r>
            <a:r>
              <a:rPr lang="de-DE" dirty="0" err="1"/>
              <a:t>transports</a:t>
            </a:r>
            <a:r>
              <a:rPr lang="de-DE" dirty="0"/>
              <a:t> </a:t>
            </a:r>
            <a:r>
              <a:rPr lang="de-DE" dirty="0" err="1"/>
              <a:t>publics</a:t>
            </a:r>
            <a:endParaRPr lang="de-DE" dirty="0"/>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10</a:t>
            </a:fld>
            <a:endParaRPr lang="de-DE" dirty="0"/>
          </a:p>
        </p:txBody>
      </p:sp>
      <p:pic>
        <p:nvPicPr>
          <p:cNvPr id="5" name="Bild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9353" y="2132856"/>
            <a:ext cx="6439111" cy="4267562"/>
          </a:xfrm>
          <a:prstGeom prst="rect">
            <a:avLst/>
          </a:prstGeom>
        </p:spPr>
      </p:pic>
      <p:sp>
        <p:nvSpPr>
          <p:cNvPr id="6" name="Inhaltsplatzhalter 1"/>
          <p:cNvSpPr>
            <a:spLocks noGrp="1"/>
          </p:cNvSpPr>
          <p:nvPr>
            <p:ph idx="1"/>
          </p:nvPr>
        </p:nvSpPr>
        <p:spPr>
          <a:xfrm>
            <a:off x="251520" y="1196976"/>
            <a:ext cx="8784976" cy="5010720"/>
          </a:xfrm>
        </p:spPr>
        <p:txBody>
          <a:bodyPr numCol="1"/>
          <a:lstStyle/>
          <a:p>
            <a:pPr>
              <a:tabLst>
                <a:tab pos="2871788" algn="l"/>
                <a:tab pos="3135313" algn="l"/>
              </a:tabLst>
            </a:pPr>
            <a:r>
              <a:rPr lang="de-DE" dirty="0" err="1"/>
              <a:t>Aéroport</a:t>
            </a:r>
            <a:r>
              <a:rPr lang="de-DE" dirty="0"/>
              <a:t> international	</a:t>
            </a:r>
            <a:r>
              <a:rPr lang="de-DE" sz="1600" dirty="0">
                <a:latin typeface="Wingdings"/>
                <a:ea typeface="Wingdings"/>
                <a:cs typeface="Wingdings"/>
                <a:sym typeface="Wingdings"/>
              </a:rPr>
              <a:t>	</a:t>
            </a:r>
            <a:r>
              <a:rPr lang="de-DE" dirty="0"/>
              <a:t>Minibus </a:t>
            </a:r>
            <a:r>
              <a:rPr lang="de-DE" dirty="0" err="1"/>
              <a:t>privés</a:t>
            </a:r>
            <a:r>
              <a:rPr lang="de-DE" dirty="0"/>
              <a:t> (</a:t>
            </a:r>
            <a:r>
              <a:rPr lang="de-DE" dirty="0" err="1"/>
              <a:t>Marschrutkas</a:t>
            </a:r>
            <a:r>
              <a:rPr lang="de-DE" dirty="0"/>
              <a:t>)</a:t>
            </a:r>
          </a:p>
          <a:p>
            <a:pPr>
              <a:tabLst>
                <a:tab pos="2871788" algn="l"/>
                <a:tab pos="3135313" algn="l"/>
              </a:tabLst>
            </a:pPr>
            <a:r>
              <a:rPr lang="de-DE" dirty="0"/>
              <a:t>Trolley-bus	</a:t>
            </a:r>
            <a:r>
              <a:rPr lang="de-DE" sz="1600" dirty="0">
                <a:latin typeface="Wingdings"/>
                <a:ea typeface="Wingdings"/>
                <a:cs typeface="Wingdings"/>
                <a:sym typeface="Wingdings"/>
              </a:rPr>
              <a:t>	</a:t>
            </a:r>
            <a:r>
              <a:rPr lang="de-DE" dirty="0"/>
              <a:t>Train </a:t>
            </a:r>
            <a:r>
              <a:rPr lang="de-DE" dirty="0" err="1"/>
              <a:t>vers</a:t>
            </a:r>
            <a:r>
              <a:rPr lang="de-DE" dirty="0"/>
              <a:t> </a:t>
            </a:r>
            <a:r>
              <a:rPr lang="de-DE" dirty="0" err="1"/>
              <a:t>l‘Ouzbékistan</a:t>
            </a:r>
            <a:r>
              <a:rPr lang="de-DE" dirty="0"/>
              <a:t> </a:t>
            </a:r>
            <a:r>
              <a:rPr lang="de-DE" dirty="0" err="1"/>
              <a:t>pour</a:t>
            </a:r>
            <a:r>
              <a:rPr lang="de-DE" dirty="0"/>
              <a:t> </a:t>
            </a:r>
            <a:r>
              <a:rPr lang="de-DE" dirty="0" err="1"/>
              <a:t>les</a:t>
            </a:r>
            <a:r>
              <a:rPr lang="de-DE" dirty="0"/>
              <a:t> </a:t>
            </a:r>
            <a:r>
              <a:rPr lang="de-DE" dirty="0" err="1"/>
              <a:t>marchandises</a:t>
            </a:r>
            <a:endParaRPr lang="de-DE" dirty="0"/>
          </a:p>
          <a:p>
            <a:pPr>
              <a:tabLst>
                <a:tab pos="3225800" algn="l"/>
              </a:tabLst>
            </a:pPr>
            <a:endParaRPr lang="de-DE" dirty="0"/>
          </a:p>
        </p:txBody>
      </p:sp>
    </p:spTree>
    <p:extLst>
      <p:ext uri="{BB962C8B-B14F-4D97-AF65-F5344CB8AC3E}">
        <p14:creationId xmlns:p14="http://schemas.microsoft.com/office/powerpoint/2010/main" val="342606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Des </a:t>
            </a:r>
            <a:r>
              <a:rPr lang="de-DE" dirty="0" err="1"/>
              <a:t>moyens</a:t>
            </a:r>
            <a:r>
              <a:rPr lang="de-DE" dirty="0"/>
              <a:t> de </a:t>
            </a:r>
            <a:r>
              <a:rPr lang="de-DE" dirty="0" err="1"/>
              <a:t>transport</a:t>
            </a:r>
            <a:r>
              <a:rPr lang="de-DE" dirty="0"/>
              <a:t> à la </a:t>
            </a:r>
            <a:r>
              <a:rPr lang="de-DE" dirty="0" err="1"/>
              <a:t>campagne</a:t>
            </a:r>
            <a:r>
              <a:rPr lang="de-DE" dirty="0"/>
              <a:t>...</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11</a:t>
            </a:fld>
            <a:endParaRPr lang="de-DE" dirty="0"/>
          </a:p>
        </p:txBody>
      </p:sp>
      <p:pic>
        <p:nvPicPr>
          <p:cNvPr id="7" name="Grafik 2">
            <a:extLst>
              <a:ext uri="{FF2B5EF4-FFF2-40B4-BE49-F238E27FC236}">
                <a16:creationId xmlns:a16="http://schemas.microsoft.com/office/drawing/2014/main" id="{D96F940E-E44D-40DB-90FF-0C50421599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3140968"/>
            <a:ext cx="4896544" cy="3264363"/>
          </a:xfrm>
          <a:prstGeom prst="rect">
            <a:avLst/>
          </a:prstGeom>
        </p:spPr>
      </p:pic>
      <p:pic>
        <p:nvPicPr>
          <p:cNvPr id="11" name="Grafik 5">
            <a:extLst>
              <a:ext uri="{FF2B5EF4-FFF2-40B4-BE49-F238E27FC236}">
                <a16:creationId xmlns:a16="http://schemas.microsoft.com/office/drawing/2014/main" id="{86D6A1DA-AA78-4DBC-B96C-7F8B56D7B1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3968" y="1556792"/>
            <a:ext cx="4441236" cy="2960824"/>
          </a:xfrm>
          <a:prstGeom prst="rect">
            <a:avLst/>
          </a:prstGeom>
        </p:spPr>
      </p:pic>
    </p:spTree>
    <p:extLst>
      <p:ext uri="{BB962C8B-B14F-4D97-AF65-F5344CB8AC3E}">
        <p14:creationId xmlns:p14="http://schemas.microsoft.com/office/powerpoint/2010/main" val="405564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 </a:t>
            </a:r>
            <a:r>
              <a:rPr lang="de-DE" dirty="0" err="1"/>
              <a:t>variés</a:t>
            </a:r>
            <a:r>
              <a:rPr lang="de-DE" dirty="0"/>
              <a:t> et </a:t>
            </a:r>
            <a:r>
              <a:rPr lang="de-DE" dirty="0" err="1"/>
              <a:t>adaptés</a:t>
            </a:r>
            <a:r>
              <a:rPr lang="de-DE" dirty="0"/>
              <a:t> à </a:t>
            </a:r>
            <a:r>
              <a:rPr lang="de-DE" dirty="0" err="1"/>
              <a:t>l‘environnement</a:t>
            </a:r>
            <a:endParaRPr lang="de-DE" dirty="0"/>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12</a:t>
            </a:fld>
            <a:endParaRPr lang="de-DE" dirty="0"/>
          </a:p>
        </p:txBody>
      </p:sp>
      <p:pic>
        <p:nvPicPr>
          <p:cNvPr id="5" name="Grafik 8">
            <a:extLst>
              <a:ext uri="{FF2B5EF4-FFF2-40B4-BE49-F238E27FC236}">
                <a16:creationId xmlns:a16="http://schemas.microsoft.com/office/drawing/2014/main" id="{4AB7C97B-24D3-41BB-8F02-53CFB223E6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9952" y="3360373"/>
            <a:ext cx="4639444" cy="3092962"/>
          </a:xfrm>
          <a:prstGeom prst="rect">
            <a:avLst/>
          </a:prstGeom>
        </p:spPr>
      </p:pic>
      <p:pic>
        <p:nvPicPr>
          <p:cNvPr id="6" name="Grafik 2">
            <a:extLst>
              <a:ext uri="{FF2B5EF4-FFF2-40B4-BE49-F238E27FC236}">
                <a16:creationId xmlns:a16="http://schemas.microsoft.com/office/drawing/2014/main" id="{CEF6C98A-52B2-4DC2-9E54-A17A4C7527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1556792"/>
            <a:ext cx="4752528" cy="3168352"/>
          </a:xfrm>
          <a:prstGeom prst="rect">
            <a:avLst/>
          </a:prstGeom>
        </p:spPr>
      </p:pic>
      <p:sp>
        <p:nvSpPr>
          <p:cNvPr id="7" name="Textfeld 6"/>
          <p:cNvSpPr txBox="1"/>
          <p:nvPr/>
        </p:nvSpPr>
        <p:spPr>
          <a:xfrm>
            <a:off x="6660232" y="2915652"/>
            <a:ext cx="2232248" cy="369332"/>
          </a:xfrm>
          <a:prstGeom prst="rect">
            <a:avLst/>
          </a:prstGeom>
          <a:noFill/>
        </p:spPr>
        <p:txBody>
          <a:bodyPr wrap="square" rtlCol="0">
            <a:spAutoFit/>
          </a:bodyPr>
          <a:lstStyle/>
          <a:p>
            <a:pPr algn="r"/>
            <a:r>
              <a:rPr lang="de-DE" sz="1800" dirty="0"/>
              <a:t>Station </a:t>
            </a:r>
            <a:r>
              <a:rPr lang="de-DE" sz="1800" dirty="0" err="1"/>
              <a:t>d‘essence</a:t>
            </a:r>
            <a:endParaRPr lang="de-DE" sz="1800" dirty="0"/>
          </a:p>
        </p:txBody>
      </p:sp>
    </p:spTree>
    <p:extLst>
      <p:ext uri="{BB962C8B-B14F-4D97-AF65-F5344CB8AC3E}">
        <p14:creationId xmlns:p14="http://schemas.microsoft.com/office/powerpoint/2010/main" val="695686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251520" y="1196976"/>
            <a:ext cx="8640960" cy="5010720"/>
          </a:xfrm>
        </p:spPr>
        <p:txBody>
          <a:bodyPr/>
          <a:lstStyle/>
          <a:p>
            <a:r>
              <a:rPr lang="de-DE" dirty="0" err="1"/>
              <a:t>Khujand</a:t>
            </a:r>
            <a:r>
              <a:rPr lang="de-DE" dirty="0"/>
              <a:t> </a:t>
            </a:r>
            <a:r>
              <a:rPr lang="mr-IN" dirty="0"/>
              <a:t>–</a:t>
            </a:r>
            <a:r>
              <a:rPr lang="de-DE" dirty="0"/>
              <a:t> 170‘000 hab., 2</a:t>
            </a:r>
            <a:r>
              <a:rPr lang="de-DE" baseline="30000" dirty="0"/>
              <a:t>ème</a:t>
            </a:r>
            <a:r>
              <a:rPr lang="de-DE" dirty="0"/>
              <a:t> plus </a:t>
            </a:r>
            <a:r>
              <a:rPr lang="de-DE" dirty="0" err="1"/>
              <a:t>grande</a:t>
            </a:r>
            <a:r>
              <a:rPr lang="de-DE" dirty="0"/>
              <a:t> </a:t>
            </a:r>
            <a:r>
              <a:rPr lang="de-DE" dirty="0" err="1"/>
              <a:t>ville</a:t>
            </a:r>
            <a:r>
              <a:rPr lang="de-DE" dirty="0"/>
              <a:t>, </a:t>
            </a:r>
            <a:r>
              <a:rPr lang="de-DE" dirty="0" err="1"/>
              <a:t>capitale</a:t>
            </a:r>
            <a:r>
              <a:rPr lang="de-DE" dirty="0"/>
              <a:t> de </a:t>
            </a:r>
            <a:r>
              <a:rPr lang="de-DE" dirty="0" err="1"/>
              <a:t>province</a:t>
            </a:r>
            <a:endParaRPr lang="de-DE" dirty="0"/>
          </a:p>
          <a:p>
            <a:r>
              <a:rPr lang="de-DE" dirty="0" err="1"/>
              <a:t>Khorugh</a:t>
            </a:r>
            <a:r>
              <a:rPr lang="de-DE" dirty="0"/>
              <a:t> </a:t>
            </a:r>
            <a:r>
              <a:rPr lang="mr-IN" dirty="0"/>
              <a:t>–</a:t>
            </a:r>
            <a:r>
              <a:rPr lang="de-DE" dirty="0"/>
              <a:t> 30‘000 hab., </a:t>
            </a:r>
            <a:r>
              <a:rPr lang="de-DE" dirty="0" err="1"/>
              <a:t>capitale</a:t>
            </a:r>
            <a:r>
              <a:rPr lang="de-DE" dirty="0"/>
              <a:t> </a:t>
            </a:r>
            <a:r>
              <a:rPr lang="de-DE" dirty="0" err="1"/>
              <a:t>d‘une</a:t>
            </a:r>
            <a:r>
              <a:rPr lang="de-DE" dirty="0"/>
              <a:t> </a:t>
            </a:r>
            <a:r>
              <a:rPr lang="de-DE" dirty="0" err="1"/>
              <a:t>région</a:t>
            </a:r>
            <a:r>
              <a:rPr lang="de-DE" dirty="0"/>
              <a:t> </a:t>
            </a:r>
            <a:r>
              <a:rPr lang="de-DE" dirty="0" err="1"/>
              <a:t>autonôme</a:t>
            </a:r>
            <a:endParaRPr lang="de-DE" dirty="0"/>
          </a:p>
        </p:txBody>
      </p:sp>
      <p:sp>
        <p:nvSpPr>
          <p:cNvPr id="3" name="Titel 2"/>
          <p:cNvSpPr>
            <a:spLocks noGrp="1"/>
          </p:cNvSpPr>
          <p:nvPr>
            <p:ph type="title"/>
          </p:nvPr>
        </p:nvSpPr>
        <p:spPr/>
        <p:txBody>
          <a:bodyPr/>
          <a:lstStyle/>
          <a:p>
            <a:r>
              <a:rPr lang="de-DE" dirty="0"/>
              <a:t>Des „</a:t>
            </a:r>
            <a:r>
              <a:rPr lang="de-DE" dirty="0" err="1"/>
              <a:t>métropoles</a:t>
            </a:r>
            <a:r>
              <a:rPr lang="de-DE" dirty="0"/>
              <a:t>“ </a:t>
            </a:r>
            <a:r>
              <a:rPr lang="en-US" dirty="0" err="1"/>
              <a:t>peu</a:t>
            </a:r>
            <a:r>
              <a:rPr lang="en-US" dirty="0"/>
              <a:t> </a:t>
            </a:r>
            <a:r>
              <a:rPr lang="en-US" dirty="0" err="1"/>
              <a:t>nombreuses</a:t>
            </a:r>
            <a:r>
              <a:rPr lang="de-DE" dirty="0"/>
              <a:t>...</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13</a:t>
            </a:fld>
            <a:endParaRPr lang="de-DE" dirty="0"/>
          </a:p>
        </p:txBody>
      </p:sp>
      <p:pic>
        <p:nvPicPr>
          <p:cNvPr id="5" name="Grafik 2">
            <a:extLst>
              <a:ext uri="{FF2B5EF4-FFF2-40B4-BE49-F238E27FC236}">
                <a16:creationId xmlns:a16="http://schemas.microsoft.com/office/drawing/2014/main" id="{A817A792-3C5B-4203-95B7-8ED6B9BAE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7944" y="2276873"/>
            <a:ext cx="4680520" cy="3120347"/>
          </a:xfrm>
          <a:prstGeom prst="rect">
            <a:avLst/>
          </a:prstGeom>
        </p:spPr>
      </p:pic>
      <p:sp>
        <p:nvSpPr>
          <p:cNvPr id="9" name="Textfeld 8"/>
          <p:cNvSpPr txBox="1"/>
          <p:nvPr/>
        </p:nvSpPr>
        <p:spPr>
          <a:xfrm>
            <a:off x="251520" y="3388930"/>
            <a:ext cx="3888432" cy="369332"/>
          </a:xfrm>
          <a:prstGeom prst="rect">
            <a:avLst/>
          </a:prstGeom>
          <a:noFill/>
        </p:spPr>
        <p:txBody>
          <a:bodyPr wrap="square" rtlCol="0">
            <a:spAutoFit/>
          </a:bodyPr>
          <a:lstStyle/>
          <a:p>
            <a:r>
              <a:rPr lang="de-DE" sz="1800" dirty="0"/>
              <a:t>Route </a:t>
            </a:r>
            <a:r>
              <a:rPr lang="de-DE" sz="1600" dirty="0" err="1"/>
              <a:t>Douchanbé</a:t>
            </a:r>
            <a:r>
              <a:rPr lang="de-DE" sz="1800" dirty="0"/>
              <a:t> </a:t>
            </a:r>
            <a:r>
              <a:rPr lang="mr-IN" sz="1800" dirty="0"/>
              <a:t>–</a:t>
            </a:r>
            <a:r>
              <a:rPr lang="de-DE" sz="1800" dirty="0"/>
              <a:t> </a:t>
            </a:r>
            <a:r>
              <a:rPr lang="de-DE" sz="1800" dirty="0" err="1"/>
              <a:t>Khorugh</a:t>
            </a:r>
            <a:r>
              <a:rPr lang="de-DE" sz="1800" dirty="0"/>
              <a:t> </a:t>
            </a:r>
          </a:p>
        </p:txBody>
      </p:sp>
      <p:pic>
        <p:nvPicPr>
          <p:cNvPr id="10" name="Bild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3818343"/>
            <a:ext cx="3600400" cy="2634993"/>
          </a:xfrm>
          <a:prstGeom prst="rect">
            <a:avLst/>
          </a:prstGeom>
        </p:spPr>
      </p:pic>
    </p:spTree>
    <p:extLst>
      <p:ext uri="{BB962C8B-B14F-4D97-AF65-F5344CB8AC3E}">
        <p14:creationId xmlns:p14="http://schemas.microsoft.com/office/powerpoint/2010/main" val="263840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1520" y="565498"/>
            <a:ext cx="7488832" cy="365447"/>
          </a:xfrm>
        </p:spPr>
        <p:txBody>
          <a:bodyPr/>
          <a:lstStyle/>
          <a:p>
            <a:r>
              <a:rPr lang="de-DE" dirty="0"/>
              <a:t>... </a:t>
            </a:r>
            <a:r>
              <a:rPr lang="fr-FR" dirty="0"/>
              <a:t>mais de nombreuses habitations éparses </a:t>
            </a:r>
            <a:r>
              <a:rPr lang="de-DE" dirty="0"/>
              <a:t>...</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14</a:t>
            </a:fld>
            <a:endParaRPr lang="de-DE" dirty="0"/>
          </a:p>
        </p:txBody>
      </p:sp>
      <p:pic>
        <p:nvPicPr>
          <p:cNvPr id="11" name="Grafik 2">
            <a:extLst>
              <a:ext uri="{FF2B5EF4-FFF2-40B4-BE49-F238E27FC236}">
                <a16:creationId xmlns:a16="http://schemas.microsoft.com/office/drawing/2014/main" id="{BB25AE0A-D920-4B0A-A69C-FA52464656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1820821"/>
            <a:ext cx="4248472" cy="2832315"/>
          </a:xfrm>
          <a:prstGeom prst="rect">
            <a:avLst/>
          </a:prstGeom>
        </p:spPr>
      </p:pic>
      <p:pic>
        <p:nvPicPr>
          <p:cNvPr id="12" name="Grafik 2">
            <a:extLst>
              <a:ext uri="{FF2B5EF4-FFF2-40B4-BE49-F238E27FC236}">
                <a16:creationId xmlns:a16="http://schemas.microsoft.com/office/drawing/2014/main" id="{C8A6AEAA-5822-44C8-B808-755ACCC5DC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8004" y="3140968"/>
            <a:ext cx="4111216" cy="2740811"/>
          </a:xfrm>
          <a:prstGeom prst="rect">
            <a:avLst/>
          </a:prstGeom>
        </p:spPr>
      </p:pic>
    </p:spTree>
    <p:extLst>
      <p:ext uri="{BB962C8B-B14F-4D97-AF65-F5344CB8AC3E}">
        <p14:creationId xmlns:p14="http://schemas.microsoft.com/office/powerpoint/2010/main" val="2561090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 </a:t>
            </a:r>
            <a:r>
              <a:rPr lang="de-DE" dirty="0" err="1"/>
              <a:t>dans</a:t>
            </a:r>
            <a:r>
              <a:rPr lang="de-DE" dirty="0"/>
              <a:t> </a:t>
            </a:r>
            <a:r>
              <a:rPr lang="de-DE" dirty="0" err="1"/>
              <a:t>un</a:t>
            </a:r>
            <a:r>
              <a:rPr lang="de-DE" dirty="0"/>
              <a:t> </a:t>
            </a:r>
            <a:r>
              <a:rPr lang="de-DE" dirty="0" err="1"/>
              <a:t>environnement</a:t>
            </a:r>
            <a:r>
              <a:rPr lang="de-DE" dirty="0"/>
              <a:t> </a:t>
            </a:r>
            <a:r>
              <a:rPr lang="de-DE" dirty="0" err="1"/>
              <a:t>rude</a:t>
            </a:r>
            <a:r>
              <a:rPr lang="de-DE" dirty="0"/>
              <a:t>... </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15</a:t>
            </a:fld>
            <a:endParaRPr lang="de-DE" dirty="0"/>
          </a:p>
        </p:txBody>
      </p:sp>
      <p:pic>
        <p:nvPicPr>
          <p:cNvPr id="6" name="Grafik 2">
            <a:extLst>
              <a:ext uri="{FF2B5EF4-FFF2-40B4-BE49-F238E27FC236}">
                <a16:creationId xmlns:a16="http://schemas.microsoft.com/office/drawing/2014/main" id="{6836845F-310B-453B-8B51-014372FCED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7603" y="1268760"/>
            <a:ext cx="7668853" cy="5112568"/>
          </a:xfrm>
          <a:prstGeom prst="rect">
            <a:avLst/>
          </a:prstGeom>
        </p:spPr>
      </p:pic>
    </p:spTree>
    <p:extLst>
      <p:ext uri="{BB962C8B-B14F-4D97-AF65-F5344CB8AC3E}">
        <p14:creationId xmlns:p14="http://schemas.microsoft.com/office/powerpoint/2010/main" val="3028821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 </a:t>
            </a:r>
            <a:r>
              <a:rPr lang="fr-FR" dirty="0"/>
              <a:t>un paysage varié et grandiose </a:t>
            </a:r>
            <a:r>
              <a:rPr lang="de-DE" dirty="0"/>
              <a:t>...</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16</a:t>
            </a:fld>
            <a:endParaRPr lang="de-DE" dirty="0"/>
          </a:p>
        </p:txBody>
      </p:sp>
      <p:pic>
        <p:nvPicPr>
          <p:cNvPr id="5" name="Grafik 2">
            <a:extLst>
              <a:ext uri="{FF2B5EF4-FFF2-40B4-BE49-F238E27FC236}">
                <a16:creationId xmlns:a16="http://schemas.microsoft.com/office/drawing/2014/main" id="{A2BFF768-AEC6-4C9C-B91A-7676C23B68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196752"/>
            <a:ext cx="7777714" cy="5184576"/>
          </a:xfrm>
          <a:prstGeom prst="rect">
            <a:avLst/>
          </a:prstGeom>
        </p:spPr>
      </p:pic>
    </p:spTree>
    <p:extLst>
      <p:ext uri="{BB962C8B-B14F-4D97-AF65-F5344CB8AC3E}">
        <p14:creationId xmlns:p14="http://schemas.microsoft.com/office/powerpoint/2010/main" val="2612291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 </a:t>
            </a:r>
            <a:r>
              <a:rPr lang="de-DE" dirty="0" err="1"/>
              <a:t>pouvant</a:t>
            </a:r>
            <a:r>
              <a:rPr lang="de-DE" dirty="0"/>
              <a:t> se </a:t>
            </a:r>
            <a:r>
              <a:rPr lang="de-DE" dirty="0" err="1"/>
              <a:t>comparer</a:t>
            </a:r>
            <a:r>
              <a:rPr lang="de-DE" dirty="0"/>
              <a:t> à la Suisse...</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17</a:t>
            </a:fld>
            <a:endParaRPr lang="de-DE" dirty="0"/>
          </a:p>
        </p:txBody>
      </p:sp>
      <p:pic>
        <p:nvPicPr>
          <p:cNvPr id="5" name="Grafik 2">
            <a:extLst>
              <a:ext uri="{FF2B5EF4-FFF2-40B4-BE49-F238E27FC236}">
                <a16:creationId xmlns:a16="http://schemas.microsoft.com/office/drawing/2014/main" id="{AD0D96D6-1B1E-4D53-80F1-299116F47B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196752"/>
            <a:ext cx="7891636" cy="5261091"/>
          </a:xfrm>
          <a:prstGeom prst="rect">
            <a:avLst/>
          </a:prstGeom>
        </p:spPr>
      </p:pic>
    </p:spTree>
    <p:extLst>
      <p:ext uri="{BB962C8B-B14F-4D97-AF65-F5344CB8AC3E}">
        <p14:creationId xmlns:p14="http://schemas.microsoft.com/office/powerpoint/2010/main" val="4003214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 se </a:t>
            </a:r>
            <a:r>
              <a:rPr lang="de-DE" dirty="0" err="1"/>
              <a:t>prologeant</a:t>
            </a:r>
            <a:r>
              <a:rPr lang="de-DE" dirty="0"/>
              <a:t> à </a:t>
            </a:r>
            <a:r>
              <a:rPr lang="de-DE" dirty="0" err="1"/>
              <a:t>l‘infini</a:t>
            </a:r>
            <a:endParaRPr lang="de-DE" dirty="0"/>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18</a:t>
            </a:fld>
            <a:endParaRPr lang="de-DE" dirty="0"/>
          </a:p>
        </p:txBody>
      </p:sp>
      <p:pic>
        <p:nvPicPr>
          <p:cNvPr id="8" name="Grafik 2">
            <a:extLst>
              <a:ext uri="{FF2B5EF4-FFF2-40B4-BE49-F238E27FC236}">
                <a16:creationId xmlns:a16="http://schemas.microsoft.com/office/drawing/2014/main" id="{ADEBF1E3-629D-40B1-B5E4-4AB33D2F7A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9992" y="1268760"/>
            <a:ext cx="4104456" cy="2736304"/>
          </a:xfrm>
          <a:prstGeom prst="rect">
            <a:avLst/>
          </a:prstGeom>
        </p:spPr>
      </p:pic>
      <p:pic>
        <p:nvPicPr>
          <p:cNvPr id="9" name="Grafik 2">
            <a:extLst>
              <a:ext uri="{FF2B5EF4-FFF2-40B4-BE49-F238E27FC236}">
                <a16:creationId xmlns:a16="http://schemas.microsoft.com/office/drawing/2014/main" id="{BEA1B296-BA51-44AF-99BB-9D152E1918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3645024"/>
            <a:ext cx="4219228" cy="2812819"/>
          </a:xfrm>
          <a:prstGeom prst="rect">
            <a:avLst/>
          </a:prstGeom>
        </p:spPr>
      </p:pic>
      <p:pic>
        <p:nvPicPr>
          <p:cNvPr id="2" name="Bild 1" descr="IMG_3516.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24128" y="4293096"/>
            <a:ext cx="2880320" cy="2160240"/>
          </a:xfrm>
          <a:prstGeom prst="rect">
            <a:avLst/>
          </a:prstGeom>
        </p:spPr>
      </p:pic>
      <p:sp>
        <p:nvSpPr>
          <p:cNvPr id="5" name="Textfeld 4"/>
          <p:cNvSpPr txBox="1"/>
          <p:nvPr/>
        </p:nvSpPr>
        <p:spPr>
          <a:xfrm>
            <a:off x="179512" y="2859033"/>
            <a:ext cx="4305858" cy="707886"/>
          </a:xfrm>
          <a:prstGeom prst="rect">
            <a:avLst/>
          </a:prstGeom>
          <a:noFill/>
        </p:spPr>
        <p:txBody>
          <a:bodyPr wrap="square" rtlCol="0">
            <a:spAutoFit/>
          </a:bodyPr>
          <a:lstStyle/>
          <a:p>
            <a:pPr algn="r"/>
            <a:r>
              <a:rPr lang="de-DE" sz="2000" dirty="0" err="1"/>
              <a:t>Une</a:t>
            </a:r>
            <a:r>
              <a:rPr lang="de-DE" sz="2000" dirty="0"/>
              <a:t> </a:t>
            </a:r>
            <a:r>
              <a:rPr lang="de-DE" sz="2000" dirty="0" err="1"/>
              <a:t>pompe</a:t>
            </a:r>
            <a:r>
              <a:rPr lang="de-DE" sz="2000" dirty="0"/>
              <a:t> </a:t>
            </a:r>
            <a:r>
              <a:rPr lang="de-DE" sz="2000" dirty="0" err="1"/>
              <a:t>pour</a:t>
            </a:r>
            <a:r>
              <a:rPr lang="de-DE" sz="2000" dirty="0"/>
              <a:t> </a:t>
            </a:r>
            <a:r>
              <a:rPr lang="de-DE" sz="2000" dirty="0" err="1"/>
              <a:t>exploiter</a:t>
            </a:r>
            <a:r>
              <a:rPr lang="de-DE" sz="2000" dirty="0"/>
              <a:t> </a:t>
            </a:r>
            <a:r>
              <a:rPr lang="de-DE" sz="2000" dirty="0" err="1"/>
              <a:t>l‘eau</a:t>
            </a:r>
            <a:r>
              <a:rPr lang="de-DE" sz="2000" dirty="0"/>
              <a:t> de la </a:t>
            </a:r>
            <a:r>
              <a:rPr lang="de-DE" sz="2000" dirty="0" err="1"/>
              <a:t>nappe</a:t>
            </a:r>
            <a:r>
              <a:rPr lang="de-DE" sz="2000" dirty="0"/>
              <a:t> </a:t>
            </a:r>
            <a:r>
              <a:rPr lang="de-DE" sz="2000" dirty="0" err="1"/>
              <a:t>phréatique</a:t>
            </a:r>
            <a:endParaRPr lang="de-DE" sz="2000" dirty="0"/>
          </a:p>
        </p:txBody>
      </p:sp>
    </p:spTree>
    <p:extLst>
      <p:ext uri="{BB962C8B-B14F-4D97-AF65-F5344CB8AC3E}">
        <p14:creationId xmlns:p14="http://schemas.microsoft.com/office/powerpoint/2010/main" val="2055968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a:t>Les</a:t>
            </a:r>
            <a:r>
              <a:rPr lang="de-DE" dirty="0"/>
              <a:t> </a:t>
            </a:r>
            <a:r>
              <a:rPr lang="de-DE" dirty="0" err="1"/>
              <a:t>habitants</a:t>
            </a:r>
            <a:r>
              <a:rPr lang="de-DE" dirty="0"/>
              <a:t>...</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19</a:t>
            </a:fld>
            <a:endParaRPr lang="de-DE" dirty="0"/>
          </a:p>
        </p:txBody>
      </p:sp>
      <p:pic>
        <p:nvPicPr>
          <p:cNvPr id="6" name="Grafik 2">
            <a:extLst>
              <a:ext uri="{FF2B5EF4-FFF2-40B4-BE49-F238E27FC236}">
                <a16:creationId xmlns:a16="http://schemas.microsoft.com/office/drawing/2014/main" id="{48AFABB0-C0DB-4057-9509-DEA3BE7F31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3808" y="2492896"/>
            <a:ext cx="5875412" cy="3916941"/>
          </a:xfrm>
          <a:prstGeom prst="rect">
            <a:avLst/>
          </a:prstGeom>
        </p:spPr>
      </p:pic>
      <p:sp>
        <p:nvSpPr>
          <p:cNvPr id="7" name="Inhaltsplatzhalter 1"/>
          <p:cNvSpPr>
            <a:spLocks noGrp="1"/>
          </p:cNvSpPr>
          <p:nvPr>
            <p:ph idx="1"/>
          </p:nvPr>
        </p:nvSpPr>
        <p:spPr>
          <a:xfrm>
            <a:off x="251520" y="1226592"/>
            <a:ext cx="8640960" cy="5010720"/>
          </a:xfrm>
        </p:spPr>
        <p:txBody>
          <a:bodyPr/>
          <a:lstStyle/>
          <a:p>
            <a:pPr marL="0" indent="0">
              <a:buNone/>
            </a:pPr>
            <a:r>
              <a:rPr lang="de-DE" dirty="0"/>
              <a:t>Le </a:t>
            </a:r>
            <a:r>
              <a:rPr lang="de-DE" dirty="0" err="1"/>
              <a:t>Taptschan</a:t>
            </a:r>
            <a:r>
              <a:rPr lang="de-DE" dirty="0"/>
              <a:t> </a:t>
            </a:r>
            <a:r>
              <a:rPr lang="mr-IN" dirty="0"/>
              <a:t>–</a:t>
            </a:r>
            <a:r>
              <a:rPr lang="de-DE" dirty="0"/>
              <a:t> </a:t>
            </a:r>
            <a:r>
              <a:rPr lang="de-DE" dirty="0" err="1"/>
              <a:t>une</a:t>
            </a:r>
            <a:r>
              <a:rPr lang="de-DE" dirty="0"/>
              <a:t> </a:t>
            </a:r>
            <a:r>
              <a:rPr lang="de-DE" dirty="0" err="1"/>
              <a:t>plateforme</a:t>
            </a:r>
            <a:r>
              <a:rPr lang="de-DE" dirty="0"/>
              <a:t> </a:t>
            </a:r>
            <a:r>
              <a:rPr lang="de-DE" dirty="0" err="1"/>
              <a:t>surélevée</a:t>
            </a:r>
            <a:r>
              <a:rPr lang="de-DE" dirty="0"/>
              <a:t> </a:t>
            </a:r>
            <a:r>
              <a:rPr lang="de-DE" dirty="0" err="1"/>
              <a:t>pour</a:t>
            </a:r>
            <a:r>
              <a:rPr lang="de-DE" dirty="0"/>
              <a:t> </a:t>
            </a:r>
            <a:r>
              <a:rPr lang="de-DE" dirty="0" err="1"/>
              <a:t>s‘asseoir</a:t>
            </a:r>
            <a:r>
              <a:rPr lang="de-DE" dirty="0"/>
              <a:t>, </a:t>
            </a:r>
            <a:r>
              <a:rPr lang="de-DE" dirty="0" err="1"/>
              <a:t>manger</a:t>
            </a:r>
            <a:r>
              <a:rPr lang="de-DE" dirty="0"/>
              <a:t>, </a:t>
            </a:r>
            <a:r>
              <a:rPr lang="de-DE" dirty="0" err="1"/>
              <a:t>dormir</a:t>
            </a:r>
            <a:r>
              <a:rPr lang="de-DE" dirty="0"/>
              <a:t> à </a:t>
            </a:r>
            <a:r>
              <a:rPr lang="de-DE" dirty="0" err="1"/>
              <a:t>ciel</a:t>
            </a:r>
            <a:r>
              <a:rPr lang="de-DE" dirty="0"/>
              <a:t> ouvert</a:t>
            </a:r>
          </a:p>
        </p:txBody>
      </p:sp>
      <p:pic>
        <p:nvPicPr>
          <p:cNvPr id="8" name="Grafik 1">
            <a:extLst>
              <a:ext uri="{FF2B5EF4-FFF2-40B4-BE49-F238E27FC236}">
                <a16:creationId xmlns:a16="http://schemas.microsoft.com/office/drawing/2014/main" id="{ADB104F4-0DD8-4D03-AA96-64B249F2DC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1940835"/>
            <a:ext cx="2880320" cy="1920213"/>
          </a:xfrm>
          <a:prstGeom prst="rect">
            <a:avLst/>
          </a:prstGeom>
        </p:spPr>
      </p:pic>
    </p:spTree>
    <p:extLst>
      <p:ext uri="{BB962C8B-B14F-4D97-AF65-F5344CB8AC3E}">
        <p14:creationId xmlns:p14="http://schemas.microsoft.com/office/powerpoint/2010/main" val="2425053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5DBA0DB-5752-4D01-BE0B-2FB40816BCF8}"/>
              </a:ext>
            </a:extLst>
          </p:cNvPr>
          <p:cNvSpPr>
            <a:spLocks noGrp="1"/>
          </p:cNvSpPr>
          <p:nvPr>
            <p:ph idx="1"/>
          </p:nvPr>
        </p:nvSpPr>
        <p:spPr/>
        <p:txBody>
          <a:bodyPr/>
          <a:lstStyle/>
          <a:p>
            <a:pPr>
              <a:spcAft>
                <a:spcPts val="1800"/>
              </a:spcAft>
            </a:pPr>
            <a:r>
              <a:rPr lang="de-CH" b="1" dirty="0"/>
              <a:t>Clean </a:t>
            </a:r>
            <a:r>
              <a:rPr lang="de-CH" b="1" dirty="0" err="1"/>
              <a:t>Water</a:t>
            </a:r>
            <a:r>
              <a:rPr lang="de-CH" b="1" dirty="0"/>
              <a:t> </a:t>
            </a:r>
            <a:r>
              <a:rPr lang="de-CH" b="1" dirty="0" err="1"/>
              <a:t>dans</a:t>
            </a:r>
            <a:r>
              <a:rPr lang="de-CH" b="1" dirty="0"/>
              <a:t> le </a:t>
            </a:r>
            <a:r>
              <a:rPr lang="de-CH" b="1" dirty="0" err="1"/>
              <a:t>cadre</a:t>
            </a:r>
            <a:r>
              <a:rPr lang="de-CH" b="1" dirty="0"/>
              <a:t> de "</a:t>
            </a:r>
            <a:r>
              <a:rPr lang="de-CH" b="1" i="1" dirty="0"/>
              <a:t>Campaign 100</a:t>
            </a:r>
            <a:r>
              <a:rPr lang="de-CH" b="1" dirty="0"/>
              <a:t>"</a:t>
            </a:r>
          </a:p>
          <a:p>
            <a:pPr>
              <a:spcAft>
                <a:spcPts val="1800"/>
              </a:spcAft>
            </a:pPr>
            <a:r>
              <a:rPr lang="de-CH" b="1" dirty="0" err="1"/>
              <a:t>Pourquoi</a:t>
            </a:r>
            <a:r>
              <a:rPr lang="de-CH" b="1" dirty="0"/>
              <a:t> le </a:t>
            </a:r>
            <a:r>
              <a:rPr lang="de-CH" b="1" dirty="0" err="1"/>
              <a:t>Tadjikistan</a:t>
            </a:r>
            <a:r>
              <a:rPr lang="de-CH" b="1" dirty="0"/>
              <a:t>?</a:t>
            </a:r>
          </a:p>
          <a:p>
            <a:pPr>
              <a:spcAft>
                <a:spcPts val="1800"/>
              </a:spcAft>
            </a:pPr>
            <a:r>
              <a:rPr lang="de-CH" b="1" dirty="0"/>
              <a:t>DEWATS </a:t>
            </a:r>
            <a:r>
              <a:rPr lang="de-CH" b="1" dirty="0" err="1"/>
              <a:t>DE</a:t>
            </a:r>
            <a:r>
              <a:rPr lang="de-CH" dirty="0" err="1"/>
              <a:t>centralised</a:t>
            </a:r>
            <a:r>
              <a:rPr lang="de-CH" dirty="0"/>
              <a:t> </a:t>
            </a:r>
            <a:r>
              <a:rPr lang="de-CH" b="1" dirty="0" err="1"/>
              <a:t>WA</a:t>
            </a:r>
            <a:r>
              <a:rPr lang="de-CH" dirty="0" err="1"/>
              <a:t>ter</a:t>
            </a:r>
            <a:r>
              <a:rPr lang="de-CH" dirty="0"/>
              <a:t> </a:t>
            </a:r>
            <a:r>
              <a:rPr lang="de-CH" b="1" dirty="0"/>
              <a:t>T</a:t>
            </a:r>
            <a:r>
              <a:rPr lang="de-CH" dirty="0"/>
              <a:t>reatment </a:t>
            </a:r>
            <a:r>
              <a:rPr lang="de-CH" b="1" dirty="0"/>
              <a:t>S</a:t>
            </a:r>
            <a:r>
              <a:rPr lang="de-CH" dirty="0"/>
              <a:t>ystem</a:t>
            </a:r>
          </a:p>
          <a:p>
            <a:pPr>
              <a:spcAft>
                <a:spcPts val="1800"/>
              </a:spcAft>
            </a:pPr>
            <a:r>
              <a:rPr lang="de-CH" b="1" dirty="0"/>
              <a:t>Nos </a:t>
            </a:r>
            <a:r>
              <a:rPr lang="de-CH" b="1" dirty="0" err="1"/>
              <a:t>partenaires</a:t>
            </a:r>
            <a:endParaRPr lang="de-CH" b="1" dirty="0"/>
          </a:p>
          <a:p>
            <a:pPr>
              <a:spcAft>
                <a:spcPts val="1800"/>
              </a:spcAft>
            </a:pPr>
            <a:r>
              <a:rPr lang="de-CH" b="1" dirty="0" err="1"/>
              <a:t>Déploiement</a:t>
            </a:r>
            <a:r>
              <a:rPr lang="de-CH" b="1" dirty="0"/>
              <a:t>, </a:t>
            </a:r>
            <a:r>
              <a:rPr lang="de-CH" b="1" dirty="0" err="1"/>
              <a:t>mises</a:t>
            </a:r>
            <a:r>
              <a:rPr lang="de-CH" b="1" dirty="0"/>
              <a:t> en </a:t>
            </a:r>
            <a:r>
              <a:rPr lang="de-CH" b="1" dirty="0" err="1"/>
              <a:t>service</a:t>
            </a:r>
            <a:endParaRPr lang="de-CH" b="1" dirty="0"/>
          </a:p>
          <a:p>
            <a:pPr>
              <a:spcAft>
                <a:spcPts val="1800"/>
              </a:spcAft>
            </a:pPr>
            <a:r>
              <a:rPr lang="de-CH" b="1" dirty="0" err="1"/>
              <a:t>L’état</a:t>
            </a:r>
            <a:r>
              <a:rPr lang="de-CH" b="1" dirty="0"/>
              <a:t> des </a:t>
            </a:r>
            <a:r>
              <a:rPr lang="de-CH" b="1" dirty="0" err="1"/>
              <a:t>collectes</a:t>
            </a:r>
            <a:r>
              <a:rPr lang="de-CH" b="1" dirty="0"/>
              <a:t> – </a:t>
            </a:r>
            <a:r>
              <a:rPr lang="de-CH" b="1" dirty="0" err="1"/>
              <a:t>nouvel</a:t>
            </a:r>
            <a:r>
              <a:rPr lang="de-CH" b="1" dirty="0"/>
              <a:t> </a:t>
            </a:r>
            <a:r>
              <a:rPr lang="de-CH" b="1" dirty="0" err="1"/>
              <a:t>objectif</a:t>
            </a:r>
            <a:endParaRPr lang="de-CH" b="1" dirty="0"/>
          </a:p>
          <a:p>
            <a:pPr>
              <a:spcAft>
                <a:spcPts val="1800"/>
              </a:spcAft>
            </a:pPr>
            <a:r>
              <a:rPr lang="de-CH" b="1" dirty="0" err="1"/>
              <a:t>Informations</a:t>
            </a:r>
            <a:r>
              <a:rPr lang="de-CH" b="1" dirty="0"/>
              <a:t> </a:t>
            </a:r>
            <a:r>
              <a:rPr lang="de-CH" b="1" dirty="0" err="1"/>
              <a:t>complémentaires</a:t>
            </a:r>
            <a:endParaRPr lang="de-CH" b="1" dirty="0"/>
          </a:p>
          <a:p>
            <a:pPr marL="0" indent="0">
              <a:spcAft>
                <a:spcPts val="1800"/>
              </a:spcAft>
              <a:buNone/>
            </a:pPr>
            <a:endParaRPr lang="de-CH" b="1" dirty="0"/>
          </a:p>
        </p:txBody>
      </p:sp>
      <p:sp>
        <p:nvSpPr>
          <p:cNvPr id="4" name="Foliennummernplatzhalter 3">
            <a:extLst>
              <a:ext uri="{FF2B5EF4-FFF2-40B4-BE49-F238E27FC236}">
                <a16:creationId xmlns:a16="http://schemas.microsoft.com/office/drawing/2014/main" id="{42E625D7-0929-4521-9E18-3E9595E20A13}"/>
              </a:ext>
            </a:extLst>
          </p:cNvPr>
          <p:cNvSpPr>
            <a:spLocks noGrp="1"/>
          </p:cNvSpPr>
          <p:nvPr>
            <p:ph type="sldNum" sz="quarter" idx="4"/>
          </p:nvPr>
        </p:nvSpPr>
        <p:spPr/>
        <p:txBody>
          <a:bodyPr/>
          <a:lstStyle/>
          <a:p>
            <a:pPr>
              <a:defRPr/>
            </a:pPr>
            <a:fld id="{B68C82E4-0A5B-AB48-A96E-A262B4503638}" type="slidenum">
              <a:rPr lang="de-DE" smtClean="0"/>
              <a:pPr>
                <a:defRPr/>
              </a:pPr>
              <a:t>2</a:t>
            </a:fld>
            <a:endParaRPr lang="de-DE" dirty="0"/>
          </a:p>
        </p:txBody>
      </p:sp>
    </p:spTree>
    <p:extLst>
      <p:ext uri="{BB962C8B-B14F-4D97-AF65-F5344CB8AC3E}">
        <p14:creationId xmlns:p14="http://schemas.microsoft.com/office/powerpoint/2010/main" val="688166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 </a:t>
            </a:r>
            <a:r>
              <a:rPr lang="de-DE" dirty="0" err="1"/>
              <a:t>vivent</a:t>
            </a:r>
            <a:r>
              <a:rPr lang="de-DE" dirty="0"/>
              <a:t> </a:t>
            </a:r>
            <a:r>
              <a:rPr lang="de-DE" dirty="0" err="1"/>
              <a:t>ensemble</a:t>
            </a:r>
            <a:r>
              <a:rPr lang="de-DE" dirty="0"/>
              <a:t> au </a:t>
            </a:r>
            <a:r>
              <a:rPr lang="de-DE" dirty="0" err="1"/>
              <a:t>delà</a:t>
            </a:r>
            <a:r>
              <a:rPr lang="de-DE" dirty="0"/>
              <a:t> des </a:t>
            </a:r>
            <a:r>
              <a:rPr lang="de-DE" dirty="0" err="1"/>
              <a:t>générations</a:t>
            </a:r>
            <a:endParaRPr lang="de-DE" dirty="0"/>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20</a:t>
            </a:fld>
            <a:endParaRPr lang="de-DE" dirty="0"/>
          </a:p>
        </p:txBody>
      </p:sp>
      <p:pic>
        <p:nvPicPr>
          <p:cNvPr id="8" name="Grafik 2">
            <a:extLst>
              <a:ext uri="{FF2B5EF4-FFF2-40B4-BE49-F238E27FC236}">
                <a16:creationId xmlns:a16="http://schemas.microsoft.com/office/drawing/2014/main" id="{8CA2D4FB-2B19-4603-88B5-C21CE1B684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412776"/>
            <a:ext cx="4536504" cy="3024336"/>
          </a:xfrm>
          <a:prstGeom prst="rect">
            <a:avLst/>
          </a:prstGeom>
        </p:spPr>
      </p:pic>
      <p:pic>
        <p:nvPicPr>
          <p:cNvPr id="9" name="Grafik 2">
            <a:extLst>
              <a:ext uri="{FF2B5EF4-FFF2-40B4-BE49-F238E27FC236}">
                <a16:creationId xmlns:a16="http://schemas.microsoft.com/office/drawing/2014/main" id="{0CD2442A-499E-4D19-90E8-118BE3E2B6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3968" y="3501008"/>
            <a:ext cx="4464496" cy="2976331"/>
          </a:xfrm>
          <a:prstGeom prst="rect">
            <a:avLst/>
          </a:prstGeom>
        </p:spPr>
      </p:pic>
      <p:sp>
        <p:nvSpPr>
          <p:cNvPr id="10" name="Textfeld 9"/>
          <p:cNvSpPr txBox="1"/>
          <p:nvPr/>
        </p:nvSpPr>
        <p:spPr>
          <a:xfrm>
            <a:off x="4067944" y="3068960"/>
            <a:ext cx="4716016" cy="369332"/>
          </a:xfrm>
          <a:prstGeom prst="rect">
            <a:avLst/>
          </a:prstGeom>
          <a:noFill/>
        </p:spPr>
        <p:txBody>
          <a:bodyPr wrap="square" rtlCol="0">
            <a:spAutoFit/>
          </a:bodyPr>
          <a:lstStyle/>
          <a:p>
            <a:pPr algn="r"/>
            <a:r>
              <a:rPr lang="de-DE" sz="1800" dirty="0"/>
              <a:t>Maître </a:t>
            </a:r>
            <a:r>
              <a:rPr lang="de-DE" sz="1800" dirty="0" err="1"/>
              <a:t>d‘école</a:t>
            </a:r>
            <a:r>
              <a:rPr lang="de-DE" sz="1800" dirty="0"/>
              <a:t> </a:t>
            </a:r>
            <a:r>
              <a:rPr lang="de-DE" sz="1800" dirty="0" err="1"/>
              <a:t>avec</a:t>
            </a:r>
            <a:r>
              <a:rPr lang="de-DE" sz="1800" dirty="0"/>
              <a:t> </a:t>
            </a:r>
            <a:r>
              <a:rPr lang="de-DE" sz="1800" dirty="0" err="1"/>
              <a:t>ses</a:t>
            </a:r>
            <a:r>
              <a:rPr lang="de-DE" sz="1800" dirty="0"/>
              <a:t> petit-</a:t>
            </a:r>
            <a:r>
              <a:rPr lang="de-DE" sz="1800" dirty="0" err="1"/>
              <a:t>enfants</a:t>
            </a:r>
            <a:endParaRPr lang="de-DE" sz="1800" dirty="0"/>
          </a:p>
        </p:txBody>
      </p:sp>
    </p:spTree>
    <p:extLst>
      <p:ext uri="{BB962C8B-B14F-4D97-AF65-F5344CB8AC3E}">
        <p14:creationId xmlns:p14="http://schemas.microsoft.com/office/powerpoint/2010/main" val="2528622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251520" y="1196976"/>
            <a:ext cx="8640960" cy="5010720"/>
          </a:xfrm>
        </p:spPr>
        <p:txBody>
          <a:bodyPr/>
          <a:lstStyle/>
          <a:p>
            <a:r>
              <a:rPr lang="de-DE" dirty="0" err="1"/>
              <a:t>Les</a:t>
            </a:r>
            <a:r>
              <a:rPr lang="de-DE" dirty="0"/>
              <a:t> </a:t>
            </a:r>
            <a:r>
              <a:rPr lang="de-DE" dirty="0" err="1"/>
              <a:t>repas</a:t>
            </a:r>
            <a:r>
              <a:rPr lang="de-DE" dirty="0"/>
              <a:t> </a:t>
            </a:r>
            <a:r>
              <a:rPr lang="de-DE" dirty="0" err="1"/>
              <a:t>sont</a:t>
            </a:r>
            <a:r>
              <a:rPr lang="de-DE" dirty="0"/>
              <a:t> </a:t>
            </a:r>
            <a:r>
              <a:rPr lang="de-DE" dirty="0" err="1"/>
              <a:t>variés</a:t>
            </a:r>
            <a:r>
              <a:rPr lang="de-DE" dirty="0"/>
              <a:t>, </a:t>
            </a:r>
            <a:r>
              <a:rPr lang="de-DE" dirty="0" err="1"/>
              <a:t>toujours</a:t>
            </a:r>
            <a:r>
              <a:rPr lang="de-DE" dirty="0"/>
              <a:t> </a:t>
            </a:r>
            <a:r>
              <a:rPr lang="de-DE" dirty="0" err="1"/>
              <a:t>accompagnés</a:t>
            </a:r>
            <a:r>
              <a:rPr lang="de-DE" dirty="0"/>
              <a:t> de </a:t>
            </a:r>
            <a:r>
              <a:rPr lang="de-DE" dirty="0" err="1"/>
              <a:t>pain</a:t>
            </a:r>
            <a:endParaRPr lang="de-DE" dirty="0"/>
          </a:p>
          <a:p>
            <a:r>
              <a:rPr lang="de-DE" dirty="0" err="1"/>
              <a:t>Les</a:t>
            </a:r>
            <a:r>
              <a:rPr lang="de-DE" dirty="0"/>
              <a:t> </a:t>
            </a:r>
            <a:r>
              <a:rPr lang="de-DE" dirty="0" err="1"/>
              <a:t>repas</a:t>
            </a:r>
            <a:r>
              <a:rPr lang="de-DE" dirty="0"/>
              <a:t> se </a:t>
            </a:r>
            <a:r>
              <a:rPr lang="de-DE" dirty="0" err="1"/>
              <a:t>prennent</a:t>
            </a:r>
            <a:r>
              <a:rPr lang="de-DE" dirty="0"/>
              <a:t> </a:t>
            </a:r>
            <a:r>
              <a:rPr lang="de-DE" dirty="0" err="1"/>
              <a:t>assis</a:t>
            </a:r>
            <a:r>
              <a:rPr lang="de-DE" dirty="0"/>
              <a:t> </a:t>
            </a:r>
            <a:r>
              <a:rPr lang="de-DE" dirty="0" err="1"/>
              <a:t>sur</a:t>
            </a:r>
            <a:r>
              <a:rPr lang="de-DE" dirty="0"/>
              <a:t> </a:t>
            </a:r>
            <a:r>
              <a:rPr lang="de-DE" dirty="0" err="1"/>
              <a:t>un</a:t>
            </a:r>
            <a:r>
              <a:rPr lang="de-DE" dirty="0"/>
              <a:t> </a:t>
            </a:r>
            <a:r>
              <a:rPr lang="de-DE" dirty="0" err="1"/>
              <a:t>tapis</a:t>
            </a:r>
            <a:r>
              <a:rPr lang="de-DE" dirty="0"/>
              <a:t>, des </a:t>
            </a:r>
            <a:r>
              <a:rPr lang="de-DE" dirty="0" err="1"/>
              <a:t>matelas</a:t>
            </a:r>
            <a:r>
              <a:rPr lang="de-DE" dirty="0"/>
              <a:t> </a:t>
            </a:r>
            <a:r>
              <a:rPr lang="de-DE" dirty="0" err="1"/>
              <a:t>sont</a:t>
            </a:r>
            <a:r>
              <a:rPr lang="de-DE" dirty="0"/>
              <a:t> </a:t>
            </a:r>
            <a:r>
              <a:rPr lang="de-DE" dirty="0" err="1"/>
              <a:t>déroulés</a:t>
            </a:r>
            <a:r>
              <a:rPr lang="de-DE" dirty="0"/>
              <a:t> </a:t>
            </a:r>
            <a:r>
              <a:rPr lang="de-DE" dirty="0" err="1"/>
              <a:t>pour</a:t>
            </a:r>
            <a:r>
              <a:rPr lang="de-DE" dirty="0"/>
              <a:t> </a:t>
            </a:r>
            <a:r>
              <a:rPr lang="de-DE" dirty="0" err="1"/>
              <a:t>dormir</a:t>
            </a:r>
            <a:endParaRPr lang="de-DE" dirty="0"/>
          </a:p>
        </p:txBody>
      </p:sp>
      <p:sp>
        <p:nvSpPr>
          <p:cNvPr id="3" name="Titel 2"/>
          <p:cNvSpPr>
            <a:spLocks noGrp="1"/>
          </p:cNvSpPr>
          <p:nvPr>
            <p:ph type="title"/>
          </p:nvPr>
        </p:nvSpPr>
        <p:spPr/>
        <p:txBody>
          <a:bodyPr/>
          <a:lstStyle/>
          <a:p>
            <a:r>
              <a:rPr lang="de-DE" dirty="0" err="1"/>
              <a:t>Une</a:t>
            </a:r>
            <a:r>
              <a:rPr lang="de-DE" dirty="0"/>
              <a:t> </a:t>
            </a:r>
            <a:r>
              <a:rPr lang="de-DE" dirty="0" err="1"/>
              <a:t>vie</a:t>
            </a:r>
            <a:r>
              <a:rPr lang="de-DE" dirty="0"/>
              <a:t> familiale </a:t>
            </a:r>
            <a:r>
              <a:rPr lang="de-DE" dirty="0" err="1"/>
              <a:t>dans</a:t>
            </a:r>
            <a:r>
              <a:rPr lang="de-DE" dirty="0"/>
              <a:t> </a:t>
            </a:r>
            <a:r>
              <a:rPr lang="de-DE" dirty="0" err="1"/>
              <a:t>une</a:t>
            </a:r>
            <a:r>
              <a:rPr lang="de-DE" dirty="0"/>
              <a:t> </a:t>
            </a:r>
            <a:r>
              <a:rPr lang="de-DE" dirty="0" err="1"/>
              <a:t>chambre</a:t>
            </a:r>
            <a:r>
              <a:rPr lang="de-DE" dirty="0"/>
              <a:t> </a:t>
            </a:r>
            <a:r>
              <a:rPr lang="de-DE" dirty="0" err="1"/>
              <a:t>unique</a:t>
            </a:r>
            <a:endParaRPr lang="de-DE" dirty="0"/>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21</a:t>
            </a:fld>
            <a:endParaRPr lang="de-DE" dirty="0"/>
          </a:p>
        </p:txBody>
      </p:sp>
      <p:pic>
        <p:nvPicPr>
          <p:cNvPr id="5" name="Grafik 2">
            <a:extLst>
              <a:ext uri="{FF2B5EF4-FFF2-40B4-BE49-F238E27FC236}">
                <a16:creationId xmlns:a16="http://schemas.microsoft.com/office/drawing/2014/main" id="{1B04CBAA-400C-4ACA-9EF0-7C59B9B6AC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77008" y="2276872"/>
            <a:ext cx="6199448" cy="4132965"/>
          </a:xfrm>
          <a:prstGeom prst="rect">
            <a:avLst/>
          </a:prstGeom>
        </p:spPr>
      </p:pic>
    </p:spTree>
    <p:extLst>
      <p:ext uri="{BB962C8B-B14F-4D97-AF65-F5344CB8AC3E}">
        <p14:creationId xmlns:p14="http://schemas.microsoft.com/office/powerpoint/2010/main" val="796873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nSpc>
                <a:spcPct val="110000"/>
              </a:lnSpc>
            </a:pPr>
            <a:r>
              <a:rPr lang="de-DE" sz="1800" dirty="0"/>
              <a:t>Export </a:t>
            </a:r>
            <a:r>
              <a:rPr lang="de-DE" sz="1800" dirty="0" err="1"/>
              <a:t>d‘aluminium</a:t>
            </a:r>
            <a:r>
              <a:rPr lang="de-DE" sz="1800" dirty="0"/>
              <a:t> et </a:t>
            </a:r>
            <a:r>
              <a:rPr lang="de-DE" sz="1800" dirty="0" err="1"/>
              <a:t>d‘électricité</a:t>
            </a:r>
            <a:r>
              <a:rPr lang="de-DE" sz="1800" dirty="0"/>
              <a:t> (</a:t>
            </a:r>
            <a:r>
              <a:rPr lang="de-DE" sz="1800" dirty="0" err="1"/>
              <a:t>barrage</a:t>
            </a:r>
            <a:r>
              <a:rPr lang="de-DE" sz="1800" dirty="0"/>
              <a:t> du Nurek)</a:t>
            </a:r>
          </a:p>
          <a:p>
            <a:pPr>
              <a:lnSpc>
                <a:spcPct val="110000"/>
              </a:lnSpc>
            </a:pPr>
            <a:r>
              <a:rPr lang="de-DE" sz="1800" dirty="0" err="1"/>
              <a:t>Transferts</a:t>
            </a:r>
            <a:r>
              <a:rPr lang="de-DE" sz="1800" dirty="0"/>
              <a:t> </a:t>
            </a:r>
            <a:r>
              <a:rPr lang="de-DE" sz="1800" dirty="0" err="1"/>
              <a:t>financiers</a:t>
            </a:r>
            <a:r>
              <a:rPr lang="de-DE" sz="1800" dirty="0"/>
              <a:t> des </a:t>
            </a:r>
            <a:r>
              <a:rPr lang="de-DE" sz="1800" dirty="0" err="1"/>
              <a:t>Tadjiks</a:t>
            </a:r>
            <a:r>
              <a:rPr lang="de-DE" sz="1800" dirty="0"/>
              <a:t> </a:t>
            </a:r>
            <a:r>
              <a:rPr lang="de-DE" sz="1800" dirty="0" err="1"/>
              <a:t>habitants</a:t>
            </a:r>
            <a:r>
              <a:rPr lang="de-DE" sz="1800" dirty="0"/>
              <a:t> en </a:t>
            </a:r>
            <a:r>
              <a:rPr lang="de-DE" sz="1800" dirty="0" err="1"/>
              <a:t>Russie</a:t>
            </a:r>
            <a:r>
              <a:rPr lang="de-DE" sz="1800" dirty="0"/>
              <a:t> (</a:t>
            </a:r>
            <a:r>
              <a:rPr lang="de-DE" sz="1800" dirty="0" err="1"/>
              <a:t>env</a:t>
            </a:r>
            <a:r>
              <a:rPr lang="de-DE" sz="1800" dirty="0"/>
              <a:t>. 1 </a:t>
            </a:r>
            <a:r>
              <a:rPr lang="de-DE" sz="1800" dirty="0" err="1"/>
              <a:t>million</a:t>
            </a:r>
            <a:r>
              <a:rPr lang="de-DE" sz="1800" dirty="0"/>
              <a:t>) </a:t>
            </a:r>
            <a:r>
              <a:rPr lang="de-DE" sz="1800" dirty="0" err="1"/>
              <a:t>représentant</a:t>
            </a:r>
            <a:r>
              <a:rPr lang="de-DE" sz="1800" dirty="0"/>
              <a:t> </a:t>
            </a:r>
            <a:r>
              <a:rPr lang="de-DE" sz="1800" dirty="0" err="1"/>
              <a:t>près</a:t>
            </a:r>
            <a:r>
              <a:rPr lang="de-DE" sz="1800" dirty="0"/>
              <a:t> de 50% des </a:t>
            </a:r>
            <a:r>
              <a:rPr lang="de-DE" sz="1800" dirty="0" err="1"/>
              <a:t>revenus</a:t>
            </a:r>
            <a:endParaRPr lang="de-DE" sz="1800" dirty="0"/>
          </a:p>
          <a:p>
            <a:pPr>
              <a:lnSpc>
                <a:spcPct val="110000"/>
              </a:lnSpc>
            </a:pPr>
            <a:r>
              <a:rPr lang="de-DE" sz="1800" dirty="0" err="1"/>
              <a:t>Mines</a:t>
            </a:r>
            <a:r>
              <a:rPr lang="de-DE" sz="1800" dirty="0"/>
              <a:t>, </a:t>
            </a:r>
            <a:r>
              <a:rPr lang="de-DE" sz="1800" dirty="0" err="1"/>
              <a:t>métallurgie</a:t>
            </a:r>
            <a:r>
              <a:rPr lang="de-DE" sz="1800" dirty="0"/>
              <a:t> et </a:t>
            </a:r>
            <a:r>
              <a:rPr lang="de-DE" sz="1800" dirty="0" err="1"/>
              <a:t>agriculture</a:t>
            </a:r>
            <a:endParaRPr lang="de-DE" sz="1800" dirty="0"/>
          </a:p>
          <a:p>
            <a:pPr>
              <a:lnSpc>
                <a:spcPct val="110000"/>
              </a:lnSpc>
            </a:pPr>
            <a:r>
              <a:rPr lang="de-DE" sz="1800" dirty="0" err="1"/>
              <a:t>L‘agriculture</a:t>
            </a:r>
            <a:r>
              <a:rPr lang="de-DE" sz="1800" dirty="0"/>
              <a:t> </a:t>
            </a:r>
            <a:r>
              <a:rPr lang="de-DE" sz="1800" dirty="0" err="1"/>
              <a:t>reste</a:t>
            </a:r>
            <a:r>
              <a:rPr lang="de-DE" sz="1800" dirty="0"/>
              <a:t> </a:t>
            </a:r>
            <a:r>
              <a:rPr lang="de-DE" sz="1800" dirty="0" err="1"/>
              <a:t>un</a:t>
            </a:r>
            <a:r>
              <a:rPr lang="de-DE" sz="1800" dirty="0"/>
              <a:t> </a:t>
            </a:r>
            <a:r>
              <a:rPr lang="de-DE" sz="1800" dirty="0" err="1"/>
              <a:t>facteur</a:t>
            </a:r>
            <a:r>
              <a:rPr lang="de-DE" sz="1800" dirty="0"/>
              <a:t> </a:t>
            </a:r>
            <a:r>
              <a:rPr lang="de-DE" sz="1800" dirty="0" err="1"/>
              <a:t>important</a:t>
            </a:r>
            <a:r>
              <a:rPr lang="de-DE" sz="1800" dirty="0"/>
              <a:t> (</a:t>
            </a:r>
            <a:r>
              <a:rPr lang="de-DE" sz="1800" dirty="0" err="1"/>
              <a:t>autonomie</a:t>
            </a:r>
            <a:r>
              <a:rPr lang="de-DE" sz="1800" dirty="0"/>
              <a:t> </a:t>
            </a:r>
            <a:r>
              <a:rPr lang="de-DE" sz="1800" dirty="0" err="1"/>
              <a:t>d‘approvisionnement</a:t>
            </a:r>
            <a:r>
              <a:rPr lang="de-DE" sz="1800" dirty="0"/>
              <a:t>) </a:t>
            </a:r>
            <a:r>
              <a:rPr lang="de-DE" sz="1800" dirty="0" err="1"/>
              <a:t>mais</a:t>
            </a:r>
            <a:r>
              <a:rPr lang="de-DE" sz="1800" dirty="0"/>
              <a:t> </a:t>
            </a:r>
            <a:r>
              <a:rPr lang="de-DE" sz="1800" dirty="0" err="1"/>
              <a:t>contribue</a:t>
            </a:r>
            <a:r>
              <a:rPr lang="de-DE" sz="1800" dirty="0"/>
              <a:t> </a:t>
            </a:r>
            <a:r>
              <a:rPr lang="de-DE" sz="1800" dirty="0" err="1"/>
              <a:t>peu</a:t>
            </a:r>
            <a:r>
              <a:rPr lang="de-DE" sz="1800" dirty="0"/>
              <a:t> au PIB</a:t>
            </a:r>
          </a:p>
        </p:txBody>
      </p:sp>
      <p:sp>
        <p:nvSpPr>
          <p:cNvPr id="3" name="Titel 2"/>
          <p:cNvSpPr>
            <a:spLocks noGrp="1"/>
          </p:cNvSpPr>
          <p:nvPr>
            <p:ph type="title"/>
          </p:nvPr>
        </p:nvSpPr>
        <p:spPr/>
        <p:txBody>
          <a:bodyPr/>
          <a:lstStyle/>
          <a:p>
            <a:r>
              <a:rPr lang="de-DE" dirty="0"/>
              <a:t>De </a:t>
            </a:r>
            <a:r>
              <a:rPr lang="de-DE" dirty="0" err="1"/>
              <a:t>quoi</a:t>
            </a:r>
            <a:r>
              <a:rPr lang="de-DE" dirty="0"/>
              <a:t> </a:t>
            </a:r>
            <a:r>
              <a:rPr lang="de-DE" dirty="0" err="1"/>
              <a:t>vit</a:t>
            </a:r>
            <a:r>
              <a:rPr lang="de-DE" dirty="0"/>
              <a:t>-on au </a:t>
            </a:r>
            <a:r>
              <a:rPr lang="de-DE" dirty="0" err="1"/>
              <a:t>Tadjikistan</a:t>
            </a:r>
            <a:r>
              <a:rPr lang="de-DE" dirty="0"/>
              <a:t>?</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22</a:t>
            </a:fld>
            <a:endParaRPr lang="de-DE" dirty="0"/>
          </a:p>
        </p:txBody>
      </p:sp>
    </p:spTree>
    <p:extLst>
      <p:ext uri="{BB962C8B-B14F-4D97-AF65-F5344CB8AC3E}">
        <p14:creationId xmlns:p14="http://schemas.microsoft.com/office/powerpoint/2010/main" val="2905069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nSpc>
                <a:spcPct val="110000"/>
              </a:lnSpc>
            </a:pPr>
            <a:r>
              <a:rPr lang="de-DE" sz="1800" dirty="0" err="1"/>
              <a:t>Economie</a:t>
            </a:r>
            <a:r>
              <a:rPr lang="de-DE" sz="1800" dirty="0"/>
              <a:t>: Le </a:t>
            </a:r>
            <a:r>
              <a:rPr lang="de-DE" sz="1800" dirty="0" err="1"/>
              <a:t>Tadjikistan</a:t>
            </a:r>
            <a:r>
              <a:rPr lang="de-DE" sz="1800" dirty="0"/>
              <a:t> </a:t>
            </a:r>
            <a:r>
              <a:rPr lang="de-DE" sz="1800" dirty="0" err="1"/>
              <a:t>est</a:t>
            </a:r>
            <a:r>
              <a:rPr lang="de-DE" sz="1800" dirty="0"/>
              <a:t> </a:t>
            </a:r>
            <a:r>
              <a:rPr lang="de-DE" sz="1800" dirty="0" err="1"/>
              <a:t>l‘un</a:t>
            </a:r>
            <a:r>
              <a:rPr lang="de-DE" sz="1800" dirty="0"/>
              <a:t> des </a:t>
            </a:r>
            <a:r>
              <a:rPr lang="de-DE" sz="1800" dirty="0" err="1"/>
              <a:t>pays</a:t>
            </a:r>
            <a:r>
              <a:rPr lang="de-DE" sz="1800" dirty="0"/>
              <a:t> </a:t>
            </a:r>
            <a:r>
              <a:rPr lang="de-DE" sz="1800" b="1" dirty="0" err="1"/>
              <a:t>les</a:t>
            </a:r>
            <a:r>
              <a:rPr lang="de-DE" sz="1800" b="1" dirty="0"/>
              <a:t> plus </a:t>
            </a:r>
            <a:r>
              <a:rPr lang="de-DE" sz="1800" b="1" dirty="0" err="1"/>
              <a:t>pauvres</a:t>
            </a:r>
            <a:r>
              <a:rPr lang="de-DE" sz="1800" b="1" dirty="0"/>
              <a:t> du </a:t>
            </a:r>
            <a:r>
              <a:rPr lang="de-DE" sz="1800" b="1" dirty="0" err="1"/>
              <a:t>monde</a:t>
            </a:r>
            <a:endParaRPr lang="de-DE" sz="1800" b="1" dirty="0"/>
          </a:p>
          <a:p>
            <a:pPr>
              <a:lnSpc>
                <a:spcPct val="110000"/>
              </a:lnSpc>
            </a:pPr>
            <a:r>
              <a:rPr lang="de-DE" sz="1800" dirty="0" err="1"/>
              <a:t>Démocratie</a:t>
            </a:r>
            <a:r>
              <a:rPr lang="de-DE" sz="1800" dirty="0"/>
              <a:t> </a:t>
            </a:r>
            <a:r>
              <a:rPr lang="de-DE" sz="1800" dirty="0" err="1"/>
              <a:t>présidentielle</a:t>
            </a:r>
            <a:r>
              <a:rPr lang="de-DE" sz="1800" dirty="0"/>
              <a:t> (en </a:t>
            </a:r>
            <a:r>
              <a:rPr lang="de-DE" sz="1800" dirty="0" err="1"/>
              <a:t>théorie</a:t>
            </a:r>
            <a:r>
              <a:rPr lang="de-DE" sz="1800" dirty="0"/>
              <a:t>), </a:t>
            </a:r>
            <a:r>
              <a:rPr lang="de-DE" sz="1800" dirty="0" err="1"/>
              <a:t>répressive</a:t>
            </a:r>
            <a:r>
              <a:rPr lang="de-DE" sz="1800" dirty="0"/>
              <a:t>, </a:t>
            </a:r>
            <a:r>
              <a:rPr lang="de-DE" sz="1800" dirty="0" err="1"/>
              <a:t>avec</a:t>
            </a:r>
            <a:r>
              <a:rPr lang="de-DE" sz="1800" dirty="0"/>
              <a:t> </a:t>
            </a:r>
            <a:r>
              <a:rPr lang="de-DE" sz="1800" dirty="0" err="1"/>
              <a:t>une</a:t>
            </a:r>
            <a:r>
              <a:rPr lang="de-DE" sz="1800" dirty="0"/>
              <a:t> </a:t>
            </a:r>
            <a:r>
              <a:rPr lang="de-DE" sz="1800" dirty="0" err="1"/>
              <a:t>administration</a:t>
            </a:r>
            <a:r>
              <a:rPr lang="de-DE" sz="1800" dirty="0"/>
              <a:t> </a:t>
            </a:r>
            <a:r>
              <a:rPr lang="de-DE" sz="1800" dirty="0" err="1"/>
              <a:t>corrompue</a:t>
            </a:r>
            <a:r>
              <a:rPr lang="de-DE" sz="1800" dirty="0"/>
              <a:t>: le </a:t>
            </a:r>
            <a:r>
              <a:rPr lang="de-DE" sz="1800" dirty="0" err="1"/>
              <a:t>pouvoir</a:t>
            </a:r>
            <a:r>
              <a:rPr lang="de-DE" sz="1800" dirty="0"/>
              <a:t> et </a:t>
            </a:r>
            <a:r>
              <a:rPr lang="de-DE" sz="1800" dirty="0" err="1"/>
              <a:t>l‘argent</a:t>
            </a:r>
            <a:r>
              <a:rPr lang="de-DE" sz="1800" dirty="0"/>
              <a:t> </a:t>
            </a:r>
            <a:r>
              <a:rPr lang="de-DE" sz="1800" dirty="0" err="1"/>
              <a:t>sont</a:t>
            </a:r>
            <a:r>
              <a:rPr lang="de-DE" sz="1800" dirty="0"/>
              <a:t> en </a:t>
            </a:r>
            <a:r>
              <a:rPr lang="de-DE" sz="1800" dirty="0" err="1"/>
              <a:t>possession</a:t>
            </a:r>
            <a:r>
              <a:rPr lang="de-DE" sz="1800" dirty="0"/>
              <a:t> de </a:t>
            </a:r>
            <a:r>
              <a:rPr lang="de-DE" sz="1800" dirty="0" err="1"/>
              <a:t>quelques</a:t>
            </a:r>
            <a:r>
              <a:rPr lang="de-DE" sz="1800" dirty="0"/>
              <a:t> </a:t>
            </a:r>
            <a:r>
              <a:rPr lang="de-DE" sz="1800" dirty="0" err="1"/>
              <a:t>privilégiés</a:t>
            </a:r>
            <a:endParaRPr lang="de-DE" sz="1800" dirty="0"/>
          </a:p>
          <a:p>
            <a:pPr>
              <a:lnSpc>
                <a:spcPct val="110000"/>
              </a:lnSpc>
            </a:pPr>
            <a:r>
              <a:rPr lang="de-DE" sz="1800" dirty="0"/>
              <a:t>Hors de </a:t>
            </a:r>
            <a:r>
              <a:rPr lang="de-DE" sz="1800" dirty="0" err="1"/>
              <a:t>Douchanbé</a:t>
            </a:r>
            <a:r>
              <a:rPr lang="de-DE" sz="1800" dirty="0"/>
              <a:t>, </a:t>
            </a:r>
            <a:r>
              <a:rPr lang="de-DE" sz="1800" dirty="0" err="1"/>
              <a:t>l‘approvisionnement</a:t>
            </a:r>
            <a:r>
              <a:rPr lang="de-DE" sz="1800" dirty="0"/>
              <a:t> en </a:t>
            </a:r>
            <a:r>
              <a:rPr lang="de-DE" sz="1800" dirty="0" err="1"/>
              <a:t>eau</a:t>
            </a:r>
            <a:r>
              <a:rPr lang="de-DE" sz="1800" dirty="0"/>
              <a:t> </a:t>
            </a:r>
            <a:r>
              <a:rPr lang="de-DE" sz="1800" dirty="0" err="1"/>
              <a:t>potable</a:t>
            </a:r>
            <a:r>
              <a:rPr lang="de-DE" sz="1800" dirty="0"/>
              <a:t> et en </a:t>
            </a:r>
            <a:r>
              <a:rPr lang="de-DE" sz="1800" dirty="0" err="1"/>
              <a:t>électricité</a:t>
            </a:r>
            <a:r>
              <a:rPr lang="de-DE" sz="1800" dirty="0"/>
              <a:t> ne </a:t>
            </a:r>
            <a:r>
              <a:rPr lang="de-DE" sz="1800" dirty="0" err="1"/>
              <a:t>sont</a:t>
            </a:r>
            <a:r>
              <a:rPr lang="de-DE" sz="1800" dirty="0"/>
              <a:t> </a:t>
            </a:r>
            <a:r>
              <a:rPr lang="de-DE" sz="1800" dirty="0" err="1"/>
              <a:t>pas</a:t>
            </a:r>
            <a:r>
              <a:rPr lang="de-DE" sz="1800" dirty="0"/>
              <a:t> </a:t>
            </a:r>
            <a:r>
              <a:rPr lang="de-DE" sz="1800" dirty="0" err="1"/>
              <a:t>garantis</a:t>
            </a:r>
            <a:r>
              <a:rPr lang="de-DE" sz="1800" dirty="0"/>
              <a:t>, </a:t>
            </a:r>
            <a:r>
              <a:rPr lang="de-DE" sz="1800" dirty="0" err="1"/>
              <a:t>les</a:t>
            </a:r>
            <a:r>
              <a:rPr lang="de-DE" sz="1800" dirty="0"/>
              <a:t> </a:t>
            </a:r>
            <a:r>
              <a:rPr lang="de-DE" sz="1800" dirty="0" err="1"/>
              <a:t>eaux</a:t>
            </a:r>
            <a:r>
              <a:rPr lang="de-DE" sz="1800" dirty="0"/>
              <a:t> </a:t>
            </a:r>
            <a:r>
              <a:rPr lang="de-DE" sz="1800" dirty="0" err="1"/>
              <a:t>usées</a:t>
            </a:r>
            <a:r>
              <a:rPr lang="de-DE" sz="1800" dirty="0"/>
              <a:t> ne </a:t>
            </a:r>
            <a:r>
              <a:rPr lang="de-DE" sz="1800" dirty="0" err="1"/>
              <a:t>sont</a:t>
            </a:r>
            <a:r>
              <a:rPr lang="de-DE" sz="1800" dirty="0"/>
              <a:t> </a:t>
            </a:r>
            <a:r>
              <a:rPr lang="de-DE" sz="1800" dirty="0" err="1"/>
              <a:t>pas</a:t>
            </a:r>
            <a:r>
              <a:rPr lang="de-DE" sz="1800" dirty="0"/>
              <a:t> </a:t>
            </a:r>
            <a:r>
              <a:rPr lang="de-DE" sz="1800" dirty="0" err="1"/>
              <a:t>traitées</a:t>
            </a:r>
            <a:endParaRPr lang="de-DE" sz="1800" dirty="0"/>
          </a:p>
          <a:p>
            <a:pPr>
              <a:lnSpc>
                <a:spcPct val="110000"/>
              </a:lnSpc>
            </a:pPr>
            <a:r>
              <a:rPr lang="fr-FR" sz="1800" dirty="0"/>
              <a:t>Deuxième taux le plus élevé de maladies diarrhéiques, neuvième taux le plus élevé de décès liés à la diarrhée dans le monde</a:t>
            </a:r>
          </a:p>
          <a:p>
            <a:pPr>
              <a:lnSpc>
                <a:spcPct val="110000"/>
              </a:lnSpc>
            </a:pPr>
            <a:r>
              <a:rPr lang="de-DE" sz="1800" dirty="0" err="1"/>
              <a:t>Un</a:t>
            </a:r>
            <a:r>
              <a:rPr lang="de-DE" sz="1800" dirty="0"/>
              <a:t> </a:t>
            </a:r>
            <a:r>
              <a:rPr lang="de-DE" sz="1800" dirty="0" err="1"/>
              <a:t>système</a:t>
            </a:r>
            <a:r>
              <a:rPr lang="de-DE" sz="1800" dirty="0"/>
              <a:t> de </a:t>
            </a:r>
            <a:r>
              <a:rPr lang="de-DE" sz="1800" dirty="0" err="1"/>
              <a:t>santé</a:t>
            </a:r>
            <a:r>
              <a:rPr lang="de-DE" sz="1800" dirty="0"/>
              <a:t> </a:t>
            </a:r>
            <a:r>
              <a:rPr lang="de-DE" sz="1800" dirty="0" err="1"/>
              <a:t>insuffisant</a:t>
            </a:r>
            <a:endParaRPr lang="de-DE" sz="1800" dirty="0"/>
          </a:p>
          <a:p>
            <a:pPr marL="0" indent="0">
              <a:buNone/>
            </a:pPr>
            <a:endParaRPr lang="de-DE" dirty="0"/>
          </a:p>
        </p:txBody>
      </p:sp>
      <p:sp>
        <p:nvSpPr>
          <p:cNvPr id="3" name="Titel 2"/>
          <p:cNvSpPr>
            <a:spLocks noGrp="1"/>
          </p:cNvSpPr>
          <p:nvPr>
            <p:ph type="title"/>
          </p:nvPr>
        </p:nvSpPr>
        <p:spPr>
          <a:xfrm>
            <a:off x="251520" y="565498"/>
            <a:ext cx="7344816" cy="365447"/>
          </a:xfrm>
        </p:spPr>
        <p:txBody>
          <a:bodyPr/>
          <a:lstStyle/>
          <a:p>
            <a:r>
              <a:rPr lang="de-DE" dirty="0" err="1"/>
              <a:t>Que</a:t>
            </a:r>
            <a:r>
              <a:rPr lang="de-DE" dirty="0"/>
              <a:t> manque-t-</a:t>
            </a:r>
            <a:r>
              <a:rPr lang="de-DE" dirty="0" err="1"/>
              <a:t>il</a:t>
            </a:r>
            <a:r>
              <a:rPr lang="de-DE" dirty="0"/>
              <a:t> au </a:t>
            </a:r>
            <a:r>
              <a:rPr lang="de-DE" dirty="0" err="1"/>
              <a:t>Tadjikistan</a:t>
            </a:r>
            <a:r>
              <a:rPr lang="de-DE" dirty="0"/>
              <a:t>, </a:t>
            </a:r>
            <a:r>
              <a:rPr lang="de-DE" dirty="0" err="1"/>
              <a:t>quels</a:t>
            </a:r>
            <a:r>
              <a:rPr lang="de-DE" dirty="0"/>
              <a:t> </a:t>
            </a:r>
            <a:r>
              <a:rPr lang="de-DE" dirty="0" err="1"/>
              <a:t>sont</a:t>
            </a:r>
            <a:r>
              <a:rPr lang="de-DE" dirty="0"/>
              <a:t> </a:t>
            </a:r>
            <a:r>
              <a:rPr lang="de-DE" dirty="0" err="1"/>
              <a:t>les</a:t>
            </a:r>
            <a:r>
              <a:rPr lang="de-DE" dirty="0"/>
              <a:t> </a:t>
            </a:r>
            <a:r>
              <a:rPr lang="de-DE" dirty="0" err="1"/>
              <a:t>déficits</a:t>
            </a:r>
            <a:r>
              <a:rPr lang="de-DE" dirty="0"/>
              <a:t> du </a:t>
            </a:r>
            <a:r>
              <a:rPr lang="de-DE" dirty="0" err="1"/>
              <a:t>pays</a:t>
            </a:r>
            <a:r>
              <a:rPr lang="de-DE" dirty="0"/>
              <a:t>?</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23</a:t>
            </a:fld>
            <a:endParaRPr lang="de-DE" dirty="0"/>
          </a:p>
        </p:txBody>
      </p:sp>
    </p:spTree>
    <p:extLst>
      <p:ext uri="{BB962C8B-B14F-4D97-AF65-F5344CB8AC3E}">
        <p14:creationId xmlns:p14="http://schemas.microsoft.com/office/powerpoint/2010/main" val="678563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66700" indent="-266700"/>
            <a:r>
              <a:rPr lang="fr-FR" dirty="0"/>
              <a:t>Ses habitants chaleureux et accueillants</a:t>
            </a:r>
            <a:endParaRPr lang="de-DE" dirty="0"/>
          </a:p>
          <a:p>
            <a:pPr marL="534988" lvl="3" indent="-268288">
              <a:buFont typeface="Arial"/>
              <a:buChar char="•"/>
            </a:pPr>
            <a:r>
              <a:rPr lang="fr-FR" dirty="0"/>
              <a:t>Dans de nombreux villages, ils vivent simplement, sans électricité ni eau courante</a:t>
            </a:r>
            <a:endParaRPr lang="de-DE" dirty="0"/>
          </a:p>
          <a:p>
            <a:pPr marL="534988" lvl="3" indent="-268288">
              <a:buFont typeface="Arial"/>
              <a:buChar char="•"/>
            </a:pPr>
            <a:r>
              <a:rPr lang="fr-FR" dirty="0"/>
              <a:t>Les voitures et machines simples (si disponibles) sont réparées avec les moyens disponibles.</a:t>
            </a:r>
            <a:endParaRPr lang="de-DE" dirty="0"/>
          </a:p>
          <a:p>
            <a:pPr marL="266700" indent="-266700"/>
            <a:r>
              <a:rPr lang="de-DE" dirty="0" err="1"/>
              <a:t>Ses</a:t>
            </a:r>
            <a:r>
              <a:rPr lang="de-DE" dirty="0"/>
              <a:t> </a:t>
            </a:r>
            <a:r>
              <a:rPr lang="de-DE" dirty="0" err="1"/>
              <a:t>paysages</a:t>
            </a:r>
            <a:r>
              <a:rPr lang="de-DE" dirty="0"/>
              <a:t> grandioses et </a:t>
            </a:r>
            <a:r>
              <a:rPr lang="de-DE" dirty="0" err="1"/>
              <a:t>intacts</a:t>
            </a:r>
            <a:endParaRPr lang="de-DE" dirty="0"/>
          </a:p>
          <a:p>
            <a:pPr marL="266700" indent="-266700"/>
            <a:r>
              <a:rPr lang="fr-FR" dirty="0"/>
              <a:t>L'étroite similitude linguistique, culturelle et ethnique avec les Perses - la langue nationale est le farsi</a:t>
            </a:r>
          </a:p>
        </p:txBody>
      </p:sp>
      <p:sp>
        <p:nvSpPr>
          <p:cNvPr id="3" name="Titel 2"/>
          <p:cNvSpPr>
            <a:spLocks noGrp="1"/>
          </p:cNvSpPr>
          <p:nvPr>
            <p:ph type="title"/>
          </p:nvPr>
        </p:nvSpPr>
        <p:spPr/>
        <p:txBody>
          <a:bodyPr/>
          <a:lstStyle/>
          <a:p>
            <a:r>
              <a:rPr lang="de-DE" dirty="0"/>
              <a:t>Ce </a:t>
            </a:r>
            <a:r>
              <a:rPr lang="de-DE" dirty="0" err="1"/>
              <a:t>qui</a:t>
            </a:r>
            <a:r>
              <a:rPr lang="de-DE" dirty="0"/>
              <a:t> </a:t>
            </a:r>
            <a:r>
              <a:rPr lang="de-DE" dirty="0" err="1"/>
              <a:t>caractérise</a:t>
            </a:r>
            <a:r>
              <a:rPr lang="de-DE" dirty="0"/>
              <a:t> le </a:t>
            </a:r>
            <a:r>
              <a:rPr lang="de-DE" dirty="0" err="1"/>
              <a:t>pays</a:t>
            </a:r>
            <a:endParaRPr lang="de-DE" dirty="0"/>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24</a:t>
            </a:fld>
            <a:endParaRPr lang="de-DE" dirty="0"/>
          </a:p>
        </p:txBody>
      </p:sp>
    </p:spTree>
    <p:extLst>
      <p:ext uri="{BB962C8B-B14F-4D97-AF65-F5344CB8AC3E}">
        <p14:creationId xmlns:p14="http://schemas.microsoft.com/office/powerpoint/2010/main" val="3334050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nSpc>
                <a:spcPct val="110000"/>
              </a:lnSpc>
            </a:pPr>
            <a:r>
              <a:rPr lang="de-DE" sz="1800" dirty="0"/>
              <a:t>WHO, UNICEF, DDC, SECO, HELVETAS, GIS </a:t>
            </a:r>
            <a:r>
              <a:rPr lang="fr-FR" sz="1800" dirty="0"/>
              <a:t>et d'autres soutiennent depuis des années des projets au Tadjikistan, notamment pour l'approvisionnement de la population en eau potable</a:t>
            </a:r>
            <a:endParaRPr lang="de-DE" sz="1800" dirty="0"/>
          </a:p>
          <a:p>
            <a:pPr>
              <a:lnSpc>
                <a:spcPct val="110000"/>
              </a:lnSpc>
            </a:pPr>
            <a:r>
              <a:rPr lang="fr-FR" sz="1800" dirty="0"/>
              <a:t>Les médecins et les chirurgiens suisses soutiennent et forment le personnel médical local</a:t>
            </a:r>
          </a:p>
          <a:p>
            <a:pPr>
              <a:lnSpc>
                <a:spcPct val="110000"/>
              </a:lnSpc>
            </a:pPr>
            <a:r>
              <a:rPr lang="de-DE" sz="1800" dirty="0"/>
              <a:t>Et </a:t>
            </a:r>
            <a:r>
              <a:rPr lang="de-DE" sz="1800" dirty="0" err="1"/>
              <a:t>nous</a:t>
            </a:r>
            <a:r>
              <a:rPr lang="de-DE" sz="1800" dirty="0"/>
              <a:t>, </a:t>
            </a:r>
            <a:r>
              <a:rPr lang="de-DE" sz="1800" dirty="0" err="1"/>
              <a:t>les</a:t>
            </a:r>
            <a:r>
              <a:rPr lang="de-DE" sz="1800" dirty="0"/>
              <a:t> </a:t>
            </a:r>
            <a:r>
              <a:rPr lang="de-DE" sz="1800" b="1" dirty="0"/>
              <a:t>LIONS</a:t>
            </a:r>
            <a:r>
              <a:rPr lang="de-DE" sz="1800" dirty="0"/>
              <a:t> </a:t>
            </a:r>
            <a:r>
              <a:rPr lang="en-US" sz="1800" dirty="0"/>
              <a:t>nous </a:t>
            </a:r>
            <a:r>
              <a:rPr lang="en-US" sz="1800" dirty="0" err="1"/>
              <a:t>aidons</a:t>
            </a:r>
            <a:r>
              <a:rPr lang="en-US" sz="1800" dirty="0"/>
              <a:t> avec </a:t>
            </a:r>
            <a:r>
              <a:rPr lang="de-DE" sz="1800" b="1" dirty="0"/>
              <a:t>CLEAN WATER</a:t>
            </a:r>
          </a:p>
          <a:p>
            <a:endParaRPr lang="de-DE" dirty="0"/>
          </a:p>
        </p:txBody>
      </p:sp>
      <p:sp>
        <p:nvSpPr>
          <p:cNvPr id="3" name="Titel 2"/>
          <p:cNvSpPr>
            <a:spLocks noGrp="1"/>
          </p:cNvSpPr>
          <p:nvPr>
            <p:ph type="title"/>
          </p:nvPr>
        </p:nvSpPr>
        <p:spPr/>
        <p:txBody>
          <a:bodyPr/>
          <a:lstStyle/>
          <a:p>
            <a:r>
              <a:rPr lang="de-DE" dirty="0" err="1"/>
              <a:t>Qui</a:t>
            </a:r>
            <a:r>
              <a:rPr lang="de-DE" dirty="0"/>
              <a:t> </a:t>
            </a:r>
            <a:r>
              <a:rPr lang="de-DE" dirty="0" err="1"/>
              <a:t>aide</a:t>
            </a:r>
            <a:r>
              <a:rPr lang="de-DE" dirty="0"/>
              <a:t>?</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25</a:t>
            </a:fld>
            <a:endParaRPr lang="de-DE" dirty="0"/>
          </a:p>
        </p:txBody>
      </p:sp>
      <p:pic>
        <p:nvPicPr>
          <p:cNvPr id="6" name="Inhaltsplatzhalter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3717032"/>
            <a:ext cx="3752800" cy="2176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nhaltsplatzhalter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1394" y="3717032"/>
            <a:ext cx="3725323"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5653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250825" y="1299170"/>
            <a:ext cx="8642350" cy="5010150"/>
          </a:xfrm>
          <a:extLst>
            <a:ext uri="{FAA26D3D-D897-4be2-8F04-BA451C77F1D7}">
              <ma14:placeholderFlag xmlns="" xmlns:ma14="http://schemas.microsoft.com/office/mac/drawingml/2011/main" val="1"/>
            </a:ext>
          </a:extLst>
        </p:spPr>
        <p:txBody>
          <a:bodyPr/>
          <a:lstStyle/>
          <a:p>
            <a:pPr marL="0" indent="0">
              <a:buNone/>
              <a:tabLst>
                <a:tab pos="5029200" algn="l"/>
              </a:tabLst>
              <a:defRPr/>
            </a:pPr>
            <a:endParaRPr lang="de-CH" sz="2400" dirty="0">
              <a:latin typeface="Arial" charset="0"/>
              <a:ea typeface="MS PGothic" charset="0"/>
            </a:endParaRPr>
          </a:p>
          <a:p>
            <a:pPr marL="0" indent="0">
              <a:buNone/>
              <a:tabLst>
                <a:tab pos="5029200" algn="l"/>
              </a:tabLst>
              <a:defRPr/>
            </a:pPr>
            <a:endParaRPr lang="de-CH" dirty="0">
              <a:latin typeface="Arial" charset="0"/>
              <a:ea typeface="MS PGothic" charset="0"/>
            </a:endParaRPr>
          </a:p>
        </p:txBody>
      </p:sp>
      <p:sp>
        <p:nvSpPr>
          <p:cNvPr id="2" name="Titel 1"/>
          <p:cNvSpPr>
            <a:spLocks noGrp="1"/>
          </p:cNvSpPr>
          <p:nvPr>
            <p:ph type="title"/>
          </p:nvPr>
        </p:nvSpPr>
        <p:spPr/>
        <p:txBody>
          <a:bodyPr/>
          <a:lstStyle/>
          <a:p>
            <a:r>
              <a:rPr lang="de-DE" dirty="0" err="1"/>
              <a:t>Principe</a:t>
            </a:r>
            <a:r>
              <a:rPr lang="de-DE" dirty="0"/>
              <a:t> de </a:t>
            </a:r>
            <a:r>
              <a:rPr lang="de-DE" dirty="0" err="1"/>
              <a:t>fonctionnement</a:t>
            </a:r>
            <a:r>
              <a:rPr lang="de-DE" dirty="0"/>
              <a:t> des DEWATS</a:t>
            </a:r>
          </a:p>
        </p:txBody>
      </p:sp>
      <p:sp>
        <p:nvSpPr>
          <p:cNvPr id="3" name="Foliennummernplatzhalter 2"/>
          <p:cNvSpPr>
            <a:spLocks noGrp="1"/>
          </p:cNvSpPr>
          <p:nvPr>
            <p:ph type="sldNum" sz="quarter" idx="4"/>
          </p:nvPr>
        </p:nvSpPr>
        <p:spPr/>
        <p:txBody>
          <a:bodyPr/>
          <a:lstStyle/>
          <a:p>
            <a:pPr>
              <a:defRPr/>
            </a:pPr>
            <a:fld id="{B68C82E4-0A5B-AB48-A96E-A262B4503638}" type="slidenum">
              <a:rPr lang="de-DE" smtClean="0"/>
              <a:pPr>
                <a:defRPr/>
              </a:pPr>
              <a:t>26</a:t>
            </a:fld>
            <a:endParaRPr lang="de-DE" dirty="0"/>
          </a:p>
        </p:txBody>
      </p:sp>
      <p:pic>
        <p:nvPicPr>
          <p:cNvPr id="4" name="Bild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740" y="1153588"/>
            <a:ext cx="6854556" cy="5155732"/>
          </a:xfrm>
          <a:prstGeom prst="rect">
            <a:avLst/>
          </a:prstGeom>
        </p:spPr>
      </p:pic>
      <p:pic>
        <p:nvPicPr>
          <p:cNvPr id="5" name="Bild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64288" y="1124744"/>
            <a:ext cx="1405136" cy="1846493"/>
          </a:xfrm>
          <a:prstGeom prst="rect">
            <a:avLst/>
          </a:prstGeom>
        </p:spPr>
      </p:pic>
      <p:cxnSp>
        <p:nvCxnSpPr>
          <p:cNvPr id="12" name="Gerade Verbindung mit Pfeil 11"/>
          <p:cNvCxnSpPr/>
          <p:nvPr/>
        </p:nvCxnSpPr>
        <p:spPr>
          <a:xfrm flipV="1">
            <a:off x="5076056" y="1988840"/>
            <a:ext cx="1800200" cy="504056"/>
          </a:xfrm>
          <a:prstGeom prst="straightConnector1">
            <a:avLst/>
          </a:prstGeom>
          <a:ln w="50800" cap="flat">
            <a:tailEnd type="triangle"/>
          </a:ln>
        </p:spPr>
        <p:style>
          <a:lnRef idx="2">
            <a:schemeClr val="accent1"/>
          </a:lnRef>
          <a:fillRef idx="0">
            <a:schemeClr val="accent1"/>
          </a:fillRef>
          <a:effectRef idx="1">
            <a:schemeClr val="accent1"/>
          </a:effectRef>
          <a:fontRef idx="minor">
            <a:schemeClr val="tx1"/>
          </a:fontRef>
        </p:style>
      </p:cxnSp>
      <p:cxnSp>
        <p:nvCxnSpPr>
          <p:cNvPr id="19" name="Gerade Verbindung mit Pfeil 18"/>
          <p:cNvCxnSpPr/>
          <p:nvPr/>
        </p:nvCxnSpPr>
        <p:spPr>
          <a:xfrm>
            <a:off x="5148064" y="3140968"/>
            <a:ext cx="216024" cy="0"/>
          </a:xfrm>
          <a:prstGeom prst="straightConnector1">
            <a:avLst/>
          </a:prstGeom>
          <a:ln w="381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9" name="Grafik 3">
            <a:extLst>
              <a:ext uri="{FF2B5EF4-FFF2-40B4-BE49-F238E27FC236}">
                <a16:creationId xmlns:a16="http://schemas.microsoft.com/office/drawing/2014/main" id="{8CF6E924-74FE-6540-9FC9-2A3BF4537C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60232" y="3356992"/>
            <a:ext cx="1951203" cy="2937765"/>
          </a:xfrm>
          <a:prstGeom prst="rect">
            <a:avLst/>
          </a:prstGeom>
        </p:spPr>
      </p:pic>
    </p:spTree>
    <p:extLst>
      <p:ext uri="{BB962C8B-B14F-4D97-AF65-F5344CB8AC3E}">
        <p14:creationId xmlns:p14="http://schemas.microsoft.com/office/powerpoint/2010/main" val="1102304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250825" y="1299170"/>
            <a:ext cx="8642350" cy="5010150"/>
          </a:xfrm>
          <a:extLst>
            <a:ext uri="{FAA26D3D-D897-4be2-8F04-BA451C77F1D7}">
              <ma14:placeholderFlag xmlns="" xmlns:ma14="http://schemas.microsoft.com/office/mac/drawingml/2011/main" val="1"/>
            </a:ext>
          </a:extLst>
        </p:spPr>
        <p:txBody>
          <a:bodyPr/>
          <a:lstStyle/>
          <a:p>
            <a:pPr marL="0" indent="0">
              <a:buNone/>
              <a:tabLst>
                <a:tab pos="5029200" algn="l"/>
              </a:tabLst>
              <a:defRPr/>
            </a:pPr>
            <a:endParaRPr lang="de-CH" sz="2400" dirty="0">
              <a:latin typeface="Arial" charset="0"/>
              <a:ea typeface="MS PGothic" charset="0"/>
            </a:endParaRPr>
          </a:p>
          <a:p>
            <a:pPr marL="0" indent="0">
              <a:buNone/>
              <a:tabLst>
                <a:tab pos="5029200" algn="l"/>
              </a:tabLst>
              <a:defRPr/>
            </a:pPr>
            <a:endParaRPr lang="de-CH" dirty="0">
              <a:latin typeface="Arial" charset="0"/>
              <a:ea typeface="MS PGothic" charset="0"/>
            </a:endParaRPr>
          </a:p>
        </p:txBody>
      </p:sp>
      <p:sp>
        <p:nvSpPr>
          <p:cNvPr id="2" name="Titel 1"/>
          <p:cNvSpPr>
            <a:spLocks noGrp="1"/>
          </p:cNvSpPr>
          <p:nvPr>
            <p:ph type="title"/>
          </p:nvPr>
        </p:nvSpPr>
        <p:spPr/>
        <p:txBody>
          <a:bodyPr/>
          <a:lstStyle/>
          <a:p>
            <a:r>
              <a:rPr lang="de-DE" dirty="0" err="1"/>
              <a:t>Centre</a:t>
            </a:r>
            <a:r>
              <a:rPr lang="de-DE" dirty="0"/>
              <a:t> de </a:t>
            </a:r>
            <a:r>
              <a:rPr lang="de-DE" dirty="0" err="1"/>
              <a:t>traitement</a:t>
            </a:r>
            <a:r>
              <a:rPr lang="de-DE" dirty="0"/>
              <a:t> des </a:t>
            </a:r>
            <a:r>
              <a:rPr lang="de-DE" dirty="0" err="1"/>
              <a:t>eaux</a:t>
            </a:r>
            <a:r>
              <a:rPr lang="de-DE" dirty="0"/>
              <a:t> </a:t>
            </a:r>
            <a:r>
              <a:rPr lang="de-DE" dirty="0" err="1"/>
              <a:t>usées</a:t>
            </a:r>
            <a:endParaRPr lang="de-DE" dirty="0"/>
          </a:p>
        </p:txBody>
      </p:sp>
      <p:sp>
        <p:nvSpPr>
          <p:cNvPr id="3" name="Foliennummernplatzhalter 2"/>
          <p:cNvSpPr>
            <a:spLocks noGrp="1"/>
          </p:cNvSpPr>
          <p:nvPr>
            <p:ph type="sldNum" sz="quarter" idx="4"/>
          </p:nvPr>
        </p:nvSpPr>
        <p:spPr/>
        <p:txBody>
          <a:bodyPr/>
          <a:lstStyle/>
          <a:p>
            <a:pPr>
              <a:defRPr/>
            </a:pPr>
            <a:fld id="{B68C82E4-0A5B-AB48-A96E-A262B4503638}" type="slidenum">
              <a:rPr lang="de-DE" smtClean="0"/>
              <a:pPr>
                <a:defRPr/>
              </a:pPr>
              <a:t>27</a:t>
            </a:fld>
            <a:endParaRPr lang="de-DE" dirty="0"/>
          </a:p>
        </p:txBody>
      </p:sp>
      <p:pic>
        <p:nvPicPr>
          <p:cNvPr id="5" name="Bild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024" y="1556792"/>
            <a:ext cx="8604448" cy="3259398"/>
          </a:xfrm>
          <a:prstGeom prst="rect">
            <a:avLst/>
          </a:prstGeom>
        </p:spPr>
      </p:pic>
      <p:sp>
        <p:nvSpPr>
          <p:cNvPr id="6" name="Rechteck 5"/>
          <p:cNvSpPr/>
          <p:nvPr/>
        </p:nvSpPr>
        <p:spPr>
          <a:xfrm>
            <a:off x="251520" y="4941168"/>
            <a:ext cx="8496944" cy="1240340"/>
          </a:xfrm>
          <a:prstGeom prst="rect">
            <a:avLst/>
          </a:prstGeom>
        </p:spPr>
        <p:txBody>
          <a:bodyPr wrap="square">
            <a:spAutoFit/>
          </a:bodyPr>
          <a:lstStyle/>
          <a:p>
            <a:pPr>
              <a:lnSpc>
                <a:spcPct val="110000"/>
              </a:lnSpc>
            </a:pPr>
            <a:r>
              <a:rPr lang="de-DE" sz="1800" b="1" dirty="0" err="1"/>
              <a:t>Traitement</a:t>
            </a:r>
            <a:r>
              <a:rPr lang="de-DE" sz="1800" dirty="0"/>
              <a:t>: </a:t>
            </a:r>
            <a:r>
              <a:rPr lang="de-DE" sz="1800" dirty="0" err="1"/>
              <a:t>les</a:t>
            </a:r>
            <a:r>
              <a:rPr lang="de-DE" sz="1800" dirty="0"/>
              <a:t> </a:t>
            </a:r>
            <a:r>
              <a:rPr lang="de-DE" sz="1800" dirty="0" err="1"/>
              <a:t>eaux</a:t>
            </a:r>
            <a:r>
              <a:rPr lang="de-DE" sz="1800" dirty="0"/>
              <a:t> </a:t>
            </a:r>
            <a:r>
              <a:rPr lang="de-DE" sz="1800" dirty="0" err="1"/>
              <a:t>usées</a:t>
            </a:r>
            <a:r>
              <a:rPr lang="de-DE" sz="1800" dirty="0"/>
              <a:t> </a:t>
            </a:r>
            <a:r>
              <a:rPr lang="de-DE" sz="1800" dirty="0" err="1"/>
              <a:t>sont</a:t>
            </a:r>
            <a:r>
              <a:rPr lang="de-DE" sz="1800" dirty="0"/>
              <a:t> </a:t>
            </a:r>
            <a:r>
              <a:rPr lang="de-DE" sz="1800" dirty="0" err="1"/>
              <a:t>injectées</a:t>
            </a:r>
            <a:r>
              <a:rPr lang="de-DE" sz="1800" dirty="0"/>
              <a:t> </a:t>
            </a:r>
            <a:r>
              <a:rPr lang="de-DE" sz="1800" dirty="0" err="1"/>
              <a:t>dans</a:t>
            </a:r>
            <a:r>
              <a:rPr lang="de-DE" sz="1800" dirty="0"/>
              <a:t> des </a:t>
            </a:r>
            <a:r>
              <a:rPr lang="de-DE" sz="1800" dirty="0" err="1"/>
              <a:t>cuves</a:t>
            </a:r>
            <a:r>
              <a:rPr lang="de-DE" sz="1800" dirty="0"/>
              <a:t> </a:t>
            </a:r>
            <a:r>
              <a:rPr lang="de-DE" sz="1800" dirty="0" err="1"/>
              <a:t>remplies</a:t>
            </a:r>
            <a:r>
              <a:rPr lang="de-DE" sz="1800" dirty="0"/>
              <a:t> de </a:t>
            </a:r>
            <a:r>
              <a:rPr lang="de-DE" sz="1800" dirty="0" err="1"/>
              <a:t>végétation</a:t>
            </a:r>
            <a:r>
              <a:rPr lang="de-DE" sz="1800" dirty="0"/>
              <a:t> </a:t>
            </a:r>
            <a:r>
              <a:rPr lang="de-DE" sz="1800" dirty="0" err="1"/>
              <a:t>aquatique</a:t>
            </a:r>
            <a:r>
              <a:rPr lang="de-DE" sz="1800" dirty="0"/>
              <a:t> et de </a:t>
            </a:r>
            <a:r>
              <a:rPr lang="de-DE" sz="1800" dirty="0" err="1"/>
              <a:t>poissons</a:t>
            </a:r>
            <a:r>
              <a:rPr lang="de-DE" sz="1800" dirty="0"/>
              <a:t> et </a:t>
            </a:r>
            <a:r>
              <a:rPr lang="de-DE" sz="1800" dirty="0" err="1"/>
              <a:t>sont</a:t>
            </a:r>
            <a:r>
              <a:rPr lang="de-DE" sz="1800" dirty="0"/>
              <a:t> </a:t>
            </a:r>
            <a:r>
              <a:rPr lang="de-DE" sz="1800" dirty="0" err="1"/>
              <a:t>ainsi</a:t>
            </a:r>
            <a:r>
              <a:rPr lang="de-DE" sz="1800" dirty="0"/>
              <a:t> </a:t>
            </a:r>
            <a:r>
              <a:rPr lang="de-DE" sz="1800" dirty="0" err="1"/>
              <a:t>nettoyées</a:t>
            </a:r>
            <a:r>
              <a:rPr lang="de-DE" sz="1800" dirty="0"/>
              <a:t>. </a:t>
            </a:r>
          </a:p>
          <a:p>
            <a:br>
              <a:rPr lang="de-DE" sz="1900" dirty="0"/>
            </a:br>
            <a:r>
              <a:rPr lang="de-DE" sz="1600" dirty="0"/>
              <a:t>En </a:t>
            </a:r>
            <a:r>
              <a:rPr lang="de-DE" sz="1600" dirty="0" err="1"/>
              <a:t>foto</a:t>
            </a:r>
            <a:r>
              <a:rPr lang="de-DE" sz="1600" dirty="0"/>
              <a:t>: </a:t>
            </a:r>
            <a:r>
              <a:rPr lang="de-DE" sz="1600" dirty="0" err="1"/>
              <a:t>une</a:t>
            </a:r>
            <a:r>
              <a:rPr lang="de-DE" sz="1600" dirty="0"/>
              <a:t> </a:t>
            </a:r>
            <a:r>
              <a:rPr lang="de-DE" sz="1600" dirty="0" err="1"/>
              <a:t>petit</a:t>
            </a:r>
            <a:r>
              <a:rPr lang="de-DE" sz="1600" dirty="0"/>
              <a:t> </a:t>
            </a:r>
            <a:r>
              <a:rPr lang="de-DE" sz="1600" dirty="0" err="1"/>
              <a:t>installation</a:t>
            </a:r>
            <a:r>
              <a:rPr lang="de-DE" sz="1600" dirty="0"/>
              <a:t> </a:t>
            </a:r>
            <a:r>
              <a:rPr lang="de-DE" sz="1600" dirty="0" err="1"/>
              <a:t>pour</a:t>
            </a:r>
            <a:r>
              <a:rPr lang="de-DE" sz="1600" dirty="0"/>
              <a:t> 12 </a:t>
            </a:r>
            <a:r>
              <a:rPr lang="de-DE" sz="1600" dirty="0" err="1"/>
              <a:t>personnes</a:t>
            </a:r>
            <a:endParaRPr lang="de-DE" sz="1600" dirty="0"/>
          </a:p>
        </p:txBody>
      </p:sp>
    </p:spTree>
    <p:extLst>
      <p:ext uri="{BB962C8B-B14F-4D97-AF65-F5344CB8AC3E}">
        <p14:creationId xmlns:p14="http://schemas.microsoft.com/office/powerpoint/2010/main" val="2460065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9783269-5EAC-49BB-AF7F-9CACB8689173}"/>
              </a:ext>
            </a:extLst>
          </p:cNvPr>
          <p:cNvSpPr>
            <a:spLocks noGrp="1"/>
          </p:cNvSpPr>
          <p:nvPr>
            <p:ph idx="1"/>
          </p:nvPr>
        </p:nvSpPr>
        <p:spPr/>
        <p:txBody>
          <a:bodyPr/>
          <a:lstStyle/>
          <a:p>
            <a:pPr marL="0" indent="0">
              <a:spcBef>
                <a:spcPts val="1680"/>
              </a:spcBef>
              <a:buNone/>
            </a:pPr>
            <a:r>
              <a:rPr lang="de-CH" b="1" dirty="0"/>
              <a:t>1. BORDA</a:t>
            </a:r>
            <a:endParaRPr lang="de-CH" dirty="0"/>
          </a:p>
          <a:p>
            <a:pPr>
              <a:lnSpc>
                <a:spcPct val="110000"/>
              </a:lnSpc>
            </a:pPr>
            <a:r>
              <a:rPr lang="de-CH" sz="1800" dirty="0"/>
              <a:t>BORDA </a:t>
            </a:r>
            <a:r>
              <a:rPr lang="de-CH" sz="1800" dirty="0" err="1"/>
              <a:t>est</a:t>
            </a:r>
            <a:r>
              <a:rPr lang="de-CH" sz="1800" dirty="0"/>
              <a:t> </a:t>
            </a:r>
            <a:r>
              <a:rPr lang="de-CH" sz="1800" dirty="0" err="1"/>
              <a:t>une</a:t>
            </a:r>
            <a:r>
              <a:rPr lang="de-CH" sz="1800" dirty="0"/>
              <a:t> NGO </a:t>
            </a:r>
            <a:r>
              <a:rPr lang="de-CH" sz="1800" dirty="0" err="1"/>
              <a:t>basée</a:t>
            </a:r>
            <a:r>
              <a:rPr lang="de-CH" sz="1800" dirty="0"/>
              <a:t> à Bremen </a:t>
            </a:r>
            <a:r>
              <a:rPr lang="de-CH" sz="1800" dirty="0" err="1"/>
              <a:t>s’engageant</a:t>
            </a:r>
            <a:r>
              <a:rPr lang="de-CH" sz="1800" dirty="0"/>
              <a:t> au </a:t>
            </a:r>
            <a:r>
              <a:rPr lang="de-CH" sz="1800" dirty="0" err="1"/>
              <a:t>niveau</a:t>
            </a:r>
            <a:r>
              <a:rPr lang="de-CH" sz="1800" dirty="0"/>
              <a:t> </a:t>
            </a:r>
            <a:r>
              <a:rPr lang="de-CH" sz="1800" dirty="0" err="1"/>
              <a:t>mondial</a:t>
            </a:r>
            <a:endParaRPr lang="de-CH" sz="1800" dirty="0"/>
          </a:p>
          <a:p>
            <a:pPr>
              <a:lnSpc>
                <a:spcPct val="110000"/>
              </a:lnSpc>
            </a:pPr>
            <a:r>
              <a:rPr lang="de-CH" sz="1800" dirty="0"/>
              <a:t>A </a:t>
            </a:r>
            <a:r>
              <a:rPr lang="de-CH" sz="1800" dirty="0" err="1"/>
              <a:t>développé</a:t>
            </a:r>
            <a:r>
              <a:rPr lang="de-CH" sz="1800" dirty="0"/>
              <a:t> le </a:t>
            </a:r>
            <a:r>
              <a:rPr lang="de-CH" sz="1800" dirty="0" err="1"/>
              <a:t>principe</a:t>
            </a:r>
            <a:r>
              <a:rPr lang="de-CH" sz="1800" dirty="0"/>
              <a:t> des DEWATS</a:t>
            </a:r>
          </a:p>
          <a:p>
            <a:pPr>
              <a:lnSpc>
                <a:spcPct val="110000"/>
              </a:lnSpc>
            </a:pPr>
            <a:r>
              <a:rPr lang="fr-FR" sz="1800" dirty="0"/>
              <a:t>S'engage en faveur de l'Objectif de développement durable n°6 des Nations unies : de l'eau propre et des installations sanitaires sûres pour tous</a:t>
            </a:r>
          </a:p>
          <a:p>
            <a:pPr>
              <a:lnSpc>
                <a:spcPct val="110000"/>
              </a:lnSpc>
            </a:pPr>
            <a:r>
              <a:rPr lang="de-CH" sz="1800" dirty="0" err="1"/>
              <a:t>Collaboration</a:t>
            </a:r>
            <a:r>
              <a:rPr lang="de-CH" sz="1800" dirty="0"/>
              <a:t> </a:t>
            </a:r>
            <a:r>
              <a:rPr lang="de-CH" sz="1800" dirty="0" err="1"/>
              <a:t>avec</a:t>
            </a:r>
            <a:r>
              <a:rPr lang="de-CH" sz="1800" dirty="0"/>
              <a:t>:</a:t>
            </a:r>
            <a:br>
              <a:rPr lang="de-CH" sz="1800" dirty="0"/>
            </a:br>
            <a:r>
              <a:rPr lang="de-CH" sz="1800" dirty="0"/>
              <a:t>- Fondation Bill &amp; Melinda Gates</a:t>
            </a:r>
            <a:br>
              <a:rPr lang="de-CH" sz="1800" dirty="0"/>
            </a:br>
            <a:r>
              <a:rPr lang="de-CH" sz="1800" dirty="0"/>
              <a:t>- IWA International </a:t>
            </a:r>
            <a:r>
              <a:rPr lang="de-CH" sz="1800" dirty="0" err="1"/>
              <a:t>Water</a:t>
            </a:r>
            <a:r>
              <a:rPr lang="de-CH" sz="1800" dirty="0"/>
              <a:t> </a:t>
            </a:r>
            <a:r>
              <a:rPr lang="de-CH" sz="1800" dirty="0" err="1"/>
              <a:t>Association</a:t>
            </a:r>
            <a:br>
              <a:rPr lang="de-CH" sz="1800" dirty="0"/>
            </a:br>
            <a:r>
              <a:rPr lang="de-CH" sz="1800" dirty="0"/>
              <a:t>- </a:t>
            </a:r>
            <a:r>
              <a:rPr lang="de-CH" sz="1800" dirty="0" err="1"/>
              <a:t>Sustainable</a:t>
            </a:r>
            <a:r>
              <a:rPr lang="de-CH" sz="1800" dirty="0"/>
              <a:t> </a:t>
            </a:r>
            <a:r>
              <a:rPr lang="de-CH" sz="1800" dirty="0" err="1"/>
              <a:t>Sanitation</a:t>
            </a:r>
            <a:r>
              <a:rPr lang="de-CH" sz="1800" dirty="0"/>
              <a:t> Alliance</a:t>
            </a:r>
            <a:br>
              <a:rPr lang="de-CH" sz="1800" dirty="0"/>
            </a:br>
            <a:r>
              <a:rPr lang="de-CH" sz="1800" dirty="0"/>
              <a:t>- UN Habitat (</a:t>
            </a:r>
            <a:r>
              <a:rPr lang="de-CH" sz="1800" dirty="0" err="1"/>
              <a:t>for</a:t>
            </a:r>
            <a:r>
              <a:rPr lang="de-CH" sz="1800" dirty="0"/>
              <a:t> a </a:t>
            </a:r>
            <a:r>
              <a:rPr lang="de-CH" sz="1800" dirty="0" err="1"/>
              <a:t>better</a:t>
            </a:r>
            <a:r>
              <a:rPr lang="de-CH" sz="1800" dirty="0"/>
              <a:t> urban </a:t>
            </a:r>
            <a:r>
              <a:rPr lang="de-CH" sz="1800" dirty="0" err="1"/>
              <a:t>future</a:t>
            </a:r>
            <a:r>
              <a:rPr lang="de-CH" sz="1800" dirty="0"/>
              <a:t>)</a:t>
            </a:r>
          </a:p>
          <a:p>
            <a:pPr>
              <a:lnSpc>
                <a:spcPct val="110000"/>
              </a:lnSpc>
            </a:pPr>
            <a:r>
              <a:rPr lang="fr-FR" sz="1800" dirty="0"/>
              <a:t>Soutenu par le ministère fédéral allemand de la Coopération économique et du Développement</a:t>
            </a:r>
            <a:endParaRPr lang="de-CH" sz="1800" dirty="0"/>
          </a:p>
        </p:txBody>
      </p:sp>
      <p:sp>
        <p:nvSpPr>
          <p:cNvPr id="3" name="Titel 2">
            <a:extLst>
              <a:ext uri="{FF2B5EF4-FFF2-40B4-BE49-F238E27FC236}">
                <a16:creationId xmlns:a16="http://schemas.microsoft.com/office/drawing/2014/main" id="{E70C1D99-F44F-4F73-9203-EB4337677307}"/>
              </a:ext>
            </a:extLst>
          </p:cNvPr>
          <p:cNvSpPr>
            <a:spLocks noGrp="1"/>
          </p:cNvSpPr>
          <p:nvPr>
            <p:ph type="title"/>
          </p:nvPr>
        </p:nvSpPr>
        <p:spPr/>
        <p:txBody>
          <a:bodyPr/>
          <a:lstStyle/>
          <a:p>
            <a:pPr marL="0" indent="0">
              <a:buNone/>
            </a:pPr>
            <a:r>
              <a:rPr lang="de-CH" dirty="0"/>
              <a:t>Nos </a:t>
            </a:r>
            <a:r>
              <a:rPr lang="de-CH" dirty="0" err="1"/>
              <a:t>partenaires</a:t>
            </a:r>
            <a:r>
              <a:rPr lang="de-CH" dirty="0"/>
              <a:t> au </a:t>
            </a:r>
            <a:r>
              <a:rPr lang="de-CH" dirty="0" err="1"/>
              <a:t>Tadjikistan</a:t>
            </a:r>
            <a:endParaRPr lang="de-CH" dirty="0"/>
          </a:p>
        </p:txBody>
      </p:sp>
      <p:sp>
        <p:nvSpPr>
          <p:cNvPr id="4" name="Foliennummernplatzhalter 3">
            <a:extLst>
              <a:ext uri="{FF2B5EF4-FFF2-40B4-BE49-F238E27FC236}">
                <a16:creationId xmlns:a16="http://schemas.microsoft.com/office/drawing/2014/main" id="{55B375C7-DBBB-4B6E-840F-8BC86421C2EA}"/>
              </a:ext>
            </a:extLst>
          </p:cNvPr>
          <p:cNvSpPr>
            <a:spLocks noGrp="1"/>
          </p:cNvSpPr>
          <p:nvPr>
            <p:ph type="sldNum" sz="quarter" idx="4"/>
          </p:nvPr>
        </p:nvSpPr>
        <p:spPr/>
        <p:txBody>
          <a:bodyPr/>
          <a:lstStyle/>
          <a:p>
            <a:pPr>
              <a:defRPr/>
            </a:pPr>
            <a:fld id="{B68C82E4-0A5B-AB48-A96E-A262B4503638}" type="slidenum">
              <a:rPr lang="de-DE" smtClean="0"/>
              <a:pPr>
                <a:defRPr/>
              </a:pPr>
              <a:t>28</a:t>
            </a:fld>
            <a:endParaRPr lang="de-DE" dirty="0"/>
          </a:p>
        </p:txBody>
      </p:sp>
    </p:spTree>
    <p:extLst>
      <p:ext uri="{BB962C8B-B14F-4D97-AF65-F5344CB8AC3E}">
        <p14:creationId xmlns:p14="http://schemas.microsoft.com/office/powerpoint/2010/main" val="203892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332B7AE-4054-4BDF-853E-CCB076063BE1}"/>
              </a:ext>
            </a:extLst>
          </p:cNvPr>
          <p:cNvSpPr>
            <a:spLocks noGrp="1"/>
          </p:cNvSpPr>
          <p:nvPr>
            <p:ph idx="1"/>
          </p:nvPr>
        </p:nvSpPr>
        <p:spPr/>
        <p:txBody>
          <a:bodyPr/>
          <a:lstStyle/>
          <a:p>
            <a:pPr marL="0" indent="0">
              <a:spcBef>
                <a:spcPts val="1680"/>
              </a:spcBef>
              <a:buNone/>
            </a:pPr>
            <a:r>
              <a:rPr lang="de-CH" b="1" dirty="0"/>
              <a:t>2. </a:t>
            </a:r>
            <a:r>
              <a:rPr lang="de-CH" b="1" dirty="0" err="1"/>
              <a:t>Equidev</a:t>
            </a:r>
            <a:endParaRPr lang="de-CH" dirty="0"/>
          </a:p>
          <a:p>
            <a:pPr>
              <a:lnSpc>
                <a:spcPct val="110000"/>
              </a:lnSpc>
            </a:pPr>
            <a:r>
              <a:rPr lang="fr-FR" sz="1800" dirty="0" err="1"/>
              <a:t>Equidev</a:t>
            </a:r>
            <a:r>
              <a:rPr lang="fr-FR" sz="1800" dirty="0"/>
              <a:t> est une organisation internationale relativement jeune, basée à Douchanbé, au Tadjikistan, issue d'Oxfam Tadjikistan</a:t>
            </a:r>
            <a:endParaRPr lang="de-CH" sz="1800" dirty="0"/>
          </a:p>
          <a:p>
            <a:pPr>
              <a:lnSpc>
                <a:spcPct val="110000"/>
              </a:lnSpc>
            </a:pPr>
            <a:r>
              <a:rPr lang="fr-FR" sz="1800" dirty="0"/>
              <a:t>Est "sous-contractant" de BORDA et assure la liaison avec BORDA sur place </a:t>
            </a:r>
          </a:p>
          <a:p>
            <a:pPr>
              <a:lnSpc>
                <a:spcPct val="110000"/>
              </a:lnSpc>
            </a:pPr>
            <a:r>
              <a:rPr lang="fr-FR" sz="1800" dirty="0"/>
              <a:t>S'occupe de la sélection des projets, de la procédure d'autorisation, de la conception détaillée des projets, de l'estimation des coûts et de la direction des travaux</a:t>
            </a:r>
            <a:r>
              <a:rPr lang="de-CH" sz="1800" dirty="0"/>
              <a:t>.</a:t>
            </a:r>
          </a:p>
          <a:p>
            <a:pPr>
              <a:lnSpc>
                <a:spcPct val="110000"/>
              </a:lnSpc>
            </a:pPr>
            <a:r>
              <a:rPr lang="fr-FR" sz="1800" dirty="0"/>
              <a:t>Sans relation directe avec le MD 102</a:t>
            </a:r>
            <a:endParaRPr lang="de-CH" sz="1800" dirty="0"/>
          </a:p>
        </p:txBody>
      </p:sp>
      <p:sp>
        <p:nvSpPr>
          <p:cNvPr id="3" name="Titel 2">
            <a:extLst>
              <a:ext uri="{FF2B5EF4-FFF2-40B4-BE49-F238E27FC236}">
                <a16:creationId xmlns:a16="http://schemas.microsoft.com/office/drawing/2014/main" id="{C0C49DDE-DF1B-4E4E-A489-D3DCDE7B5787}"/>
              </a:ext>
            </a:extLst>
          </p:cNvPr>
          <p:cNvSpPr>
            <a:spLocks noGrp="1"/>
          </p:cNvSpPr>
          <p:nvPr>
            <p:ph type="title"/>
          </p:nvPr>
        </p:nvSpPr>
        <p:spPr/>
        <p:txBody>
          <a:bodyPr/>
          <a:lstStyle/>
          <a:p>
            <a:pPr marL="0" indent="0">
              <a:buNone/>
            </a:pPr>
            <a:r>
              <a:rPr lang="de-CH" dirty="0"/>
              <a:t>Nos </a:t>
            </a:r>
            <a:r>
              <a:rPr lang="de-CH" dirty="0" err="1"/>
              <a:t>partenaires</a:t>
            </a:r>
            <a:r>
              <a:rPr lang="de-CH" dirty="0"/>
              <a:t> au </a:t>
            </a:r>
            <a:r>
              <a:rPr lang="de-CH" dirty="0" err="1"/>
              <a:t>Tadjikistan</a:t>
            </a:r>
            <a:endParaRPr lang="de-CH" dirty="0"/>
          </a:p>
        </p:txBody>
      </p:sp>
      <p:sp>
        <p:nvSpPr>
          <p:cNvPr id="4" name="Foliennummernplatzhalter 3">
            <a:extLst>
              <a:ext uri="{FF2B5EF4-FFF2-40B4-BE49-F238E27FC236}">
                <a16:creationId xmlns:a16="http://schemas.microsoft.com/office/drawing/2014/main" id="{2F48802E-68C9-4729-BAEA-6A9C76649E54}"/>
              </a:ext>
            </a:extLst>
          </p:cNvPr>
          <p:cNvSpPr>
            <a:spLocks noGrp="1"/>
          </p:cNvSpPr>
          <p:nvPr>
            <p:ph type="sldNum" sz="quarter" idx="4"/>
          </p:nvPr>
        </p:nvSpPr>
        <p:spPr/>
        <p:txBody>
          <a:bodyPr/>
          <a:lstStyle/>
          <a:p>
            <a:pPr>
              <a:defRPr/>
            </a:pPr>
            <a:fld id="{B68C82E4-0A5B-AB48-A96E-A262B4503638}" type="slidenum">
              <a:rPr lang="de-DE" smtClean="0"/>
              <a:pPr>
                <a:defRPr/>
              </a:pPr>
              <a:t>29</a:t>
            </a:fld>
            <a:endParaRPr lang="de-DE" dirty="0"/>
          </a:p>
        </p:txBody>
      </p:sp>
      <p:pic>
        <p:nvPicPr>
          <p:cNvPr id="5" name="Grafik 4">
            <a:extLst>
              <a:ext uri="{FF2B5EF4-FFF2-40B4-BE49-F238E27FC236}">
                <a16:creationId xmlns:a16="http://schemas.microsoft.com/office/drawing/2014/main" id="{EADCDC87-8A64-5A4D-8645-F0586602DF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5976" y="4708665"/>
            <a:ext cx="2424275" cy="1816679"/>
          </a:xfrm>
          <a:prstGeom prst="rect">
            <a:avLst/>
          </a:prstGeom>
        </p:spPr>
      </p:pic>
      <p:pic>
        <p:nvPicPr>
          <p:cNvPr id="6" name="Grafik 5">
            <a:extLst>
              <a:ext uri="{FF2B5EF4-FFF2-40B4-BE49-F238E27FC236}">
                <a16:creationId xmlns:a16="http://schemas.microsoft.com/office/drawing/2014/main" id="{132F32E9-D197-D841-9863-6BA060BEE8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4056451"/>
            <a:ext cx="1851670" cy="2468893"/>
          </a:xfrm>
          <a:prstGeom prst="rect">
            <a:avLst/>
          </a:prstGeom>
        </p:spPr>
      </p:pic>
      <p:sp>
        <p:nvSpPr>
          <p:cNvPr id="7" name="Textfeld 6">
            <a:extLst>
              <a:ext uri="{FF2B5EF4-FFF2-40B4-BE49-F238E27FC236}">
                <a16:creationId xmlns:a16="http://schemas.microsoft.com/office/drawing/2014/main" id="{ED9C74F7-23D3-BC4D-8E2E-28579F506D90}"/>
              </a:ext>
            </a:extLst>
          </p:cNvPr>
          <p:cNvSpPr txBox="1"/>
          <p:nvPr/>
        </p:nvSpPr>
        <p:spPr>
          <a:xfrm>
            <a:off x="2267744" y="5272220"/>
            <a:ext cx="2088232" cy="338554"/>
          </a:xfrm>
          <a:prstGeom prst="rect">
            <a:avLst/>
          </a:prstGeom>
          <a:noFill/>
        </p:spPr>
        <p:txBody>
          <a:bodyPr wrap="square" rtlCol="0">
            <a:spAutoFit/>
          </a:bodyPr>
          <a:lstStyle/>
          <a:p>
            <a:r>
              <a:rPr lang="de-DE" sz="1600" dirty="0"/>
              <a:t>Evaluation des </a:t>
            </a:r>
            <a:r>
              <a:rPr lang="de-DE" sz="1600" dirty="0" err="1"/>
              <a:t>offres</a:t>
            </a:r>
            <a:endParaRPr lang="de-DE" sz="1600" dirty="0"/>
          </a:p>
        </p:txBody>
      </p:sp>
    </p:spTree>
    <p:extLst>
      <p:ext uri="{BB962C8B-B14F-4D97-AF65-F5344CB8AC3E}">
        <p14:creationId xmlns:p14="http://schemas.microsoft.com/office/powerpoint/2010/main" val="3455342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A028D88-8115-44EE-BC63-8F0946614D79}"/>
              </a:ext>
            </a:extLst>
          </p:cNvPr>
          <p:cNvSpPr>
            <a:spLocks noGrp="1"/>
          </p:cNvSpPr>
          <p:nvPr>
            <p:ph idx="1"/>
          </p:nvPr>
        </p:nvSpPr>
        <p:spPr/>
        <p:txBody>
          <a:bodyPr/>
          <a:lstStyle/>
          <a:p>
            <a:pPr marL="0" indent="0">
              <a:buNone/>
            </a:pPr>
            <a:r>
              <a:rPr lang="de-CH" b="1" dirty="0" err="1"/>
              <a:t>Qu’est-ce</a:t>
            </a:r>
            <a:r>
              <a:rPr lang="de-CH" b="1" dirty="0"/>
              <a:t> </a:t>
            </a:r>
            <a:r>
              <a:rPr lang="de-CH" b="1" dirty="0" err="1"/>
              <a:t>que</a:t>
            </a:r>
            <a:r>
              <a:rPr lang="de-CH" b="1" dirty="0"/>
              <a:t> "</a:t>
            </a:r>
            <a:r>
              <a:rPr lang="de-CH" b="1" i="1" dirty="0"/>
              <a:t>Campaign 100</a:t>
            </a:r>
            <a:r>
              <a:rPr lang="de-CH" b="1" dirty="0"/>
              <a:t>"?</a:t>
            </a:r>
            <a:endParaRPr lang="de-CH" dirty="0"/>
          </a:p>
          <a:p>
            <a:pPr>
              <a:lnSpc>
                <a:spcPct val="110000"/>
              </a:lnSpc>
            </a:pPr>
            <a:r>
              <a:rPr lang="de-CH" sz="1800" dirty="0" err="1"/>
              <a:t>Lancé</a:t>
            </a:r>
            <a:r>
              <a:rPr lang="de-CH" sz="1800" dirty="0"/>
              <a:t> par le </a:t>
            </a:r>
            <a:r>
              <a:rPr lang="de-CH" sz="1800" b="1" dirty="0"/>
              <a:t>LCIF </a:t>
            </a:r>
            <a:r>
              <a:rPr lang="de-CH" sz="1800" dirty="0"/>
              <a:t>à </a:t>
            </a:r>
            <a:r>
              <a:rPr lang="de-CH" sz="1800" dirty="0" err="1"/>
              <a:t>l’occasion</a:t>
            </a:r>
            <a:r>
              <a:rPr lang="de-CH" sz="1800" dirty="0"/>
              <a:t> du </a:t>
            </a:r>
            <a:r>
              <a:rPr lang="de-CH" sz="1800" dirty="0" err="1"/>
              <a:t>centenaire</a:t>
            </a:r>
            <a:r>
              <a:rPr lang="de-CH" sz="1800" dirty="0"/>
              <a:t> de Lions International</a:t>
            </a:r>
          </a:p>
          <a:p>
            <a:pPr>
              <a:lnSpc>
                <a:spcPct val="110000"/>
              </a:lnSpc>
            </a:pPr>
            <a:r>
              <a:rPr lang="de-CH" sz="1800" dirty="0" err="1"/>
              <a:t>L’objectif</a:t>
            </a:r>
            <a:r>
              <a:rPr lang="de-CH" sz="1800" dirty="0"/>
              <a:t> de la </a:t>
            </a:r>
            <a:r>
              <a:rPr lang="de-CH" sz="1800" dirty="0" err="1"/>
              <a:t>campagne</a:t>
            </a:r>
            <a:r>
              <a:rPr lang="de-CH" sz="1800" dirty="0"/>
              <a:t> internationale </a:t>
            </a:r>
            <a:r>
              <a:rPr lang="de-CH" sz="1800" dirty="0" err="1"/>
              <a:t>est</a:t>
            </a:r>
            <a:r>
              <a:rPr lang="de-CH" sz="1800" dirty="0"/>
              <a:t> de </a:t>
            </a:r>
            <a:r>
              <a:rPr lang="de-CH" sz="1800" dirty="0" err="1"/>
              <a:t>collecter</a:t>
            </a:r>
            <a:r>
              <a:rPr lang="de-CH" sz="1800" dirty="0"/>
              <a:t> entre 2020 – 2022 </a:t>
            </a:r>
            <a:r>
              <a:rPr lang="de-CH" sz="1800" b="1" dirty="0"/>
              <a:t>USD 300 </a:t>
            </a:r>
            <a:r>
              <a:rPr lang="de-CH" sz="1800" b="1" dirty="0" err="1"/>
              <a:t>Mio</a:t>
            </a:r>
            <a:r>
              <a:rPr lang="de-CH" sz="1800" dirty="0"/>
              <a:t> au </a:t>
            </a:r>
            <a:r>
              <a:rPr lang="de-CH" sz="1800" dirty="0" err="1"/>
              <a:t>niveau</a:t>
            </a:r>
            <a:r>
              <a:rPr lang="de-CH" sz="1800" dirty="0"/>
              <a:t> </a:t>
            </a:r>
            <a:r>
              <a:rPr lang="de-CH" sz="1800" dirty="0" err="1"/>
              <a:t>mondial</a:t>
            </a:r>
            <a:r>
              <a:rPr lang="de-CH" sz="1800" b="1" dirty="0"/>
              <a:t> </a:t>
            </a:r>
            <a:r>
              <a:rPr lang="de-CH" sz="1800" dirty="0" err="1"/>
              <a:t>pour</a:t>
            </a:r>
            <a:r>
              <a:rPr lang="de-CH" sz="1800" dirty="0"/>
              <a:t> des </a:t>
            </a:r>
            <a:r>
              <a:rPr lang="de-CH" sz="1800" dirty="0" err="1"/>
              <a:t>projets</a:t>
            </a:r>
            <a:r>
              <a:rPr lang="de-CH" sz="1800" dirty="0"/>
              <a:t> </a:t>
            </a:r>
            <a:r>
              <a:rPr lang="de-CH" sz="1800" dirty="0" err="1"/>
              <a:t>humanitaires</a:t>
            </a:r>
            <a:r>
              <a:rPr lang="de-CH" sz="1800" dirty="0"/>
              <a:t>.</a:t>
            </a:r>
          </a:p>
          <a:p>
            <a:pPr>
              <a:lnSpc>
                <a:spcPct val="110000"/>
              </a:lnSpc>
            </a:pPr>
            <a:r>
              <a:rPr lang="de-CH" sz="1800" dirty="0" err="1"/>
              <a:t>Tous</a:t>
            </a:r>
            <a:r>
              <a:rPr lang="de-CH" sz="1800" dirty="0"/>
              <a:t> </a:t>
            </a:r>
            <a:r>
              <a:rPr lang="de-CH" sz="1800" dirty="0" err="1"/>
              <a:t>les</a:t>
            </a:r>
            <a:r>
              <a:rPr lang="de-CH" sz="1800" dirty="0"/>
              <a:t> </a:t>
            </a:r>
            <a:r>
              <a:rPr lang="de-CH" sz="1800" dirty="0" err="1"/>
              <a:t>clubs</a:t>
            </a:r>
            <a:r>
              <a:rPr lang="de-CH" sz="1800" dirty="0"/>
              <a:t> Lions </a:t>
            </a:r>
            <a:r>
              <a:rPr lang="de-CH" sz="1800" dirty="0" err="1"/>
              <a:t>sont</a:t>
            </a:r>
            <a:r>
              <a:rPr lang="de-CH" sz="1800" dirty="0"/>
              <a:t> </a:t>
            </a:r>
            <a:r>
              <a:rPr lang="de-CH" sz="1800" dirty="0" err="1"/>
              <a:t>appelés</a:t>
            </a:r>
            <a:r>
              <a:rPr lang="de-CH" sz="1800" dirty="0"/>
              <a:t> à </a:t>
            </a:r>
            <a:r>
              <a:rPr lang="de-CH" sz="1800" dirty="0" err="1"/>
              <a:t>s’engager</a:t>
            </a:r>
            <a:r>
              <a:rPr lang="de-CH" sz="1800" dirty="0"/>
              <a:t> </a:t>
            </a:r>
            <a:r>
              <a:rPr lang="de-CH" sz="1800" dirty="0" err="1"/>
              <a:t>activement</a:t>
            </a:r>
            <a:endParaRPr lang="de-CH" sz="1800" dirty="0"/>
          </a:p>
          <a:p>
            <a:pPr>
              <a:lnSpc>
                <a:spcPct val="110000"/>
              </a:lnSpc>
            </a:pPr>
            <a:r>
              <a:rPr lang="de-CH" sz="1800" dirty="0"/>
              <a:t>Le MD 102 Suisse – Liechtenstein </a:t>
            </a:r>
            <a:r>
              <a:rPr lang="de-CH" sz="1800" dirty="0" err="1"/>
              <a:t>participe</a:t>
            </a:r>
            <a:r>
              <a:rPr lang="de-CH" sz="1800" dirty="0"/>
              <a:t> </a:t>
            </a:r>
            <a:r>
              <a:rPr lang="de-CH" sz="1800" dirty="0" err="1"/>
              <a:t>avec</a:t>
            </a:r>
            <a:r>
              <a:rPr lang="de-CH" sz="1800" dirty="0"/>
              <a:t> </a:t>
            </a:r>
            <a:r>
              <a:rPr lang="de-CH" sz="1800" b="1" dirty="0"/>
              <a:t>CHF</a:t>
            </a:r>
            <a:r>
              <a:rPr lang="de-CH" sz="1800" dirty="0"/>
              <a:t> </a:t>
            </a:r>
            <a:r>
              <a:rPr lang="de-CH" sz="1800" b="1" dirty="0"/>
              <a:t>2 </a:t>
            </a:r>
            <a:r>
              <a:rPr lang="de-CH" sz="1800" b="1" dirty="0" err="1"/>
              <a:t>Millions</a:t>
            </a:r>
            <a:r>
              <a:rPr lang="de-CH" sz="1800" dirty="0"/>
              <a:t> en </a:t>
            </a:r>
            <a:r>
              <a:rPr lang="de-CH" sz="1800" dirty="0" err="1"/>
              <a:t>faveur</a:t>
            </a:r>
            <a:r>
              <a:rPr lang="de-CH" sz="1800" dirty="0"/>
              <a:t> de la </a:t>
            </a:r>
            <a:r>
              <a:rPr lang="de-CH" sz="1800" dirty="0" err="1"/>
              <a:t>situation</a:t>
            </a:r>
            <a:r>
              <a:rPr lang="de-CH" sz="1800" dirty="0"/>
              <a:t> sanitaire au </a:t>
            </a:r>
            <a:r>
              <a:rPr lang="de-CH" sz="1800" dirty="0" err="1"/>
              <a:t>Tadjikistan</a:t>
            </a:r>
            <a:endParaRPr lang="de-CH" sz="1800" dirty="0"/>
          </a:p>
          <a:p>
            <a:pPr>
              <a:lnSpc>
                <a:spcPct val="110000"/>
              </a:lnSpc>
            </a:pPr>
            <a:r>
              <a:rPr lang="de-CH" sz="1800" dirty="0"/>
              <a:t>Ceci </a:t>
            </a:r>
            <a:r>
              <a:rPr lang="de-CH" sz="1800" dirty="0" err="1"/>
              <a:t>correspond</a:t>
            </a:r>
            <a:r>
              <a:rPr lang="de-CH" sz="1800" dirty="0"/>
              <a:t> à </a:t>
            </a:r>
            <a:r>
              <a:rPr lang="de-CH" sz="1800" dirty="0" err="1"/>
              <a:t>un</a:t>
            </a:r>
            <a:r>
              <a:rPr lang="de-CH" sz="1800" dirty="0"/>
              <a:t> </a:t>
            </a:r>
            <a:r>
              <a:rPr lang="de-CH" sz="1800" b="1" dirty="0" err="1"/>
              <a:t>objectif</a:t>
            </a:r>
            <a:r>
              <a:rPr lang="de-CH" sz="1800" b="1" dirty="0"/>
              <a:t> de </a:t>
            </a:r>
            <a:r>
              <a:rPr lang="de-CH" sz="1800" b="1" dirty="0" err="1"/>
              <a:t>collecte</a:t>
            </a:r>
            <a:r>
              <a:rPr lang="de-CH" sz="1800" b="1" dirty="0"/>
              <a:t> </a:t>
            </a:r>
            <a:r>
              <a:rPr lang="de-CH" sz="1800" dirty="0" err="1"/>
              <a:t>d’env</a:t>
            </a:r>
            <a:r>
              <a:rPr lang="de-CH" sz="1800" dirty="0"/>
              <a:t>. </a:t>
            </a:r>
            <a:r>
              <a:rPr lang="de-CH" sz="1800" b="1" dirty="0"/>
              <a:t>CHF 180</a:t>
            </a:r>
            <a:r>
              <a:rPr lang="de-CH" sz="1800" dirty="0"/>
              <a:t> par </a:t>
            </a:r>
            <a:r>
              <a:rPr lang="de-CH" sz="1800" dirty="0" err="1"/>
              <a:t>membre</a:t>
            </a:r>
            <a:r>
              <a:rPr lang="de-CH" sz="1800" dirty="0"/>
              <a:t> de </a:t>
            </a:r>
            <a:r>
              <a:rPr lang="de-CH" sz="1800" dirty="0" err="1"/>
              <a:t>club</a:t>
            </a:r>
            <a:r>
              <a:rPr lang="de-CH" sz="1800" dirty="0"/>
              <a:t>.</a:t>
            </a:r>
          </a:p>
          <a:p>
            <a:pPr>
              <a:lnSpc>
                <a:spcPct val="110000"/>
              </a:lnSpc>
            </a:pPr>
            <a:r>
              <a:rPr lang="de-CH" sz="1800" dirty="0" err="1"/>
              <a:t>Les</a:t>
            </a:r>
            <a:r>
              <a:rPr lang="de-CH" sz="1800" dirty="0"/>
              <a:t> </a:t>
            </a:r>
            <a:r>
              <a:rPr lang="de-CH" sz="1800" dirty="0" err="1"/>
              <a:t>clubs</a:t>
            </a:r>
            <a:r>
              <a:rPr lang="de-CH" sz="1800" dirty="0"/>
              <a:t> </a:t>
            </a:r>
            <a:r>
              <a:rPr lang="de-CH" sz="1800" dirty="0" err="1"/>
              <a:t>atteignant</a:t>
            </a:r>
            <a:r>
              <a:rPr lang="de-CH" sz="1800" dirty="0"/>
              <a:t> </a:t>
            </a:r>
            <a:r>
              <a:rPr lang="de-CH" sz="1800" dirty="0" err="1"/>
              <a:t>cet</a:t>
            </a:r>
            <a:r>
              <a:rPr lang="de-CH" sz="1800" dirty="0"/>
              <a:t> </a:t>
            </a:r>
            <a:r>
              <a:rPr lang="de-CH" sz="1800" dirty="0" err="1"/>
              <a:t>objectif</a:t>
            </a:r>
            <a:r>
              <a:rPr lang="de-CH" sz="1800" dirty="0"/>
              <a:t> </a:t>
            </a:r>
            <a:r>
              <a:rPr lang="de-CH" sz="1800" dirty="0" err="1"/>
              <a:t>ont</a:t>
            </a:r>
            <a:r>
              <a:rPr lang="de-CH" sz="1800" dirty="0"/>
              <a:t> </a:t>
            </a:r>
            <a:r>
              <a:rPr lang="de-CH" sz="1800" dirty="0" err="1"/>
              <a:t>droit</a:t>
            </a:r>
            <a:r>
              <a:rPr lang="de-CH" sz="1800" dirty="0"/>
              <a:t> à </a:t>
            </a:r>
            <a:r>
              <a:rPr lang="de-CH" sz="1800" dirty="0" err="1"/>
              <a:t>un</a:t>
            </a:r>
            <a:r>
              <a:rPr lang="de-CH" sz="1800" dirty="0"/>
              <a:t> </a:t>
            </a:r>
            <a:r>
              <a:rPr lang="de-CH" sz="1800" b="1" dirty="0"/>
              <a:t>Melvin Jones Award</a:t>
            </a:r>
            <a:r>
              <a:rPr lang="de-CH" sz="1800" dirty="0"/>
              <a:t>, </a:t>
            </a:r>
            <a:r>
              <a:rPr lang="de-CH" sz="1800" dirty="0" err="1"/>
              <a:t>p.ex</a:t>
            </a:r>
            <a:r>
              <a:rPr lang="de-CH" sz="1800" dirty="0"/>
              <a:t>. </a:t>
            </a:r>
            <a:r>
              <a:rPr lang="de-CH" sz="1800" dirty="0" err="1"/>
              <a:t>pour</a:t>
            </a:r>
            <a:r>
              <a:rPr lang="de-CH" sz="1800" dirty="0"/>
              <a:t> </a:t>
            </a:r>
            <a:r>
              <a:rPr lang="de-CH" sz="1800" dirty="0" err="1"/>
              <a:t>honorer</a:t>
            </a:r>
            <a:r>
              <a:rPr lang="de-CH" sz="1800" dirty="0"/>
              <a:t> </a:t>
            </a:r>
            <a:r>
              <a:rPr lang="de-CH" sz="1800" dirty="0" err="1"/>
              <a:t>un</a:t>
            </a:r>
            <a:r>
              <a:rPr lang="de-CH" sz="1800" dirty="0"/>
              <a:t> </a:t>
            </a:r>
            <a:r>
              <a:rPr lang="de-CH" sz="1800" dirty="0" err="1"/>
              <a:t>membre</a:t>
            </a:r>
            <a:r>
              <a:rPr lang="de-CH" sz="1800" dirty="0"/>
              <a:t> du </a:t>
            </a:r>
            <a:r>
              <a:rPr lang="de-CH" sz="1800" dirty="0" err="1"/>
              <a:t>club</a:t>
            </a:r>
            <a:r>
              <a:rPr lang="de-CH" sz="1800" dirty="0"/>
              <a:t> </a:t>
            </a:r>
            <a:r>
              <a:rPr lang="de-CH" sz="1800" dirty="0" err="1"/>
              <a:t>particulièrement</a:t>
            </a:r>
            <a:r>
              <a:rPr lang="de-CH" sz="1800" dirty="0"/>
              <a:t> </a:t>
            </a:r>
            <a:r>
              <a:rPr lang="de-CH" sz="1800" dirty="0" err="1"/>
              <a:t>méritoire</a:t>
            </a:r>
            <a:endParaRPr lang="de-CH" sz="1800" dirty="0"/>
          </a:p>
          <a:p>
            <a:pPr>
              <a:lnSpc>
                <a:spcPct val="110000"/>
              </a:lnSpc>
            </a:pPr>
            <a:r>
              <a:rPr lang="de-CH" sz="1800" b="1" dirty="0"/>
              <a:t>Etat fin 2021: </a:t>
            </a:r>
            <a:r>
              <a:rPr lang="de-CH" sz="1800" dirty="0" err="1"/>
              <a:t>mondialement</a:t>
            </a:r>
            <a:r>
              <a:rPr lang="de-CH" sz="1800" dirty="0"/>
              <a:t> </a:t>
            </a:r>
            <a:r>
              <a:rPr lang="de-CH" sz="1800" dirty="0" err="1"/>
              <a:t>env</a:t>
            </a:r>
            <a:r>
              <a:rPr lang="de-CH" sz="1800" dirty="0"/>
              <a:t>. 80%, Suisse </a:t>
            </a:r>
            <a:r>
              <a:rPr lang="de-CH" sz="1800" dirty="0" err="1"/>
              <a:t>env</a:t>
            </a:r>
            <a:r>
              <a:rPr lang="de-CH" sz="1800" dirty="0"/>
              <a:t>. 45%</a:t>
            </a:r>
          </a:p>
        </p:txBody>
      </p:sp>
      <p:sp>
        <p:nvSpPr>
          <p:cNvPr id="3" name="Titel 2">
            <a:extLst>
              <a:ext uri="{FF2B5EF4-FFF2-40B4-BE49-F238E27FC236}">
                <a16:creationId xmlns:a16="http://schemas.microsoft.com/office/drawing/2014/main" id="{8ABD991A-2959-456C-A652-4D9BAE99480F}"/>
              </a:ext>
            </a:extLst>
          </p:cNvPr>
          <p:cNvSpPr>
            <a:spLocks noGrp="1"/>
          </p:cNvSpPr>
          <p:nvPr>
            <p:ph type="title"/>
          </p:nvPr>
        </p:nvSpPr>
        <p:spPr/>
        <p:txBody>
          <a:bodyPr/>
          <a:lstStyle/>
          <a:p>
            <a:r>
              <a:rPr lang="de-CH" dirty="0" err="1"/>
              <a:t>Projet</a:t>
            </a:r>
            <a:r>
              <a:rPr lang="de-CH" dirty="0"/>
              <a:t> </a:t>
            </a:r>
            <a:r>
              <a:rPr lang="de-CH" dirty="0" err="1"/>
              <a:t>dans</a:t>
            </a:r>
            <a:r>
              <a:rPr lang="de-CH" dirty="0"/>
              <a:t> le </a:t>
            </a:r>
            <a:r>
              <a:rPr lang="de-CH" dirty="0" err="1"/>
              <a:t>cadre</a:t>
            </a:r>
            <a:r>
              <a:rPr lang="de-CH" dirty="0"/>
              <a:t> de "</a:t>
            </a:r>
            <a:r>
              <a:rPr lang="de-CH" i="1" dirty="0"/>
              <a:t>Campaign 100</a:t>
            </a:r>
            <a:r>
              <a:rPr lang="de-CH" dirty="0"/>
              <a:t>"</a:t>
            </a:r>
          </a:p>
        </p:txBody>
      </p:sp>
      <p:sp>
        <p:nvSpPr>
          <p:cNvPr id="4" name="Foliennummernplatzhalter 3">
            <a:extLst>
              <a:ext uri="{FF2B5EF4-FFF2-40B4-BE49-F238E27FC236}">
                <a16:creationId xmlns:a16="http://schemas.microsoft.com/office/drawing/2014/main" id="{EA878CE0-6276-4A6E-B4A9-5A23CD77938A}"/>
              </a:ext>
            </a:extLst>
          </p:cNvPr>
          <p:cNvSpPr>
            <a:spLocks noGrp="1"/>
          </p:cNvSpPr>
          <p:nvPr>
            <p:ph type="sldNum" sz="quarter" idx="4"/>
          </p:nvPr>
        </p:nvSpPr>
        <p:spPr/>
        <p:txBody>
          <a:bodyPr/>
          <a:lstStyle/>
          <a:p>
            <a:pPr>
              <a:defRPr/>
            </a:pPr>
            <a:fld id="{B68C82E4-0A5B-AB48-A96E-A262B4503638}" type="slidenum">
              <a:rPr lang="de-DE" smtClean="0"/>
              <a:pPr>
                <a:defRPr/>
              </a:pPr>
              <a:t>3</a:t>
            </a:fld>
            <a:endParaRPr lang="de-DE" dirty="0"/>
          </a:p>
        </p:txBody>
      </p:sp>
    </p:spTree>
    <p:extLst>
      <p:ext uri="{BB962C8B-B14F-4D97-AF65-F5344CB8AC3E}">
        <p14:creationId xmlns:p14="http://schemas.microsoft.com/office/powerpoint/2010/main" val="3523382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B9EDF6D-FFF1-C84C-8391-DA97B2659D5E}"/>
              </a:ext>
            </a:extLst>
          </p:cNvPr>
          <p:cNvSpPr>
            <a:spLocks noGrp="1"/>
          </p:cNvSpPr>
          <p:nvPr>
            <p:ph type="title"/>
          </p:nvPr>
        </p:nvSpPr>
        <p:spPr/>
        <p:txBody>
          <a:bodyPr/>
          <a:lstStyle/>
          <a:p>
            <a:r>
              <a:rPr lang="de-DE" dirty="0"/>
              <a:t>CLEAN WATER au </a:t>
            </a:r>
            <a:r>
              <a:rPr lang="de-DE" dirty="0" err="1"/>
              <a:t>Tadjikistan</a:t>
            </a:r>
            <a:r>
              <a:rPr lang="de-DE" dirty="0"/>
              <a:t> – </a:t>
            </a:r>
            <a:r>
              <a:rPr lang="de-DE" dirty="0" err="1"/>
              <a:t>déploiement</a:t>
            </a:r>
            <a:endParaRPr lang="de-DE" dirty="0"/>
          </a:p>
        </p:txBody>
      </p:sp>
      <p:sp>
        <p:nvSpPr>
          <p:cNvPr id="4" name="Foliennummernplatzhalter 3">
            <a:extLst>
              <a:ext uri="{FF2B5EF4-FFF2-40B4-BE49-F238E27FC236}">
                <a16:creationId xmlns:a16="http://schemas.microsoft.com/office/drawing/2014/main" id="{8F52C6F1-0E4E-FC49-86CE-7977111571DA}"/>
              </a:ext>
            </a:extLst>
          </p:cNvPr>
          <p:cNvSpPr>
            <a:spLocks noGrp="1"/>
          </p:cNvSpPr>
          <p:nvPr>
            <p:ph type="sldNum" sz="quarter" idx="4"/>
          </p:nvPr>
        </p:nvSpPr>
        <p:spPr/>
        <p:txBody>
          <a:bodyPr/>
          <a:lstStyle/>
          <a:p>
            <a:pPr>
              <a:defRPr/>
            </a:pPr>
            <a:fld id="{B68C82E4-0A5B-AB48-A96E-A262B4503638}" type="slidenum">
              <a:rPr lang="de-DE" smtClean="0"/>
              <a:pPr>
                <a:defRPr/>
              </a:pPr>
              <a:t>30</a:t>
            </a:fld>
            <a:endParaRPr lang="de-DE" dirty="0"/>
          </a:p>
        </p:txBody>
      </p:sp>
      <p:graphicFrame>
        <p:nvGraphicFramePr>
          <p:cNvPr id="16" name="Inhaltsplatzhalter 15">
            <a:extLst>
              <a:ext uri="{FF2B5EF4-FFF2-40B4-BE49-F238E27FC236}">
                <a16:creationId xmlns:a16="http://schemas.microsoft.com/office/drawing/2014/main" id="{8D3B8B60-8A54-2A41-AB89-35487E1C4F41}"/>
              </a:ext>
            </a:extLst>
          </p:cNvPr>
          <p:cNvGraphicFramePr>
            <a:graphicFrameLocks noGrp="1"/>
          </p:cNvGraphicFramePr>
          <p:nvPr>
            <p:ph idx="1"/>
            <p:extLst>
              <p:ext uri="{D42A27DB-BD31-4B8C-83A1-F6EECF244321}">
                <p14:modId xmlns:p14="http://schemas.microsoft.com/office/powerpoint/2010/main" val="4050771156"/>
              </p:ext>
            </p:extLst>
          </p:nvPr>
        </p:nvGraphicFramePr>
        <p:xfrm>
          <a:off x="251520" y="1412776"/>
          <a:ext cx="8352930" cy="4680519"/>
        </p:xfrm>
        <a:graphic>
          <a:graphicData uri="http://schemas.openxmlformats.org/drawingml/2006/table">
            <a:tbl>
              <a:tblPr/>
              <a:tblGrid>
                <a:gridCol w="3285485">
                  <a:extLst>
                    <a:ext uri="{9D8B030D-6E8A-4147-A177-3AD203B41FA5}">
                      <a16:colId xmlns:a16="http://schemas.microsoft.com/office/drawing/2014/main" val="4112860051"/>
                    </a:ext>
                  </a:extLst>
                </a:gridCol>
                <a:gridCol w="1013489">
                  <a:extLst>
                    <a:ext uri="{9D8B030D-6E8A-4147-A177-3AD203B41FA5}">
                      <a16:colId xmlns:a16="http://schemas.microsoft.com/office/drawing/2014/main" val="1362401763"/>
                    </a:ext>
                  </a:extLst>
                </a:gridCol>
                <a:gridCol w="1013489">
                  <a:extLst>
                    <a:ext uri="{9D8B030D-6E8A-4147-A177-3AD203B41FA5}">
                      <a16:colId xmlns:a16="http://schemas.microsoft.com/office/drawing/2014/main" val="4099766219"/>
                    </a:ext>
                  </a:extLst>
                </a:gridCol>
                <a:gridCol w="1013489">
                  <a:extLst>
                    <a:ext uri="{9D8B030D-6E8A-4147-A177-3AD203B41FA5}">
                      <a16:colId xmlns:a16="http://schemas.microsoft.com/office/drawing/2014/main" val="2160123615"/>
                    </a:ext>
                  </a:extLst>
                </a:gridCol>
                <a:gridCol w="1013489">
                  <a:extLst>
                    <a:ext uri="{9D8B030D-6E8A-4147-A177-3AD203B41FA5}">
                      <a16:colId xmlns:a16="http://schemas.microsoft.com/office/drawing/2014/main" val="3292213538"/>
                    </a:ext>
                  </a:extLst>
                </a:gridCol>
                <a:gridCol w="1013489">
                  <a:extLst>
                    <a:ext uri="{9D8B030D-6E8A-4147-A177-3AD203B41FA5}">
                      <a16:colId xmlns:a16="http://schemas.microsoft.com/office/drawing/2014/main" val="2394366922"/>
                    </a:ext>
                  </a:extLst>
                </a:gridCol>
              </a:tblGrid>
              <a:tr h="285032">
                <a:tc>
                  <a:txBody>
                    <a:bodyPr/>
                    <a:lstStyle/>
                    <a:p>
                      <a:pPr algn="l" fontAlgn="ctr"/>
                      <a:r>
                        <a:rPr lang="de-CH" sz="1400" b="1" i="0" u="none" strike="noStrike" dirty="0" err="1">
                          <a:solidFill>
                            <a:srgbClr val="FFFF00"/>
                          </a:solidFill>
                          <a:effectLst/>
                          <a:latin typeface="Century Gothic" panose="020B0502020202020204" pitchFamily="34" charset="0"/>
                        </a:rPr>
                        <a:t>Hôpital</a:t>
                      </a:r>
                      <a:r>
                        <a:rPr lang="de-CH" sz="1400" b="1" i="0" u="none" strike="noStrike" dirty="0">
                          <a:solidFill>
                            <a:srgbClr val="FFFF00"/>
                          </a:solidFill>
                          <a:effectLst/>
                          <a:latin typeface="Century Gothic" panose="020B0502020202020204" pitchFamily="34" charset="0"/>
                        </a:rPr>
                        <a:t> </a:t>
                      </a:r>
                      <a:r>
                        <a:rPr lang="de-CH" sz="1400" b="1" i="0" u="none" strike="noStrike" dirty="0" err="1">
                          <a:solidFill>
                            <a:srgbClr val="FFFF00"/>
                          </a:solidFill>
                          <a:effectLst/>
                          <a:latin typeface="Century Gothic" panose="020B0502020202020204" pitchFamily="34" charset="0"/>
                        </a:rPr>
                        <a:t>avec</a:t>
                      </a:r>
                      <a:r>
                        <a:rPr lang="de-CH" sz="1400" b="1" i="0" u="none" strike="noStrike" dirty="0">
                          <a:solidFill>
                            <a:srgbClr val="FFFF00"/>
                          </a:solidFill>
                          <a:effectLst/>
                          <a:latin typeface="Century Gothic" panose="020B0502020202020204" pitchFamily="34" charset="0"/>
                        </a:rPr>
                        <a:t> DEWATS</a:t>
                      </a:r>
                    </a:p>
                  </a:txBody>
                  <a:tcPr marL="85725" marR="9525" marT="9525" marB="0" anchor="ctr">
                    <a:lnL>
                      <a:noFill/>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305496"/>
                    </a:solidFill>
                  </a:tcPr>
                </a:tc>
                <a:tc>
                  <a:txBody>
                    <a:bodyPr/>
                    <a:lstStyle/>
                    <a:p>
                      <a:pPr algn="ctr" fontAlgn="ctr"/>
                      <a:r>
                        <a:rPr lang="de-CH" sz="1400" b="1" i="0" u="none" strike="noStrike">
                          <a:solidFill>
                            <a:srgbClr val="FFFF00"/>
                          </a:solidFill>
                          <a:effectLst/>
                          <a:latin typeface="Century Gothic" panose="020B0502020202020204" pitchFamily="34" charset="0"/>
                        </a:rPr>
                        <a:t>Rudaki</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305496"/>
                    </a:solidFill>
                  </a:tcPr>
                </a:tc>
                <a:tc>
                  <a:txBody>
                    <a:bodyPr/>
                    <a:lstStyle/>
                    <a:p>
                      <a:pPr algn="ctr" fontAlgn="ctr"/>
                      <a:r>
                        <a:rPr lang="de-CH" sz="1400" b="1" i="0" u="none" strike="noStrike">
                          <a:solidFill>
                            <a:srgbClr val="FFFF00"/>
                          </a:solidFill>
                          <a:effectLst/>
                          <a:latin typeface="Century Gothic" panose="020B0502020202020204" pitchFamily="34" charset="0"/>
                        </a:rPr>
                        <a:t>Gulrez</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305496"/>
                    </a:solidFill>
                  </a:tcPr>
                </a:tc>
                <a:tc>
                  <a:txBody>
                    <a:bodyPr/>
                    <a:lstStyle/>
                    <a:p>
                      <a:pPr algn="ctr" fontAlgn="ctr"/>
                      <a:r>
                        <a:rPr lang="de-CH" sz="1400" b="1" i="0" u="none" strike="noStrike">
                          <a:solidFill>
                            <a:srgbClr val="FFFF00"/>
                          </a:solidFill>
                          <a:effectLst/>
                          <a:latin typeface="Century Gothic" panose="020B0502020202020204" pitchFamily="34" charset="0"/>
                        </a:rPr>
                        <a:t>Hissor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305496"/>
                    </a:solidFill>
                  </a:tcPr>
                </a:tc>
                <a:tc>
                  <a:txBody>
                    <a:bodyPr/>
                    <a:lstStyle/>
                    <a:p>
                      <a:pPr algn="ctr" fontAlgn="ctr"/>
                      <a:r>
                        <a:rPr lang="de-CH" sz="1400" b="1" i="0" u="none" strike="noStrike">
                          <a:solidFill>
                            <a:srgbClr val="FFFF00"/>
                          </a:solidFill>
                          <a:effectLst/>
                          <a:latin typeface="Century Gothic" panose="020B0502020202020204" pitchFamily="34" charset="0"/>
                        </a:rPr>
                        <a:t>Ayni</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305496"/>
                    </a:solidFill>
                  </a:tcPr>
                </a:tc>
                <a:tc>
                  <a:txBody>
                    <a:bodyPr/>
                    <a:lstStyle/>
                    <a:p>
                      <a:pPr algn="ctr" fontAlgn="ctr"/>
                      <a:r>
                        <a:rPr lang="de-CH" sz="1400" b="1" i="0" u="none" strike="noStrike">
                          <a:solidFill>
                            <a:srgbClr val="FFFF00"/>
                          </a:solidFill>
                          <a:effectLst/>
                          <a:latin typeface="Century Gothic" panose="020B0502020202020204" pitchFamily="34" charset="0"/>
                        </a:rPr>
                        <a:t>open</a:t>
                      </a:r>
                    </a:p>
                  </a:txBody>
                  <a:tcPr marL="9525" marR="9525" marT="9525" marB="0" anchor="ctr">
                    <a:lnL w="6350" cap="flat" cmpd="sng" algn="ctr">
                      <a:solidFill>
                        <a:srgbClr val="808080"/>
                      </a:solidFill>
                      <a:prstDash val="solid"/>
                      <a:round/>
                      <a:headEnd type="none" w="med" len="med"/>
                      <a:tailEnd type="none" w="med" len="med"/>
                    </a:lnL>
                    <a:lnR>
                      <a:noFill/>
                    </a:lnR>
                    <a:lnT>
                      <a:noFill/>
                    </a:lnT>
                    <a:lnB w="6350" cap="flat" cmpd="sng" algn="ctr">
                      <a:solidFill>
                        <a:srgbClr val="808080"/>
                      </a:solidFill>
                      <a:prstDash val="solid"/>
                      <a:round/>
                      <a:headEnd type="none" w="med" len="med"/>
                      <a:tailEnd type="none" w="med" len="med"/>
                    </a:lnB>
                    <a:solidFill>
                      <a:srgbClr val="305496"/>
                    </a:solidFill>
                  </a:tcPr>
                </a:tc>
                <a:extLst>
                  <a:ext uri="{0D108BD9-81ED-4DB2-BD59-A6C34878D82A}">
                    <a16:rowId xmlns:a16="http://schemas.microsoft.com/office/drawing/2014/main" val="3537878152"/>
                  </a:ext>
                </a:extLst>
              </a:tr>
              <a:tr h="510057">
                <a:tc>
                  <a:txBody>
                    <a:bodyPr/>
                    <a:lstStyle/>
                    <a:p>
                      <a:pPr algn="l" fontAlgn="ctr"/>
                      <a:r>
                        <a:rPr lang="fr-FR" sz="1200" b="1" i="0" u="none" strike="noStrike" dirty="0">
                          <a:solidFill>
                            <a:srgbClr val="000000"/>
                          </a:solidFill>
                          <a:effectLst/>
                          <a:latin typeface="Century Gothic" panose="020B0502020202020204" pitchFamily="34" charset="0"/>
                        </a:rPr>
                        <a:t>Nombre de lits en général et en privé</a:t>
                      </a:r>
                      <a:endParaRPr lang="de-CH" sz="1200" b="1" i="0" u="none" strike="noStrike" dirty="0">
                        <a:solidFill>
                          <a:srgbClr val="000000"/>
                        </a:solidFill>
                        <a:effectLst/>
                        <a:latin typeface="Century Gothic" panose="020B0502020202020204" pitchFamily="34" charset="0"/>
                      </a:endParaRP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236</a:t>
                      </a:r>
                      <a:br>
                        <a:rPr lang="de-CH" sz="1200" b="0" i="0" u="none" strike="noStrike">
                          <a:solidFill>
                            <a:srgbClr val="000000"/>
                          </a:solidFill>
                          <a:effectLst/>
                          <a:latin typeface="Century Gothic" panose="020B0502020202020204" pitchFamily="34" charset="0"/>
                        </a:rPr>
                      </a:br>
                      <a:r>
                        <a:rPr lang="de-CH" sz="1200" b="0" i="0" u="none" strike="noStrike">
                          <a:solidFill>
                            <a:srgbClr val="000000"/>
                          </a:solidFill>
                          <a:effectLst/>
                          <a:latin typeface="Century Gothic" panose="020B0502020202020204" pitchFamily="34" charset="0"/>
                        </a:rPr>
                        <a:t>35</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90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85</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205</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048042557"/>
                  </a:ext>
                </a:extLst>
              </a:tr>
              <a:tr h="510057">
                <a:tc>
                  <a:txBody>
                    <a:bodyPr/>
                    <a:lstStyle/>
                    <a:p>
                      <a:pPr algn="l" fontAlgn="ctr"/>
                      <a:r>
                        <a:rPr lang="de-CH" sz="1200" b="1" i="0" u="none" strike="noStrike" dirty="0" err="1">
                          <a:solidFill>
                            <a:srgbClr val="000000"/>
                          </a:solidFill>
                          <a:effectLst/>
                          <a:latin typeface="Century Gothic" panose="020B0502020202020204" pitchFamily="34" charset="0"/>
                        </a:rPr>
                        <a:t>Nombre</a:t>
                      </a:r>
                      <a:r>
                        <a:rPr lang="de-CH" sz="1200" b="1" i="0" u="none" strike="noStrike" dirty="0">
                          <a:solidFill>
                            <a:srgbClr val="000000"/>
                          </a:solidFill>
                          <a:effectLst/>
                          <a:latin typeface="Century Gothic" panose="020B0502020202020204" pitchFamily="34" charset="0"/>
                        </a:rPr>
                        <a:t> </a:t>
                      </a:r>
                      <a:r>
                        <a:rPr lang="de-CH" sz="1200" b="1" i="0" u="none" strike="noStrike" dirty="0" err="1">
                          <a:solidFill>
                            <a:srgbClr val="000000"/>
                          </a:solidFill>
                          <a:effectLst/>
                          <a:latin typeface="Century Gothic" panose="020B0502020202020204" pitchFamily="34" charset="0"/>
                        </a:rPr>
                        <a:t>d’employés</a:t>
                      </a:r>
                      <a:endParaRPr lang="de-CH" sz="1200" b="1" i="0" u="none" strike="noStrike" dirty="0">
                        <a:solidFill>
                          <a:srgbClr val="000000"/>
                        </a:solidFill>
                        <a:effectLst/>
                        <a:latin typeface="Century Gothic" panose="020B0502020202020204" pitchFamily="34" charset="0"/>
                      </a:endParaRP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560</a:t>
                      </a:r>
                      <a:br>
                        <a:rPr lang="de-CH" sz="1200" b="0" i="0" u="none" strike="noStrike">
                          <a:solidFill>
                            <a:srgbClr val="000000"/>
                          </a:solidFill>
                          <a:effectLst/>
                          <a:latin typeface="Century Gothic" panose="020B0502020202020204" pitchFamily="34" charset="0"/>
                        </a:rPr>
                      </a:br>
                      <a:r>
                        <a:rPr lang="de-CH" sz="1200" b="0" i="0" u="none" strike="noStrike">
                          <a:solidFill>
                            <a:srgbClr val="000000"/>
                          </a:solidFill>
                          <a:effectLst/>
                          <a:latin typeface="Century Gothic" panose="020B0502020202020204" pitchFamily="34" charset="0"/>
                        </a:rPr>
                        <a:t>11</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141</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182</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435</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025128723"/>
                  </a:ext>
                </a:extLst>
              </a:tr>
              <a:tr h="255028">
                <a:tc>
                  <a:txBody>
                    <a:bodyPr/>
                    <a:lstStyle/>
                    <a:p>
                      <a:pPr algn="l" fontAlgn="ctr"/>
                      <a:r>
                        <a:rPr lang="de-CH" sz="1200" b="1" i="0" u="none" strike="noStrike" dirty="0" err="1">
                          <a:solidFill>
                            <a:srgbClr val="000000"/>
                          </a:solidFill>
                          <a:effectLst/>
                          <a:latin typeface="Century Gothic" panose="020B0502020202020204" pitchFamily="34" charset="0"/>
                        </a:rPr>
                        <a:t>Patients</a:t>
                      </a:r>
                      <a:r>
                        <a:rPr lang="de-CH" sz="1200" b="1" i="0" u="none" strike="noStrike" dirty="0">
                          <a:solidFill>
                            <a:srgbClr val="000000"/>
                          </a:solidFill>
                          <a:effectLst/>
                          <a:latin typeface="Century Gothic" panose="020B0502020202020204" pitchFamily="34" charset="0"/>
                        </a:rPr>
                        <a:t> par </a:t>
                      </a:r>
                      <a:r>
                        <a:rPr lang="de-CH" sz="1200" b="1" i="0" u="none" strike="noStrike" dirty="0" err="1">
                          <a:solidFill>
                            <a:srgbClr val="000000"/>
                          </a:solidFill>
                          <a:effectLst/>
                          <a:latin typeface="Century Gothic" panose="020B0502020202020204" pitchFamily="34" charset="0"/>
                        </a:rPr>
                        <a:t>année</a:t>
                      </a:r>
                      <a:endParaRPr lang="de-CH" sz="1200" b="1" i="0" u="none" strike="noStrike" dirty="0">
                        <a:solidFill>
                          <a:srgbClr val="000000"/>
                        </a:solidFill>
                        <a:effectLst/>
                        <a:latin typeface="Century Gothic" panose="020B0502020202020204" pitchFamily="34" charset="0"/>
                      </a:endParaRP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85’000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25‘237</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26'200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59‘820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20226491"/>
                  </a:ext>
                </a:extLst>
              </a:tr>
              <a:tr h="255028">
                <a:tc>
                  <a:txBody>
                    <a:bodyPr/>
                    <a:lstStyle/>
                    <a:p>
                      <a:pPr algn="l" fontAlgn="ctr"/>
                      <a:r>
                        <a:rPr lang="de-CH" sz="1200" b="1" i="0" u="none" strike="noStrike" dirty="0" err="1">
                          <a:solidFill>
                            <a:srgbClr val="000000"/>
                          </a:solidFill>
                          <a:effectLst/>
                          <a:latin typeface="Century Gothic" panose="020B0502020202020204" pitchFamily="34" charset="0"/>
                        </a:rPr>
                        <a:t>Occupation</a:t>
                      </a:r>
                      <a:r>
                        <a:rPr lang="de-CH" sz="1200" b="1" i="0" u="none" strike="noStrike" dirty="0">
                          <a:solidFill>
                            <a:srgbClr val="000000"/>
                          </a:solidFill>
                          <a:effectLst/>
                          <a:latin typeface="Century Gothic" panose="020B0502020202020204" pitchFamily="34" charset="0"/>
                        </a:rPr>
                        <a:t> des </a:t>
                      </a:r>
                      <a:r>
                        <a:rPr lang="de-CH" sz="1200" b="1" i="0" u="none" strike="noStrike" dirty="0" err="1">
                          <a:solidFill>
                            <a:srgbClr val="000000"/>
                          </a:solidFill>
                          <a:effectLst/>
                          <a:latin typeface="Century Gothic" panose="020B0502020202020204" pitchFamily="34" charset="0"/>
                        </a:rPr>
                        <a:t>lits</a:t>
                      </a:r>
                      <a:endParaRPr lang="de-CH" sz="1200" b="1" i="0" u="none" strike="noStrike" dirty="0">
                        <a:solidFill>
                          <a:srgbClr val="000000"/>
                        </a:solidFill>
                        <a:effectLst/>
                        <a:latin typeface="Century Gothic" panose="020B0502020202020204" pitchFamily="34" charset="0"/>
                      </a:endParaRP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76.80%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84.50%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80%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9603762"/>
                  </a:ext>
                </a:extLst>
              </a:tr>
              <a:tr h="510057">
                <a:tc>
                  <a:txBody>
                    <a:bodyPr/>
                    <a:lstStyle/>
                    <a:p>
                      <a:pPr algn="l" fontAlgn="ctr"/>
                      <a:r>
                        <a:rPr lang="de-CH" sz="1200" b="1" i="0" u="none" strike="noStrike" dirty="0" err="1">
                          <a:solidFill>
                            <a:srgbClr val="000000"/>
                          </a:solidFill>
                          <a:effectLst/>
                          <a:latin typeface="Century Gothic" panose="020B0502020202020204" pitchFamily="34" charset="0"/>
                        </a:rPr>
                        <a:t>Patients</a:t>
                      </a:r>
                      <a:r>
                        <a:rPr lang="de-CH" sz="1200" b="1" i="0" u="none" strike="noStrike" dirty="0">
                          <a:solidFill>
                            <a:srgbClr val="000000"/>
                          </a:solidFill>
                          <a:effectLst/>
                          <a:latin typeface="Century Gothic" panose="020B0502020202020204" pitchFamily="34" charset="0"/>
                        </a:rPr>
                        <a:t> externes par </a:t>
                      </a:r>
                      <a:r>
                        <a:rPr lang="de-CH" sz="1200" b="1" i="0" u="none" strike="noStrike" dirty="0" err="1">
                          <a:solidFill>
                            <a:srgbClr val="000000"/>
                          </a:solidFill>
                          <a:effectLst/>
                          <a:latin typeface="Century Gothic" panose="020B0502020202020204" pitchFamily="34" charset="0"/>
                        </a:rPr>
                        <a:t>année</a:t>
                      </a:r>
                      <a:endParaRPr lang="de-CH" sz="1200" b="1" i="0" u="none" strike="noStrike" dirty="0">
                        <a:solidFill>
                          <a:srgbClr val="000000"/>
                        </a:solidFill>
                        <a:effectLst/>
                        <a:latin typeface="Century Gothic" panose="020B0502020202020204" pitchFamily="34" charset="0"/>
                      </a:endParaRP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400'000</a:t>
                      </a:r>
                      <a:br>
                        <a:rPr lang="de-CH" sz="1200" b="0" i="0" u="none" strike="noStrike">
                          <a:solidFill>
                            <a:srgbClr val="000000"/>
                          </a:solidFill>
                          <a:effectLst/>
                          <a:latin typeface="Century Gothic" panose="020B0502020202020204" pitchFamily="34" charset="0"/>
                        </a:rPr>
                      </a:br>
                      <a:r>
                        <a:rPr lang="de-CH" sz="1200" b="0" i="0" u="none" strike="noStrike">
                          <a:solidFill>
                            <a:srgbClr val="000000"/>
                          </a:solidFill>
                          <a:effectLst/>
                          <a:latin typeface="Century Gothic" panose="020B0502020202020204" pitchFamily="34" charset="0"/>
                        </a:rPr>
                        <a:t>14'000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60‘225</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59’520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115‘200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093302030"/>
                  </a:ext>
                </a:extLst>
              </a:tr>
              <a:tr h="255028">
                <a:tc>
                  <a:txBody>
                    <a:bodyPr/>
                    <a:lstStyle/>
                    <a:p>
                      <a:pPr algn="l" fontAlgn="ctr"/>
                      <a:r>
                        <a:rPr lang="de-CH" sz="1200" b="1" i="0" u="none" strike="noStrike" dirty="0" err="1">
                          <a:solidFill>
                            <a:srgbClr val="000000"/>
                          </a:solidFill>
                          <a:effectLst/>
                          <a:latin typeface="Century Gothic" panose="020B0502020202020204" pitchFamily="34" charset="0"/>
                        </a:rPr>
                        <a:t>Contrat</a:t>
                      </a:r>
                      <a:r>
                        <a:rPr lang="de-CH" sz="1200" b="1" i="0" u="none" strike="noStrike" dirty="0">
                          <a:solidFill>
                            <a:srgbClr val="000000"/>
                          </a:solidFill>
                          <a:effectLst/>
                          <a:latin typeface="Century Gothic" panose="020B0502020202020204" pitchFamily="34" charset="0"/>
                        </a:rPr>
                        <a:t> </a:t>
                      </a:r>
                      <a:r>
                        <a:rPr lang="de-CH" sz="1200" b="1" i="0" u="none" strike="noStrike" dirty="0" err="1">
                          <a:solidFill>
                            <a:srgbClr val="000000"/>
                          </a:solidFill>
                          <a:effectLst/>
                          <a:latin typeface="Century Gothic" panose="020B0502020202020204" pitchFamily="34" charset="0"/>
                        </a:rPr>
                        <a:t>avec</a:t>
                      </a:r>
                      <a:r>
                        <a:rPr lang="de-CH" sz="1200" b="1" i="0" u="none" strike="noStrike" dirty="0">
                          <a:solidFill>
                            <a:srgbClr val="000000"/>
                          </a:solidFill>
                          <a:effectLst/>
                          <a:latin typeface="Century Gothic" panose="020B0502020202020204" pitchFamily="34" charset="0"/>
                        </a:rPr>
                        <a:t> BORDA</a:t>
                      </a: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30.05.21</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06.10.21</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27.02.22</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70820078"/>
                  </a:ext>
                </a:extLst>
              </a:tr>
              <a:tr h="255028">
                <a:tc>
                  <a:txBody>
                    <a:bodyPr/>
                    <a:lstStyle/>
                    <a:p>
                      <a:pPr algn="l" fontAlgn="ctr"/>
                      <a:r>
                        <a:rPr lang="de-CH" sz="1200" b="1" i="0" u="none" strike="noStrike" dirty="0">
                          <a:solidFill>
                            <a:srgbClr val="000000"/>
                          </a:solidFill>
                          <a:effectLst/>
                          <a:latin typeface="Century Gothic" panose="020B0502020202020204" pitchFamily="34" charset="0"/>
                        </a:rPr>
                        <a:t>Grant Agreement </a:t>
                      </a:r>
                      <a:r>
                        <a:rPr lang="de-CH" sz="1200" b="1" i="0" u="none" strike="noStrike" dirty="0" err="1">
                          <a:solidFill>
                            <a:srgbClr val="000000"/>
                          </a:solidFill>
                          <a:effectLst/>
                          <a:latin typeface="Century Gothic" panose="020B0502020202020204" pitchFamily="34" charset="0"/>
                        </a:rPr>
                        <a:t>avec</a:t>
                      </a:r>
                      <a:r>
                        <a:rPr lang="de-CH" sz="1200" b="1" i="0" u="none" strike="noStrike" dirty="0">
                          <a:solidFill>
                            <a:srgbClr val="000000"/>
                          </a:solidFill>
                          <a:effectLst/>
                          <a:latin typeface="Century Gothic" panose="020B0502020202020204" pitchFamily="34" charset="0"/>
                        </a:rPr>
                        <a:t> LCIF</a:t>
                      </a: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14.05.21</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24.10.21</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889853668"/>
                  </a:ext>
                </a:extLst>
              </a:tr>
              <a:tr h="255028">
                <a:tc>
                  <a:txBody>
                    <a:bodyPr/>
                    <a:lstStyle/>
                    <a:p>
                      <a:pPr algn="l" fontAlgn="ctr"/>
                      <a:r>
                        <a:rPr lang="de-CH" sz="1200" b="1" i="0" u="none" strike="noStrike" dirty="0" err="1">
                          <a:solidFill>
                            <a:srgbClr val="000000"/>
                          </a:solidFill>
                          <a:effectLst/>
                          <a:latin typeface="Century Gothic" panose="020B0502020202020204" pitchFamily="34" charset="0"/>
                        </a:rPr>
                        <a:t>Début</a:t>
                      </a:r>
                      <a:r>
                        <a:rPr lang="de-CH" sz="1200" b="1" i="0" u="none" strike="noStrike" dirty="0">
                          <a:solidFill>
                            <a:srgbClr val="000000"/>
                          </a:solidFill>
                          <a:effectLst/>
                          <a:latin typeface="Century Gothic" panose="020B0502020202020204" pitchFamily="34" charset="0"/>
                        </a:rPr>
                        <a:t> des </a:t>
                      </a:r>
                      <a:r>
                        <a:rPr lang="de-CH" sz="1200" b="1" i="0" u="none" strike="noStrike" dirty="0" err="1">
                          <a:solidFill>
                            <a:srgbClr val="000000"/>
                          </a:solidFill>
                          <a:effectLst/>
                          <a:latin typeface="Century Gothic" panose="020B0502020202020204" pitchFamily="34" charset="0"/>
                        </a:rPr>
                        <a:t>travaux</a:t>
                      </a:r>
                      <a:endParaRPr lang="de-CH" sz="1200" b="1" i="0" u="none" strike="noStrike" dirty="0">
                        <a:solidFill>
                          <a:srgbClr val="000000"/>
                        </a:solidFill>
                        <a:effectLst/>
                        <a:latin typeface="Century Gothic" panose="020B0502020202020204" pitchFamily="34" charset="0"/>
                      </a:endParaRP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Jan 22</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Jul 22</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Okt 22</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66799360"/>
                  </a:ext>
                </a:extLst>
              </a:tr>
              <a:tr h="255028">
                <a:tc>
                  <a:txBody>
                    <a:bodyPr/>
                    <a:lstStyle/>
                    <a:p>
                      <a:pPr algn="l" fontAlgn="ctr"/>
                      <a:r>
                        <a:rPr lang="de-CH" sz="1200" b="1" i="0" u="none" strike="noStrike" dirty="0">
                          <a:solidFill>
                            <a:srgbClr val="000000"/>
                          </a:solidFill>
                          <a:effectLst/>
                          <a:latin typeface="Century Gothic" panose="020B0502020202020204" pitchFamily="34" charset="0"/>
                        </a:rPr>
                        <a:t>Fin des </a:t>
                      </a:r>
                      <a:r>
                        <a:rPr lang="de-CH" sz="1200" b="1" i="0" u="none" strike="noStrike" dirty="0" err="1">
                          <a:solidFill>
                            <a:srgbClr val="000000"/>
                          </a:solidFill>
                          <a:effectLst/>
                          <a:latin typeface="Century Gothic" panose="020B0502020202020204" pitchFamily="34" charset="0"/>
                        </a:rPr>
                        <a:t>travaux</a:t>
                      </a:r>
                      <a:endParaRPr lang="de-CH" sz="1200" b="1" i="0" u="none" strike="noStrike" dirty="0">
                        <a:solidFill>
                          <a:srgbClr val="000000"/>
                        </a:solidFill>
                        <a:effectLst/>
                        <a:latin typeface="Century Gothic" panose="020B0502020202020204" pitchFamily="34" charset="0"/>
                      </a:endParaRP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Jul 21</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Jun 22</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Okt 22</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Feb 23</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63954314"/>
                  </a:ext>
                </a:extLst>
              </a:tr>
              <a:tr h="255028">
                <a:tc>
                  <a:txBody>
                    <a:bodyPr/>
                    <a:lstStyle/>
                    <a:p>
                      <a:pPr algn="l" fontAlgn="ctr"/>
                      <a:r>
                        <a:rPr lang="de-CH" sz="1200" b="1" i="0" u="none" strike="noStrike" dirty="0">
                          <a:solidFill>
                            <a:srgbClr val="000000"/>
                          </a:solidFill>
                          <a:effectLst/>
                          <a:latin typeface="Century Gothic" panose="020B0502020202020204" pitchFamily="34" charset="0"/>
                        </a:rPr>
                        <a:t>Budget en US$</a:t>
                      </a: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dirty="0">
                          <a:solidFill>
                            <a:srgbClr val="000000"/>
                          </a:solidFill>
                          <a:effectLst/>
                          <a:latin typeface="Century Gothic" panose="020B0502020202020204" pitchFamily="34" charset="0"/>
                        </a:rPr>
                        <a:t>DDC</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261‘589</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273‘275</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354‘556</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868520429"/>
                  </a:ext>
                </a:extLst>
              </a:tr>
              <a:tr h="540060">
                <a:tc>
                  <a:txBody>
                    <a:bodyPr/>
                    <a:lstStyle/>
                    <a:p>
                      <a:pPr algn="l" fontAlgn="ctr"/>
                      <a:r>
                        <a:rPr lang="de-CH" sz="1200" b="1" i="0" u="none" strike="noStrike" dirty="0">
                          <a:solidFill>
                            <a:srgbClr val="000000"/>
                          </a:solidFill>
                          <a:effectLst/>
                          <a:latin typeface="Century Gothic" panose="020B0502020202020204" pitchFamily="34" charset="0"/>
                        </a:rPr>
                        <a:t>External Audit date (6 </a:t>
                      </a:r>
                      <a:r>
                        <a:rPr lang="de-CH" sz="1200" b="1" i="0" u="none" strike="noStrike" dirty="0" err="1">
                          <a:solidFill>
                            <a:srgbClr val="000000"/>
                          </a:solidFill>
                          <a:effectLst/>
                          <a:latin typeface="Century Gothic" panose="020B0502020202020204" pitchFamily="34" charset="0"/>
                        </a:rPr>
                        <a:t>mois</a:t>
                      </a:r>
                      <a:r>
                        <a:rPr lang="de-CH" sz="1200" b="1" i="0" u="none" strike="noStrike" dirty="0">
                          <a:solidFill>
                            <a:srgbClr val="000000"/>
                          </a:solidFill>
                          <a:effectLst/>
                          <a:latin typeface="Century Gothic" panose="020B0502020202020204" pitchFamily="34" charset="0"/>
                        </a:rPr>
                        <a:t> après </a:t>
                      </a:r>
                      <a:r>
                        <a:rPr lang="de-CH" sz="1200" b="1" i="0" u="none" strike="noStrike" dirty="0" err="1">
                          <a:solidFill>
                            <a:srgbClr val="000000"/>
                          </a:solidFill>
                          <a:effectLst/>
                          <a:latin typeface="Century Gothic" panose="020B0502020202020204" pitchFamily="34" charset="0"/>
                        </a:rPr>
                        <a:t>achèvement</a:t>
                      </a:r>
                      <a:r>
                        <a:rPr lang="de-CH" sz="1200" b="1" i="0" u="none" strike="noStrike" dirty="0">
                          <a:solidFill>
                            <a:srgbClr val="000000"/>
                          </a:solidFill>
                          <a:effectLst/>
                          <a:latin typeface="Century Gothic" panose="020B0502020202020204" pitchFamily="34" charset="0"/>
                        </a:rPr>
                        <a:t> des </a:t>
                      </a:r>
                      <a:r>
                        <a:rPr lang="de-CH" sz="1200" b="1" i="0" u="none" strike="noStrike" dirty="0" err="1">
                          <a:solidFill>
                            <a:srgbClr val="000000"/>
                          </a:solidFill>
                          <a:effectLst/>
                          <a:latin typeface="Century Gothic" panose="020B0502020202020204" pitchFamily="34" charset="0"/>
                        </a:rPr>
                        <a:t>travaux</a:t>
                      </a:r>
                      <a:r>
                        <a:rPr lang="de-CH" sz="1200" b="1" i="0" u="none" strike="noStrike" dirty="0">
                          <a:solidFill>
                            <a:srgbClr val="000000"/>
                          </a:solidFill>
                          <a:effectLst/>
                          <a:latin typeface="Century Gothic" panose="020B0502020202020204" pitchFamily="34" charset="0"/>
                        </a:rPr>
                        <a:t>)</a:t>
                      </a: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dirty="0">
                          <a:solidFill>
                            <a:srgbClr val="000000"/>
                          </a:solidFill>
                          <a:effectLst/>
                          <a:latin typeface="Century Gothic" panose="020B0502020202020204" pitchFamily="34" charset="0"/>
                        </a:rPr>
                        <a:t>DDC</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0177348"/>
                  </a:ext>
                </a:extLst>
              </a:tr>
              <a:tr h="540060">
                <a:tc>
                  <a:txBody>
                    <a:bodyPr/>
                    <a:lstStyle/>
                    <a:p>
                      <a:pPr algn="l" fontAlgn="ctr"/>
                      <a:r>
                        <a:rPr lang="de-CH" sz="1200" b="1" i="0" u="none" strike="noStrike" dirty="0">
                          <a:solidFill>
                            <a:srgbClr val="000000"/>
                          </a:solidFill>
                          <a:effectLst/>
                          <a:latin typeface="Century Gothic" panose="020B0502020202020204" pitchFamily="34" charset="0"/>
                        </a:rPr>
                        <a:t>Site </a:t>
                      </a:r>
                      <a:r>
                        <a:rPr lang="de-CH" sz="1200" b="1" i="0" u="none" strike="noStrike" dirty="0" err="1">
                          <a:solidFill>
                            <a:srgbClr val="000000"/>
                          </a:solidFill>
                          <a:effectLst/>
                          <a:latin typeface="Century Gothic" panose="020B0502020202020204" pitchFamily="34" charset="0"/>
                        </a:rPr>
                        <a:t>visit</a:t>
                      </a:r>
                      <a:r>
                        <a:rPr lang="de-CH" sz="1200" b="1" i="0" u="none" strike="noStrike" dirty="0">
                          <a:solidFill>
                            <a:srgbClr val="000000"/>
                          </a:solidFill>
                          <a:effectLst/>
                          <a:latin typeface="Century Gothic" panose="020B0502020202020204" pitchFamily="34" charset="0"/>
                        </a:rPr>
                        <a:t> par MD 102 (36 </a:t>
                      </a:r>
                      <a:r>
                        <a:rPr lang="de-CH" sz="1200" b="1" i="0" u="none" strike="noStrike" dirty="0" err="1">
                          <a:solidFill>
                            <a:srgbClr val="000000"/>
                          </a:solidFill>
                          <a:effectLst/>
                          <a:latin typeface="Century Gothic" panose="020B0502020202020204" pitchFamily="34" charset="0"/>
                        </a:rPr>
                        <a:t>mois</a:t>
                      </a:r>
                      <a:r>
                        <a:rPr lang="de-CH" sz="1200" b="1" i="0" u="none" strike="noStrike" dirty="0">
                          <a:solidFill>
                            <a:srgbClr val="000000"/>
                          </a:solidFill>
                          <a:effectLst/>
                          <a:latin typeface="Century Gothic" panose="020B0502020202020204" pitchFamily="34" charset="0"/>
                        </a:rPr>
                        <a:t> après </a:t>
                      </a:r>
                      <a:r>
                        <a:rPr lang="de-CH" sz="1200" b="1" i="0" u="none" strike="noStrike" dirty="0" err="1">
                          <a:solidFill>
                            <a:srgbClr val="000000"/>
                          </a:solidFill>
                          <a:effectLst/>
                          <a:latin typeface="Century Gothic" panose="020B0502020202020204" pitchFamily="34" charset="0"/>
                        </a:rPr>
                        <a:t>achèvement</a:t>
                      </a:r>
                      <a:r>
                        <a:rPr lang="de-CH" sz="1200" b="1" i="0" u="none" strike="noStrike" dirty="0">
                          <a:solidFill>
                            <a:srgbClr val="000000"/>
                          </a:solidFill>
                          <a:effectLst/>
                          <a:latin typeface="Century Gothic" panose="020B0502020202020204" pitchFamily="34" charset="0"/>
                        </a:rPr>
                        <a:t> des </a:t>
                      </a:r>
                      <a:r>
                        <a:rPr lang="de-CH" sz="1200" b="1" i="0" u="none" strike="noStrike" dirty="0" err="1">
                          <a:solidFill>
                            <a:srgbClr val="000000"/>
                          </a:solidFill>
                          <a:effectLst/>
                          <a:latin typeface="Century Gothic" panose="020B0502020202020204" pitchFamily="34" charset="0"/>
                        </a:rPr>
                        <a:t>travaux</a:t>
                      </a:r>
                      <a:r>
                        <a:rPr lang="de-CH" sz="1200" b="1" i="0" u="none" strike="noStrike" dirty="0">
                          <a:solidFill>
                            <a:srgbClr val="000000"/>
                          </a:solidFill>
                          <a:effectLst/>
                          <a:latin typeface="Century Gothic" panose="020B0502020202020204" pitchFamily="34" charset="0"/>
                        </a:rPr>
                        <a:t>)</a:t>
                      </a:r>
                    </a:p>
                  </a:txBody>
                  <a:tcPr marL="85725" marR="9525" marT="9525" marB="0" anchor="ctr">
                    <a:lnL>
                      <a:noFill/>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ctr" fontAlgn="ctr"/>
                      <a:r>
                        <a:rPr lang="de-CH" sz="1200" b="0" i="0" u="none" strike="noStrike" dirty="0">
                          <a:solidFill>
                            <a:srgbClr val="000000"/>
                          </a:solidFill>
                          <a:effectLst/>
                          <a:latin typeface="Century Gothic" panose="020B0502020202020204" pitchFamily="34" charset="0"/>
                        </a:rPr>
                        <a:t>DDC</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ctr" fontAlgn="ctr"/>
                      <a:r>
                        <a:rPr lang="de-CH"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ctr" fontAlgn="ctr"/>
                      <a:r>
                        <a:rPr lang="de-CH"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2005467321"/>
                  </a:ext>
                </a:extLst>
              </a:tr>
            </a:tbl>
          </a:graphicData>
        </a:graphic>
      </p:graphicFrame>
    </p:spTree>
    <p:extLst>
      <p:ext uri="{BB962C8B-B14F-4D97-AF65-F5344CB8AC3E}">
        <p14:creationId xmlns:p14="http://schemas.microsoft.com/office/powerpoint/2010/main" val="884717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34D45BE0-BBD3-7846-B1EC-533DE45717E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7600" y="1412776"/>
            <a:ext cx="4379315" cy="2922141"/>
          </a:xfrm>
          <a:prstGeom prst="rect">
            <a:avLst/>
          </a:prstGeom>
        </p:spPr>
      </p:pic>
      <p:sp>
        <p:nvSpPr>
          <p:cNvPr id="3" name="Titel 2">
            <a:extLst>
              <a:ext uri="{FF2B5EF4-FFF2-40B4-BE49-F238E27FC236}">
                <a16:creationId xmlns:a16="http://schemas.microsoft.com/office/drawing/2014/main" id="{A1B6803E-1112-324A-BDD1-3C3077785F96}"/>
              </a:ext>
            </a:extLst>
          </p:cNvPr>
          <p:cNvSpPr>
            <a:spLocks noGrp="1"/>
          </p:cNvSpPr>
          <p:nvPr>
            <p:ph type="title"/>
          </p:nvPr>
        </p:nvSpPr>
        <p:spPr/>
        <p:txBody>
          <a:bodyPr/>
          <a:lstStyle/>
          <a:p>
            <a:r>
              <a:rPr lang="de-DE" dirty="0" err="1"/>
              <a:t>Gulrez</a:t>
            </a:r>
            <a:r>
              <a:rPr lang="de-DE" dirty="0"/>
              <a:t> – Etat au 26 </a:t>
            </a:r>
            <a:r>
              <a:rPr lang="de-DE" dirty="0" err="1"/>
              <a:t>février</a:t>
            </a:r>
            <a:r>
              <a:rPr lang="de-DE" dirty="0"/>
              <a:t> 2022</a:t>
            </a:r>
          </a:p>
        </p:txBody>
      </p:sp>
      <p:sp>
        <p:nvSpPr>
          <p:cNvPr id="4" name="Foliennummernplatzhalter 3">
            <a:extLst>
              <a:ext uri="{FF2B5EF4-FFF2-40B4-BE49-F238E27FC236}">
                <a16:creationId xmlns:a16="http://schemas.microsoft.com/office/drawing/2014/main" id="{7D0B7503-1A02-8F4E-A55D-32AF3DCCA105}"/>
              </a:ext>
            </a:extLst>
          </p:cNvPr>
          <p:cNvSpPr>
            <a:spLocks noGrp="1"/>
          </p:cNvSpPr>
          <p:nvPr>
            <p:ph type="sldNum" sz="quarter" idx="4"/>
          </p:nvPr>
        </p:nvSpPr>
        <p:spPr/>
        <p:txBody>
          <a:bodyPr/>
          <a:lstStyle/>
          <a:p>
            <a:pPr>
              <a:defRPr/>
            </a:pPr>
            <a:fld id="{B68C82E4-0A5B-AB48-A96E-A262B4503638}" type="slidenum">
              <a:rPr lang="de-DE" smtClean="0"/>
              <a:pPr>
                <a:defRPr/>
              </a:pPr>
              <a:t>31</a:t>
            </a:fld>
            <a:endParaRPr lang="de-DE" dirty="0"/>
          </a:p>
        </p:txBody>
      </p:sp>
      <p:pic>
        <p:nvPicPr>
          <p:cNvPr id="6" name="Grafik 5">
            <a:extLst>
              <a:ext uri="{FF2B5EF4-FFF2-40B4-BE49-F238E27FC236}">
                <a16:creationId xmlns:a16="http://schemas.microsoft.com/office/drawing/2014/main" id="{8EE23CBC-6780-C545-8F8C-728BF35945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98569" y="3114593"/>
            <a:ext cx="4787831" cy="3194727"/>
          </a:xfrm>
          <a:prstGeom prst="rect">
            <a:avLst/>
          </a:prstGeom>
        </p:spPr>
      </p:pic>
    </p:spTree>
    <p:extLst>
      <p:ext uri="{BB962C8B-B14F-4D97-AF65-F5344CB8AC3E}">
        <p14:creationId xmlns:p14="http://schemas.microsoft.com/office/powerpoint/2010/main" val="2735713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FC3FCA7-8217-F242-9DFA-38B375419371}"/>
              </a:ext>
            </a:extLst>
          </p:cNvPr>
          <p:cNvSpPr>
            <a:spLocks noGrp="1"/>
          </p:cNvSpPr>
          <p:nvPr>
            <p:ph idx="1"/>
          </p:nvPr>
        </p:nvSpPr>
        <p:spPr/>
        <p:txBody>
          <a:bodyPr/>
          <a:lstStyle/>
          <a:p>
            <a:pPr marL="0" indent="0">
              <a:buNone/>
            </a:pPr>
            <a:r>
              <a:rPr lang="de-DE" b="1" dirty="0" err="1"/>
              <a:t>Gulrez</a:t>
            </a:r>
            <a:r>
              <a:rPr lang="de-DE" dirty="0"/>
              <a:t> en </a:t>
            </a:r>
            <a:r>
              <a:rPr lang="de-DE" dirty="0" err="1"/>
              <a:t>juin</a:t>
            </a:r>
            <a:r>
              <a:rPr lang="de-DE" dirty="0"/>
              <a:t>, en </a:t>
            </a:r>
            <a:r>
              <a:rPr lang="de-DE" dirty="0" err="1"/>
              <a:t>présence</a:t>
            </a:r>
            <a:r>
              <a:rPr lang="de-DE" dirty="0"/>
              <a:t> des </a:t>
            </a:r>
            <a:r>
              <a:rPr lang="de-DE" dirty="0" err="1"/>
              <a:t>participants</a:t>
            </a:r>
            <a:r>
              <a:rPr lang="de-DE" dirty="0"/>
              <a:t> du </a:t>
            </a:r>
            <a:r>
              <a:rPr lang="de-DE" dirty="0" err="1"/>
              <a:t>voyage</a:t>
            </a:r>
            <a:r>
              <a:rPr lang="de-DE" dirty="0"/>
              <a:t> 1 (5-13 </a:t>
            </a:r>
            <a:r>
              <a:rPr lang="de-DE" dirty="0" err="1"/>
              <a:t>juin</a:t>
            </a:r>
            <a:r>
              <a:rPr lang="de-DE" dirty="0"/>
              <a:t> 2022)</a:t>
            </a:r>
          </a:p>
          <a:p>
            <a:pPr marL="0" indent="0">
              <a:buNone/>
            </a:pPr>
            <a:endParaRPr lang="de-DE" dirty="0"/>
          </a:p>
          <a:p>
            <a:pPr marL="0" indent="0">
              <a:buNone/>
            </a:pPr>
            <a:endParaRPr lang="de-DE" dirty="0"/>
          </a:p>
          <a:p>
            <a:pPr marL="0" indent="0">
              <a:buNone/>
            </a:pPr>
            <a:endParaRPr lang="de-DE" dirty="0"/>
          </a:p>
          <a:p>
            <a:pPr marL="0" indent="0">
              <a:buNone/>
            </a:pPr>
            <a:endParaRPr lang="de-DE" b="1" dirty="0"/>
          </a:p>
          <a:p>
            <a:pPr marL="0" indent="0">
              <a:buNone/>
            </a:pPr>
            <a:r>
              <a:rPr lang="de-DE" b="1" dirty="0" err="1"/>
              <a:t>Hissor</a:t>
            </a:r>
            <a:r>
              <a:rPr lang="de-DE" dirty="0"/>
              <a:t> en </a:t>
            </a:r>
            <a:r>
              <a:rPr lang="de-DE" dirty="0" err="1"/>
              <a:t>octobre</a:t>
            </a:r>
            <a:r>
              <a:rPr lang="de-DE" dirty="0"/>
              <a:t>, en </a:t>
            </a:r>
            <a:r>
              <a:rPr lang="de-DE" dirty="0" err="1"/>
              <a:t>présence</a:t>
            </a:r>
            <a:r>
              <a:rPr lang="de-DE" dirty="0"/>
              <a:t> des </a:t>
            </a:r>
            <a:r>
              <a:rPr lang="de-DE" dirty="0" err="1"/>
              <a:t>participants</a:t>
            </a:r>
            <a:r>
              <a:rPr lang="de-DE" dirty="0"/>
              <a:t> du </a:t>
            </a:r>
            <a:r>
              <a:rPr lang="de-DE" dirty="0" err="1"/>
              <a:t>voyage</a:t>
            </a:r>
            <a:r>
              <a:rPr lang="de-DE" dirty="0"/>
              <a:t> 2 (7-21.10.2022)</a:t>
            </a:r>
          </a:p>
          <a:p>
            <a:pPr marL="0" indent="0">
              <a:buNone/>
            </a:pPr>
            <a:endParaRPr lang="de-DE" dirty="0"/>
          </a:p>
          <a:p>
            <a:pPr marL="0" indent="0">
              <a:buNone/>
            </a:pPr>
            <a:endParaRPr lang="de-DE" dirty="0"/>
          </a:p>
        </p:txBody>
      </p:sp>
      <p:sp>
        <p:nvSpPr>
          <p:cNvPr id="3" name="Titel 2">
            <a:extLst>
              <a:ext uri="{FF2B5EF4-FFF2-40B4-BE49-F238E27FC236}">
                <a16:creationId xmlns:a16="http://schemas.microsoft.com/office/drawing/2014/main" id="{39B11577-5271-D343-B78E-0846C8E1808E}"/>
              </a:ext>
            </a:extLst>
          </p:cNvPr>
          <p:cNvSpPr>
            <a:spLocks noGrp="1"/>
          </p:cNvSpPr>
          <p:nvPr>
            <p:ph type="title"/>
          </p:nvPr>
        </p:nvSpPr>
        <p:spPr/>
        <p:txBody>
          <a:bodyPr/>
          <a:lstStyle/>
          <a:p>
            <a:r>
              <a:rPr lang="de-DE" dirty="0"/>
              <a:t>Mise en </a:t>
            </a:r>
            <a:r>
              <a:rPr lang="de-DE" dirty="0" err="1"/>
              <a:t>service</a:t>
            </a:r>
            <a:r>
              <a:rPr lang="de-DE" dirty="0"/>
              <a:t> </a:t>
            </a:r>
            <a:r>
              <a:rPr lang="de-DE" dirty="0" err="1"/>
              <a:t>Gulrez</a:t>
            </a:r>
            <a:r>
              <a:rPr lang="de-DE" dirty="0"/>
              <a:t> et </a:t>
            </a:r>
            <a:r>
              <a:rPr lang="de-DE" dirty="0" err="1"/>
              <a:t>Hissor</a:t>
            </a:r>
            <a:endParaRPr lang="de-DE" dirty="0"/>
          </a:p>
        </p:txBody>
      </p:sp>
      <p:sp>
        <p:nvSpPr>
          <p:cNvPr id="4" name="Foliennummernplatzhalter 3">
            <a:extLst>
              <a:ext uri="{FF2B5EF4-FFF2-40B4-BE49-F238E27FC236}">
                <a16:creationId xmlns:a16="http://schemas.microsoft.com/office/drawing/2014/main" id="{AA6E69D1-2652-3942-812E-33DC72BE9741}"/>
              </a:ext>
            </a:extLst>
          </p:cNvPr>
          <p:cNvSpPr>
            <a:spLocks noGrp="1"/>
          </p:cNvSpPr>
          <p:nvPr>
            <p:ph type="sldNum" sz="quarter" idx="4"/>
          </p:nvPr>
        </p:nvSpPr>
        <p:spPr/>
        <p:txBody>
          <a:bodyPr/>
          <a:lstStyle/>
          <a:p>
            <a:pPr>
              <a:defRPr/>
            </a:pPr>
            <a:fld id="{B68C82E4-0A5B-AB48-A96E-A262B4503638}" type="slidenum">
              <a:rPr lang="de-DE" smtClean="0"/>
              <a:pPr>
                <a:defRPr/>
              </a:pPr>
              <a:t>32</a:t>
            </a:fld>
            <a:endParaRPr lang="de-DE" dirty="0"/>
          </a:p>
        </p:txBody>
      </p:sp>
      <p:pic>
        <p:nvPicPr>
          <p:cNvPr id="5" name="Grafik 4">
            <a:extLst>
              <a:ext uri="{FF2B5EF4-FFF2-40B4-BE49-F238E27FC236}">
                <a16:creationId xmlns:a16="http://schemas.microsoft.com/office/drawing/2014/main" id="{0CA7B1A8-2B91-144E-80C8-7E24C755B4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1150" y="1700808"/>
            <a:ext cx="901700" cy="889000"/>
          </a:xfrm>
          <a:prstGeom prst="rect">
            <a:avLst/>
          </a:prstGeom>
        </p:spPr>
      </p:pic>
      <p:pic>
        <p:nvPicPr>
          <p:cNvPr id="6" name="Grafik 5">
            <a:extLst>
              <a:ext uri="{FF2B5EF4-FFF2-40B4-BE49-F238E27FC236}">
                <a16:creationId xmlns:a16="http://schemas.microsoft.com/office/drawing/2014/main" id="{8056657E-C7CF-8F43-93F9-41599F4078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2422" y="3509752"/>
            <a:ext cx="901700" cy="889000"/>
          </a:xfrm>
          <a:prstGeom prst="rect">
            <a:avLst/>
          </a:prstGeom>
        </p:spPr>
      </p:pic>
    </p:spTree>
    <p:extLst>
      <p:ext uri="{BB962C8B-B14F-4D97-AF65-F5344CB8AC3E}">
        <p14:creationId xmlns:p14="http://schemas.microsoft.com/office/powerpoint/2010/main" val="532493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935260-C707-314A-B398-4FA2FBF46A07}"/>
              </a:ext>
            </a:extLst>
          </p:cNvPr>
          <p:cNvSpPr>
            <a:spLocks noGrp="1"/>
          </p:cNvSpPr>
          <p:nvPr>
            <p:ph idx="1"/>
          </p:nvPr>
        </p:nvSpPr>
        <p:spPr/>
        <p:txBody>
          <a:bodyPr/>
          <a:lstStyle/>
          <a:p>
            <a:pPr marL="0" indent="0">
              <a:spcBef>
                <a:spcPts val="1680"/>
              </a:spcBef>
              <a:buNone/>
            </a:pPr>
            <a:r>
              <a:rPr lang="de-CH" b="1" dirty="0"/>
              <a:t>Etat fin 2021: </a:t>
            </a:r>
            <a:r>
              <a:rPr lang="de-CH" dirty="0" err="1"/>
              <a:t>mondialement</a:t>
            </a:r>
            <a:r>
              <a:rPr lang="de-CH" dirty="0"/>
              <a:t> </a:t>
            </a:r>
            <a:r>
              <a:rPr lang="de-CH" dirty="0" err="1"/>
              <a:t>env</a:t>
            </a:r>
            <a:r>
              <a:rPr lang="de-CH" dirty="0"/>
              <a:t>. 80%, Suisse </a:t>
            </a:r>
            <a:r>
              <a:rPr lang="de-CH" dirty="0" err="1"/>
              <a:t>env</a:t>
            </a:r>
            <a:r>
              <a:rPr lang="de-CH" dirty="0"/>
              <a:t>. 45%</a:t>
            </a:r>
            <a:endParaRPr lang="de-CH" b="1" dirty="0"/>
          </a:p>
          <a:p>
            <a:pPr marL="0" indent="0">
              <a:spcBef>
                <a:spcPts val="1680"/>
              </a:spcBef>
              <a:buNone/>
            </a:pPr>
            <a:r>
              <a:rPr lang="de-CH" b="1" dirty="0"/>
              <a:t>Suisse:</a:t>
            </a:r>
          </a:p>
          <a:p>
            <a:pPr>
              <a:spcBef>
                <a:spcPts val="480"/>
              </a:spcBef>
            </a:pPr>
            <a:r>
              <a:rPr lang="de-CH" dirty="0" err="1"/>
              <a:t>Objectif</a:t>
            </a:r>
            <a:r>
              <a:rPr lang="de-CH" dirty="0"/>
              <a:t> 2 MCHF, 6 - 8 DEWATS au </a:t>
            </a:r>
            <a:r>
              <a:rPr lang="de-CH" dirty="0" err="1"/>
              <a:t>Tadjikistan</a:t>
            </a:r>
            <a:endParaRPr lang="de-CH" dirty="0"/>
          </a:p>
          <a:p>
            <a:pPr>
              <a:spcBef>
                <a:spcPts val="480"/>
              </a:spcBef>
            </a:pPr>
            <a:r>
              <a:rPr lang="de-CH" dirty="0" err="1"/>
              <a:t>Actuellement</a:t>
            </a:r>
            <a:r>
              <a:rPr lang="de-CH" dirty="0"/>
              <a:t> 0.9 MCHF </a:t>
            </a:r>
            <a:r>
              <a:rPr lang="de-CH" dirty="0" err="1"/>
              <a:t>couvrant</a:t>
            </a:r>
            <a:r>
              <a:rPr lang="de-CH" dirty="0"/>
              <a:t> 3 DEWATS</a:t>
            </a:r>
            <a:endParaRPr lang="de-CH" b="1" dirty="0"/>
          </a:p>
          <a:p>
            <a:pPr marL="0" indent="0">
              <a:spcBef>
                <a:spcPts val="1680"/>
              </a:spcBef>
              <a:buNone/>
            </a:pPr>
            <a:r>
              <a:rPr lang="de-CH" b="1" dirty="0" err="1"/>
              <a:t>Considérations</a:t>
            </a:r>
            <a:endParaRPr lang="de-CH" b="1" dirty="0"/>
          </a:p>
          <a:p>
            <a:pPr>
              <a:spcBef>
                <a:spcPts val="480"/>
              </a:spcBef>
            </a:pPr>
            <a:r>
              <a:rPr lang="de-CH" dirty="0"/>
              <a:t>2 MCHF </a:t>
            </a:r>
            <a:r>
              <a:rPr lang="de-CH" dirty="0" err="1"/>
              <a:t>sont</a:t>
            </a:r>
            <a:r>
              <a:rPr lang="de-CH" dirty="0"/>
              <a:t> </a:t>
            </a:r>
            <a:r>
              <a:rPr lang="de-CH" dirty="0" err="1"/>
              <a:t>malheureusement</a:t>
            </a:r>
            <a:r>
              <a:rPr lang="de-CH" dirty="0"/>
              <a:t> </a:t>
            </a:r>
            <a:r>
              <a:rPr lang="de-CH" dirty="0" err="1"/>
              <a:t>hors</a:t>
            </a:r>
            <a:r>
              <a:rPr lang="de-CH" dirty="0"/>
              <a:t> de </a:t>
            </a:r>
            <a:r>
              <a:rPr lang="de-CH" dirty="0" err="1"/>
              <a:t>portée</a:t>
            </a:r>
            <a:endParaRPr lang="de-CH" dirty="0"/>
          </a:p>
          <a:p>
            <a:pPr>
              <a:spcBef>
                <a:spcPts val="480"/>
              </a:spcBef>
            </a:pPr>
            <a:r>
              <a:rPr lang="de-CH" dirty="0"/>
              <a:t>La </a:t>
            </a:r>
            <a:r>
              <a:rPr lang="de-CH" dirty="0" err="1"/>
              <a:t>promotion</a:t>
            </a:r>
            <a:r>
              <a:rPr lang="de-CH" dirty="0"/>
              <a:t> se </a:t>
            </a:r>
            <a:r>
              <a:rPr lang="de-CH" dirty="0" err="1"/>
              <a:t>termine</a:t>
            </a:r>
            <a:r>
              <a:rPr lang="de-CH" dirty="0"/>
              <a:t> fin </a:t>
            </a:r>
            <a:r>
              <a:rPr lang="de-CH" dirty="0" err="1"/>
              <a:t>juin</a:t>
            </a:r>
            <a:r>
              <a:rPr lang="de-CH" dirty="0"/>
              <a:t> 2022, </a:t>
            </a:r>
            <a:r>
              <a:rPr lang="de-CH" dirty="0" err="1"/>
              <a:t>les</a:t>
            </a:r>
            <a:r>
              <a:rPr lang="de-CH" dirty="0"/>
              <a:t> </a:t>
            </a:r>
            <a:r>
              <a:rPr lang="de-CH" dirty="0" err="1"/>
              <a:t>donnations</a:t>
            </a:r>
            <a:r>
              <a:rPr lang="de-CH" dirty="0"/>
              <a:t> </a:t>
            </a:r>
            <a:r>
              <a:rPr lang="de-CH" dirty="0" err="1"/>
              <a:t>seront</a:t>
            </a:r>
            <a:r>
              <a:rPr lang="de-CH" dirty="0"/>
              <a:t> </a:t>
            </a:r>
            <a:r>
              <a:rPr lang="de-CH" dirty="0" err="1"/>
              <a:t>cependant</a:t>
            </a:r>
            <a:r>
              <a:rPr lang="de-CH" dirty="0"/>
              <a:t> </a:t>
            </a:r>
            <a:r>
              <a:rPr lang="de-CH" dirty="0" err="1"/>
              <a:t>les</a:t>
            </a:r>
            <a:r>
              <a:rPr lang="de-CH" dirty="0"/>
              <a:t> </a:t>
            </a:r>
            <a:r>
              <a:rPr lang="de-CH" dirty="0" err="1"/>
              <a:t>bienvenues</a:t>
            </a:r>
            <a:r>
              <a:rPr lang="de-CH" dirty="0"/>
              <a:t> </a:t>
            </a:r>
            <a:r>
              <a:rPr lang="de-CH" dirty="0" err="1"/>
              <a:t>jusqu’à</a:t>
            </a:r>
            <a:r>
              <a:rPr lang="de-CH" dirty="0"/>
              <a:t> fin </a:t>
            </a:r>
            <a:r>
              <a:rPr lang="de-CH" dirty="0" err="1"/>
              <a:t>juin</a:t>
            </a:r>
            <a:r>
              <a:rPr lang="de-CH" dirty="0"/>
              <a:t> 2023</a:t>
            </a:r>
          </a:p>
          <a:p>
            <a:pPr marL="0" indent="0">
              <a:spcBef>
                <a:spcPts val="1680"/>
              </a:spcBef>
              <a:buNone/>
            </a:pPr>
            <a:r>
              <a:rPr lang="de-CH" b="1" dirty="0"/>
              <a:t>Nouvel </a:t>
            </a:r>
            <a:r>
              <a:rPr lang="de-CH" b="1" dirty="0" err="1"/>
              <a:t>objectif</a:t>
            </a:r>
            <a:endParaRPr lang="de-CH" b="1" dirty="0"/>
          </a:p>
          <a:p>
            <a:pPr>
              <a:spcBef>
                <a:spcPts val="480"/>
              </a:spcBef>
            </a:pPr>
            <a:r>
              <a:rPr lang="de-CH" dirty="0"/>
              <a:t>1.2 MCHF </a:t>
            </a:r>
            <a:r>
              <a:rPr lang="de-CH" dirty="0" err="1"/>
              <a:t>sont</a:t>
            </a:r>
            <a:r>
              <a:rPr lang="de-CH" dirty="0"/>
              <a:t> </a:t>
            </a:r>
            <a:r>
              <a:rPr lang="de-CH" dirty="0" err="1"/>
              <a:t>réalistes</a:t>
            </a:r>
            <a:r>
              <a:rPr lang="de-CH" dirty="0"/>
              <a:t> (Clubs, MD 102) = 4 DEWATS</a:t>
            </a:r>
          </a:p>
          <a:p>
            <a:pPr>
              <a:spcBef>
                <a:spcPts val="480"/>
              </a:spcBef>
            </a:pPr>
            <a:r>
              <a:rPr lang="de-CH" dirty="0"/>
              <a:t>4x Lions, 1x DDC = 5 DEWATS au </a:t>
            </a:r>
            <a:r>
              <a:rPr lang="de-CH" dirty="0" err="1"/>
              <a:t>Tadjikistan</a:t>
            </a:r>
            <a:endParaRPr lang="de-CH" dirty="0"/>
          </a:p>
          <a:p>
            <a:pPr>
              <a:spcBef>
                <a:spcPts val="480"/>
              </a:spcBef>
            </a:pPr>
            <a:endParaRPr lang="de-CH" dirty="0"/>
          </a:p>
          <a:p>
            <a:endParaRPr lang="de-DE" dirty="0"/>
          </a:p>
        </p:txBody>
      </p:sp>
      <p:sp>
        <p:nvSpPr>
          <p:cNvPr id="3" name="Titel 2">
            <a:extLst>
              <a:ext uri="{FF2B5EF4-FFF2-40B4-BE49-F238E27FC236}">
                <a16:creationId xmlns:a16="http://schemas.microsoft.com/office/drawing/2014/main" id="{C2E3226C-37B2-524A-BEEC-E880EA94925A}"/>
              </a:ext>
            </a:extLst>
          </p:cNvPr>
          <p:cNvSpPr>
            <a:spLocks noGrp="1"/>
          </p:cNvSpPr>
          <p:nvPr>
            <p:ph type="title"/>
          </p:nvPr>
        </p:nvSpPr>
        <p:spPr/>
        <p:txBody>
          <a:bodyPr/>
          <a:lstStyle/>
          <a:p>
            <a:r>
              <a:rPr lang="de-DE" dirty="0"/>
              <a:t>Etat des </a:t>
            </a:r>
            <a:r>
              <a:rPr lang="de-DE" dirty="0" err="1"/>
              <a:t>collectes</a:t>
            </a:r>
            <a:r>
              <a:rPr lang="de-DE" dirty="0"/>
              <a:t> – </a:t>
            </a:r>
            <a:r>
              <a:rPr lang="de-DE" dirty="0" err="1"/>
              <a:t>nouvel</a:t>
            </a:r>
            <a:r>
              <a:rPr lang="de-DE" dirty="0"/>
              <a:t> </a:t>
            </a:r>
            <a:r>
              <a:rPr lang="de-DE" dirty="0" err="1"/>
              <a:t>objectif</a:t>
            </a:r>
            <a:endParaRPr lang="de-DE" dirty="0"/>
          </a:p>
        </p:txBody>
      </p:sp>
      <p:sp>
        <p:nvSpPr>
          <p:cNvPr id="4" name="Foliennummernplatzhalter 3">
            <a:extLst>
              <a:ext uri="{FF2B5EF4-FFF2-40B4-BE49-F238E27FC236}">
                <a16:creationId xmlns:a16="http://schemas.microsoft.com/office/drawing/2014/main" id="{8F540838-370C-1E42-BFF9-FB9DC26F8DFB}"/>
              </a:ext>
            </a:extLst>
          </p:cNvPr>
          <p:cNvSpPr>
            <a:spLocks noGrp="1"/>
          </p:cNvSpPr>
          <p:nvPr>
            <p:ph type="sldNum" sz="quarter" idx="4"/>
          </p:nvPr>
        </p:nvSpPr>
        <p:spPr/>
        <p:txBody>
          <a:bodyPr/>
          <a:lstStyle/>
          <a:p>
            <a:pPr>
              <a:defRPr/>
            </a:pPr>
            <a:fld id="{B68C82E4-0A5B-AB48-A96E-A262B4503638}" type="slidenum">
              <a:rPr lang="de-DE" smtClean="0"/>
              <a:pPr>
                <a:defRPr/>
              </a:pPr>
              <a:t>33</a:t>
            </a:fld>
            <a:endParaRPr lang="de-DE" dirty="0"/>
          </a:p>
        </p:txBody>
      </p:sp>
    </p:spTree>
    <p:extLst>
      <p:ext uri="{BB962C8B-B14F-4D97-AF65-F5344CB8AC3E}">
        <p14:creationId xmlns:p14="http://schemas.microsoft.com/office/powerpoint/2010/main" val="2355033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250825" y="1299170"/>
            <a:ext cx="8642350" cy="5010150"/>
          </a:xfrm>
          <a:extLst>
            <a:ext uri="{FAA26D3D-D897-4be2-8F04-BA451C77F1D7}">
              <ma14:placeholderFlag xmlns:ma14="http://schemas.microsoft.com/office/mac/drawingml/2011/main" xmlns="" val="1"/>
            </a:ext>
          </a:extLst>
        </p:spPr>
        <p:txBody>
          <a:bodyPr/>
          <a:lstStyle/>
          <a:p>
            <a:pPr marL="0" indent="0">
              <a:buNone/>
              <a:tabLst>
                <a:tab pos="5029200" algn="l"/>
              </a:tabLst>
              <a:defRPr/>
            </a:pPr>
            <a:r>
              <a:rPr lang="de-CH" b="1" dirty="0" err="1">
                <a:latin typeface="Arial" charset="0"/>
                <a:ea typeface="MS PGothic" charset="0"/>
              </a:rPr>
              <a:t>Informations</a:t>
            </a:r>
            <a:r>
              <a:rPr lang="de-CH" b="1" dirty="0">
                <a:latin typeface="Arial" charset="0"/>
                <a:ea typeface="MS PGothic" charset="0"/>
              </a:rPr>
              <a:t> </a:t>
            </a:r>
            <a:r>
              <a:rPr lang="de-CH" b="1" dirty="0" err="1">
                <a:latin typeface="Arial" charset="0"/>
                <a:ea typeface="MS PGothic" charset="0"/>
              </a:rPr>
              <a:t>détaillées</a:t>
            </a:r>
            <a:r>
              <a:rPr lang="de-CH" b="1" dirty="0">
                <a:latin typeface="Arial" charset="0"/>
                <a:ea typeface="MS PGothic" charset="0"/>
              </a:rPr>
              <a:t> </a:t>
            </a:r>
            <a:r>
              <a:rPr lang="de-CH" b="1" dirty="0" err="1">
                <a:latin typeface="Arial" charset="0"/>
                <a:ea typeface="MS PGothic" charset="0"/>
              </a:rPr>
              <a:t>journée</a:t>
            </a:r>
            <a:r>
              <a:rPr lang="de-CH" b="1" dirty="0">
                <a:latin typeface="Arial" charset="0"/>
                <a:ea typeface="MS PGothic" charset="0"/>
              </a:rPr>
              <a:t> de </a:t>
            </a:r>
            <a:r>
              <a:rPr lang="de-CH" b="1" dirty="0" err="1">
                <a:latin typeface="Arial" charset="0"/>
                <a:ea typeface="MS PGothic" charset="0"/>
              </a:rPr>
              <a:t>collecte</a:t>
            </a:r>
            <a:r>
              <a:rPr lang="de-CH" b="1" dirty="0">
                <a:latin typeface="Arial" charset="0"/>
                <a:ea typeface="MS PGothic" charset="0"/>
              </a:rPr>
              <a:t> CLEAN WATER Lions</a:t>
            </a:r>
          </a:p>
          <a:p>
            <a:pPr lvl="1">
              <a:buFont typeface="Arial" panose="020B0604020202020204" pitchFamily="34" charset="0"/>
              <a:buChar char="•"/>
              <a:tabLst>
                <a:tab pos="5029200" algn="l"/>
              </a:tabLst>
              <a:defRPr/>
            </a:pPr>
            <a:r>
              <a:rPr lang="de-CH" sz="1800" dirty="0">
                <a:latin typeface="Arial" charset="0"/>
                <a:ea typeface="MS PGothic" charset="0"/>
                <a:hlinkClick r:id="rId3"/>
              </a:rPr>
              <a:t>Landingpage CLEAN WATER</a:t>
            </a:r>
            <a:endParaRPr lang="de-CH" sz="1800" dirty="0">
              <a:latin typeface="Arial" charset="0"/>
              <a:ea typeface="MS PGothic" charset="0"/>
            </a:endParaRPr>
          </a:p>
          <a:p>
            <a:pPr marL="0" indent="0">
              <a:buNone/>
              <a:tabLst>
                <a:tab pos="5029200" algn="l"/>
              </a:tabLst>
              <a:defRPr/>
            </a:pPr>
            <a:endParaRPr lang="de-CH" sz="1000" b="1" dirty="0">
              <a:latin typeface="Arial" charset="0"/>
              <a:ea typeface="MS PGothic" charset="0"/>
            </a:endParaRPr>
          </a:p>
          <a:p>
            <a:pPr marL="0" indent="0">
              <a:buNone/>
              <a:tabLst>
                <a:tab pos="5029200" algn="l"/>
              </a:tabLst>
              <a:defRPr/>
            </a:pPr>
            <a:r>
              <a:rPr lang="de-CH" b="1" dirty="0">
                <a:latin typeface="Arial" charset="0"/>
                <a:ea typeface="MS PGothic" charset="0"/>
              </a:rPr>
              <a:t>Pour </a:t>
            </a:r>
            <a:r>
              <a:rPr lang="de-CH" b="1" dirty="0" err="1">
                <a:latin typeface="Arial" charset="0"/>
                <a:ea typeface="MS PGothic" charset="0"/>
              </a:rPr>
              <a:t>vos</a:t>
            </a:r>
            <a:r>
              <a:rPr lang="de-CH" b="1" dirty="0">
                <a:latin typeface="Arial" charset="0"/>
                <a:ea typeface="MS PGothic" charset="0"/>
              </a:rPr>
              <a:t> </a:t>
            </a:r>
            <a:r>
              <a:rPr lang="de-CH" b="1" dirty="0" err="1">
                <a:latin typeface="Arial" charset="0"/>
                <a:ea typeface="MS PGothic" charset="0"/>
              </a:rPr>
              <a:t>questions</a:t>
            </a:r>
            <a:endParaRPr lang="de-CH" b="1" dirty="0">
              <a:latin typeface="Arial" charset="0"/>
              <a:ea typeface="MS PGothic" charset="0"/>
            </a:endParaRPr>
          </a:p>
          <a:p>
            <a:pPr marL="698500" lvl="1" indent="-342900">
              <a:buFont typeface="Arial" panose="020B0604020202020204" pitchFamily="34" charset="0"/>
              <a:buChar char="•"/>
              <a:tabLst>
                <a:tab pos="5029200" algn="l"/>
              </a:tabLst>
              <a:defRPr/>
            </a:pPr>
            <a:r>
              <a:rPr lang="de-CH" sz="1900" dirty="0">
                <a:latin typeface="Arial" charset="0"/>
                <a:ea typeface="MS PGothic" charset="0"/>
              </a:rPr>
              <a:t>Hans Robert Weiss, </a:t>
            </a:r>
            <a:r>
              <a:rPr lang="de-CH" sz="1900" dirty="0" err="1">
                <a:latin typeface="Arial" charset="0"/>
                <a:ea typeface="MS PGothic" charset="0"/>
              </a:rPr>
              <a:t>Coordinateur</a:t>
            </a:r>
            <a:r>
              <a:rPr lang="de-CH" sz="1900" dirty="0">
                <a:latin typeface="Arial" charset="0"/>
                <a:ea typeface="MS PGothic" charset="0"/>
              </a:rPr>
              <a:t> LCIF MD 102, </a:t>
            </a:r>
            <a:r>
              <a:rPr lang="de-CH" sz="1900" dirty="0" err="1">
                <a:latin typeface="Arial" charset="0"/>
                <a:ea typeface="MS PGothic" charset="0"/>
              </a:rPr>
              <a:t>chef</a:t>
            </a:r>
            <a:r>
              <a:rPr lang="de-CH" sz="1900" dirty="0">
                <a:latin typeface="Arial" charset="0"/>
                <a:ea typeface="MS PGothic" charset="0"/>
              </a:rPr>
              <a:t> de </a:t>
            </a:r>
            <a:r>
              <a:rPr lang="de-CH" sz="1900" dirty="0" err="1">
                <a:latin typeface="Arial" charset="0"/>
                <a:ea typeface="MS PGothic" charset="0"/>
              </a:rPr>
              <a:t>projet</a:t>
            </a:r>
            <a:r>
              <a:rPr lang="de-CH" sz="1900" dirty="0">
                <a:latin typeface="Arial" charset="0"/>
                <a:ea typeface="MS PGothic" charset="0"/>
              </a:rPr>
              <a:t> </a:t>
            </a:r>
            <a:r>
              <a:rPr lang="de-CH" sz="1900" dirty="0">
                <a:latin typeface="Arial" charset="0"/>
                <a:ea typeface="MS PGothic" charset="0"/>
                <a:hlinkClick r:id="rId4"/>
              </a:rPr>
              <a:t>hansrobert.weiss@gmail.com</a:t>
            </a:r>
            <a:endParaRPr lang="de-CH" sz="1900" dirty="0">
              <a:latin typeface="Arial" charset="0"/>
              <a:ea typeface="MS PGothic" charset="0"/>
            </a:endParaRPr>
          </a:p>
          <a:p>
            <a:pPr marL="700087" lvl="1" indent="-342900">
              <a:buFont typeface="Arial" panose="020B0604020202020204" pitchFamily="34" charset="0"/>
              <a:buChar char="•"/>
              <a:tabLst>
                <a:tab pos="5029200" algn="l"/>
              </a:tabLst>
              <a:defRPr/>
            </a:pPr>
            <a:r>
              <a:rPr lang="de-CH" sz="1900" dirty="0">
                <a:latin typeface="Arial" charset="0"/>
                <a:ea typeface="MS PGothic" charset="0"/>
              </a:rPr>
              <a:t>Peter Schweizer, </a:t>
            </a:r>
            <a:r>
              <a:rPr lang="de-CH" sz="1900" dirty="0" err="1">
                <a:latin typeface="Arial" charset="0"/>
                <a:ea typeface="MS PGothic" charset="0"/>
              </a:rPr>
              <a:t>promotion</a:t>
            </a:r>
            <a:r>
              <a:rPr lang="de-CH" sz="1900" dirty="0">
                <a:latin typeface="Arial" charset="0"/>
                <a:ea typeface="MS PGothic" charset="0"/>
              </a:rPr>
              <a:t> du </a:t>
            </a:r>
            <a:r>
              <a:rPr lang="de-CH" sz="1900" dirty="0" err="1">
                <a:latin typeface="Arial" charset="0"/>
                <a:ea typeface="MS PGothic" charset="0"/>
              </a:rPr>
              <a:t>projet</a:t>
            </a:r>
            <a:br>
              <a:rPr lang="de-CH" sz="1900" dirty="0">
                <a:latin typeface="Arial" charset="0"/>
                <a:ea typeface="MS PGothic" charset="0"/>
              </a:rPr>
            </a:br>
            <a:r>
              <a:rPr lang="de-CH" sz="1900" dirty="0">
                <a:latin typeface="Arial" charset="0"/>
                <a:ea typeface="MS PGothic" charset="0"/>
                <a:hlinkClick r:id="rId5"/>
              </a:rPr>
              <a:t>mail@pschweizer.ch</a:t>
            </a:r>
            <a:endParaRPr lang="de-CH" sz="1900" dirty="0">
              <a:latin typeface="Arial" charset="0"/>
              <a:ea typeface="MS PGothic" charset="0"/>
            </a:endParaRPr>
          </a:p>
          <a:p>
            <a:pPr marL="0" indent="0">
              <a:buNone/>
              <a:tabLst>
                <a:tab pos="5029200" algn="l"/>
              </a:tabLst>
              <a:defRPr/>
            </a:pPr>
            <a:endParaRPr lang="de-CH" sz="1000" dirty="0">
              <a:latin typeface="Arial" charset="0"/>
              <a:ea typeface="MS PGothic" charset="0"/>
            </a:endParaRPr>
          </a:p>
          <a:p>
            <a:pPr marL="357188" indent="-357188">
              <a:buNone/>
              <a:tabLst>
                <a:tab pos="5029200" algn="l"/>
              </a:tabLst>
              <a:defRPr/>
            </a:pPr>
            <a:r>
              <a:rPr lang="de-CH" sz="1800" b="1" dirty="0">
                <a:latin typeface="Arial" charset="0"/>
                <a:ea typeface="MS PGothic" charset="0"/>
              </a:rPr>
              <a:t>Compte </a:t>
            </a:r>
            <a:r>
              <a:rPr lang="de-CH" sz="1800" b="1" dirty="0" err="1">
                <a:latin typeface="Arial" charset="0"/>
                <a:ea typeface="MS PGothic" charset="0"/>
              </a:rPr>
              <a:t>bancaire</a:t>
            </a:r>
            <a:r>
              <a:rPr lang="de-CH" sz="1800" b="1" dirty="0">
                <a:latin typeface="Arial" charset="0"/>
                <a:ea typeface="MS PGothic" charset="0"/>
              </a:rPr>
              <a:t> CLEAN WATER </a:t>
            </a:r>
            <a:r>
              <a:rPr lang="de-CH" sz="1800" b="1" dirty="0" err="1">
                <a:latin typeface="Arial" charset="0"/>
                <a:ea typeface="MS PGothic" charset="0"/>
              </a:rPr>
              <a:t>pour</a:t>
            </a:r>
            <a:r>
              <a:rPr lang="de-CH" sz="1800" b="1" dirty="0">
                <a:latin typeface="Arial" charset="0"/>
                <a:ea typeface="MS PGothic" charset="0"/>
              </a:rPr>
              <a:t> </a:t>
            </a:r>
            <a:r>
              <a:rPr lang="de-CH" sz="1800" b="1" dirty="0" err="1">
                <a:latin typeface="Arial" charset="0"/>
                <a:ea typeface="MS PGothic" charset="0"/>
              </a:rPr>
              <a:t>les</a:t>
            </a:r>
            <a:r>
              <a:rPr lang="de-CH" sz="1800" b="1" dirty="0">
                <a:latin typeface="Arial" charset="0"/>
                <a:ea typeface="MS PGothic" charset="0"/>
              </a:rPr>
              <a:t> </a:t>
            </a:r>
            <a:r>
              <a:rPr lang="de-CH" sz="1800" b="1" dirty="0" err="1">
                <a:latin typeface="Arial" charset="0"/>
                <a:ea typeface="MS PGothic" charset="0"/>
              </a:rPr>
              <a:t>donnations</a:t>
            </a:r>
            <a:r>
              <a:rPr lang="de-CH" sz="1800" dirty="0">
                <a:latin typeface="Arial" charset="0"/>
                <a:ea typeface="MS PGothic" charset="0"/>
              </a:rPr>
              <a:t>:</a:t>
            </a:r>
          </a:p>
          <a:p>
            <a:pPr marL="357188" indent="-357188">
              <a:buNone/>
            </a:pPr>
            <a:r>
              <a:rPr lang="de-CH" sz="1900" dirty="0"/>
              <a:t>	Lions Clubs Suisse-Liechtenstein, 4500 </a:t>
            </a:r>
            <a:r>
              <a:rPr lang="de-CH" sz="1900" dirty="0" err="1"/>
              <a:t>Soleure</a:t>
            </a:r>
            <a:endParaRPr lang="de-CH" sz="1900" dirty="0"/>
          </a:p>
          <a:p>
            <a:pPr marL="357188" indent="-357188">
              <a:buNone/>
            </a:pPr>
            <a:r>
              <a:rPr lang="de-CH" sz="1900" dirty="0"/>
              <a:t>     </a:t>
            </a:r>
            <a:r>
              <a:rPr lang="de-CH" sz="1900" dirty="0" err="1"/>
              <a:t>Rubrique</a:t>
            </a:r>
            <a:r>
              <a:rPr lang="de-CH" sz="1900" dirty="0"/>
              <a:t> CLEAN WATER</a:t>
            </a:r>
            <a:br>
              <a:rPr lang="de-CH" sz="1900" dirty="0"/>
            </a:br>
            <a:r>
              <a:rPr lang="de-CH" sz="1900" dirty="0" err="1"/>
              <a:t>Credit</a:t>
            </a:r>
            <a:r>
              <a:rPr lang="de-CH" sz="1900" dirty="0"/>
              <a:t> Suisse AG, 8001 Zürich</a:t>
            </a:r>
            <a:br>
              <a:rPr lang="de-CH" sz="1900" dirty="0"/>
            </a:br>
            <a:r>
              <a:rPr lang="de-CH" sz="1900" dirty="0"/>
              <a:t>IBAN CH74 0483 5055 2872 2101 6</a:t>
            </a:r>
            <a:br>
              <a:rPr lang="de-CH" sz="1900" dirty="0"/>
            </a:br>
            <a:endParaRPr lang="de-CH" sz="1900" dirty="0"/>
          </a:p>
          <a:p>
            <a:pPr>
              <a:buFont typeface="Arial"/>
              <a:buChar char="•"/>
              <a:tabLst>
                <a:tab pos="5029200" algn="l"/>
              </a:tabLst>
              <a:defRPr/>
            </a:pPr>
            <a:endParaRPr lang="de-CH" sz="1900" dirty="0">
              <a:latin typeface="Arial" charset="0"/>
              <a:ea typeface="MS PGothic" charset="0"/>
            </a:endParaRPr>
          </a:p>
          <a:p>
            <a:pPr marL="0" indent="0">
              <a:buNone/>
              <a:tabLst>
                <a:tab pos="5029200" algn="l"/>
              </a:tabLst>
              <a:defRPr/>
            </a:pPr>
            <a:endParaRPr lang="de-CH" b="1" dirty="0">
              <a:latin typeface="Arial" charset="0"/>
              <a:ea typeface="MS PGothic" charset="0"/>
            </a:endParaRPr>
          </a:p>
          <a:p>
            <a:pPr marL="0" indent="0">
              <a:buNone/>
              <a:tabLst>
                <a:tab pos="5029200" algn="l"/>
              </a:tabLst>
              <a:defRPr/>
            </a:pPr>
            <a:endParaRPr lang="de-CH" sz="1900" dirty="0">
              <a:latin typeface="Arial" charset="0"/>
              <a:ea typeface="MS PGothic" charset="0"/>
            </a:endParaRPr>
          </a:p>
          <a:p>
            <a:pPr>
              <a:buFont typeface="Wingdings" charset="2"/>
              <a:buChar char="Ø"/>
              <a:tabLst>
                <a:tab pos="5029200" algn="l"/>
              </a:tabLst>
              <a:defRPr/>
            </a:pPr>
            <a:endParaRPr lang="de-CH" sz="1900" dirty="0">
              <a:latin typeface="Arial" charset="0"/>
              <a:ea typeface="MS PGothic" charset="0"/>
            </a:endParaRPr>
          </a:p>
          <a:p>
            <a:pPr marL="1528763" indent="0">
              <a:buNone/>
              <a:tabLst>
                <a:tab pos="5029200" algn="l"/>
              </a:tabLst>
              <a:defRPr/>
            </a:pPr>
            <a:endParaRPr lang="de-CH" sz="1900" dirty="0">
              <a:latin typeface="Arial" charset="0"/>
              <a:ea typeface="MS PGothic" charset="0"/>
            </a:endParaRPr>
          </a:p>
          <a:p>
            <a:pPr marL="0" indent="0">
              <a:buNone/>
              <a:tabLst>
                <a:tab pos="5029200" algn="l"/>
              </a:tabLst>
              <a:defRPr/>
            </a:pPr>
            <a:endParaRPr lang="de-CH" sz="1900" dirty="0">
              <a:latin typeface="Arial" charset="0"/>
              <a:ea typeface="MS PGothic" charset="0"/>
            </a:endParaRPr>
          </a:p>
          <a:p>
            <a:pPr>
              <a:tabLst>
                <a:tab pos="5029200" algn="l"/>
              </a:tabLst>
              <a:defRPr/>
            </a:pPr>
            <a:endParaRPr lang="de-CH" sz="1900" dirty="0">
              <a:latin typeface="Arial" charset="0"/>
              <a:ea typeface="MS PGothic" charset="0"/>
            </a:endParaRPr>
          </a:p>
          <a:p>
            <a:pPr>
              <a:tabLst>
                <a:tab pos="5029200" algn="l"/>
              </a:tabLst>
              <a:defRPr/>
            </a:pPr>
            <a:endParaRPr lang="de-CH" dirty="0">
              <a:latin typeface="Arial" charset="0"/>
              <a:ea typeface="MS PGothic" charset="0"/>
            </a:endParaRPr>
          </a:p>
          <a:p>
            <a:pPr>
              <a:tabLst>
                <a:tab pos="5029200" algn="l"/>
              </a:tabLst>
              <a:defRPr/>
            </a:pPr>
            <a:endParaRPr lang="de-CH" dirty="0">
              <a:latin typeface="Arial" charset="0"/>
              <a:ea typeface="MS PGothic" charset="0"/>
            </a:endParaRPr>
          </a:p>
          <a:p>
            <a:pPr>
              <a:tabLst>
                <a:tab pos="5029200" algn="l"/>
              </a:tabLst>
              <a:defRPr/>
            </a:pPr>
            <a:endParaRPr lang="de-CH" dirty="0">
              <a:latin typeface="Arial" charset="0"/>
              <a:ea typeface="MS PGothic" charset="0"/>
            </a:endParaRPr>
          </a:p>
          <a:p>
            <a:pPr>
              <a:tabLst>
                <a:tab pos="5029200" algn="l"/>
              </a:tabLst>
              <a:defRPr/>
            </a:pPr>
            <a:endParaRPr lang="de-CH" dirty="0">
              <a:latin typeface="Arial" charset="0"/>
              <a:ea typeface="MS PGothic" charset="0"/>
            </a:endParaRPr>
          </a:p>
        </p:txBody>
      </p:sp>
      <p:sp>
        <p:nvSpPr>
          <p:cNvPr id="2" name="Titel 1"/>
          <p:cNvSpPr>
            <a:spLocks noGrp="1"/>
          </p:cNvSpPr>
          <p:nvPr>
            <p:ph type="title"/>
          </p:nvPr>
        </p:nvSpPr>
        <p:spPr>
          <a:xfrm>
            <a:off x="251520" y="548680"/>
            <a:ext cx="6873130" cy="365447"/>
          </a:xfrm>
        </p:spPr>
        <p:txBody>
          <a:bodyPr/>
          <a:lstStyle/>
          <a:p>
            <a:r>
              <a:rPr lang="de-DE" dirty="0" err="1"/>
              <a:t>Tout</a:t>
            </a:r>
            <a:r>
              <a:rPr lang="de-DE" dirty="0"/>
              <a:t> </a:t>
            </a:r>
            <a:r>
              <a:rPr lang="de-DE" dirty="0" err="1"/>
              <a:t>est</a:t>
            </a:r>
            <a:r>
              <a:rPr lang="de-DE" dirty="0"/>
              <a:t> </a:t>
            </a:r>
            <a:r>
              <a:rPr lang="de-DE" dirty="0" err="1"/>
              <a:t>clair</a:t>
            </a:r>
            <a:r>
              <a:rPr lang="de-DE" dirty="0"/>
              <a:t>?</a:t>
            </a:r>
          </a:p>
        </p:txBody>
      </p:sp>
      <p:sp>
        <p:nvSpPr>
          <p:cNvPr id="3" name="Foliennummernplatzhalter 2"/>
          <p:cNvSpPr>
            <a:spLocks noGrp="1"/>
          </p:cNvSpPr>
          <p:nvPr>
            <p:ph type="sldNum" sz="quarter" idx="4"/>
          </p:nvPr>
        </p:nvSpPr>
        <p:spPr/>
        <p:txBody>
          <a:bodyPr/>
          <a:lstStyle/>
          <a:p>
            <a:pPr>
              <a:defRPr/>
            </a:pPr>
            <a:fld id="{B68C82E4-0A5B-AB48-A96E-A262B4503638}" type="slidenum">
              <a:rPr lang="de-DE" smtClean="0"/>
              <a:pPr>
                <a:defRPr/>
              </a:pPr>
              <a:t>34</a:t>
            </a:fld>
            <a:endParaRPr lang="de-DE" dirty="0"/>
          </a:p>
        </p:txBody>
      </p:sp>
    </p:spTree>
    <p:extLst>
      <p:ext uri="{BB962C8B-B14F-4D97-AF65-F5344CB8AC3E}">
        <p14:creationId xmlns:p14="http://schemas.microsoft.com/office/powerpoint/2010/main" val="1914923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endParaRPr lang="de-DE" dirty="0"/>
          </a:p>
          <a:p>
            <a:pPr marL="0" indent="0">
              <a:buNone/>
            </a:pPr>
            <a:endParaRPr lang="de-DE" dirty="0"/>
          </a:p>
          <a:p>
            <a:pPr marL="0" indent="0">
              <a:buNone/>
            </a:pPr>
            <a:r>
              <a:rPr lang="en-US" i="1" dirty="0" err="1"/>
              <a:t>Chers</a:t>
            </a:r>
            <a:r>
              <a:rPr lang="en-US" i="1" dirty="0"/>
              <a:t> Lions, nous </a:t>
            </a:r>
            <a:r>
              <a:rPr lang="en-US" i="1" dirty="0" err="1"/>
              <a:t>comptons</a:t>
            </a:r>
            <a:r>
              <a:rPr lang="en-US" i="1" dirty="0"/>
              <a:t> sur </a:t>
            </a:r>
            <a:r>
              <a:rPr lang="en-US" i="1" dirty="0" err="1"/>
              <a:t>vous</a:t>
            </a:r>
            <a:endParaRPr lang="de-DE" dirty="0"/>
          </a:p>
          <a:p>
            <a:pPr marL="0" indent="0">
              <a:buNone/>
            </a:pPr>
            <a:endParaRPr lang="de-DE" dirty="0"/>
          </a:p>
          <a:p>
            <a:pPr marL="0" indent="0">
              <a:buNone/>
            </a:pPr>
            <a:endParaRPr lang="de-DE" dirty="0"/>
          </a:p>
          <a:p>
            <a:pPr marL="0" indent="0">
              <a:buNone/>
            </a:pPr>
            <a:endParaRPr lang="de-DE" dirty="0"/>
          </a:p>
          <a:p>
            <a:pPr marL="173038" indent="-173038">
              <a:buNone/>
            </a:pPr>
            <a:r>
              <a:rPr lang="de-DE" sz="3200" b="1" dirty="0"/>
              <a:t>	Merci </a:t>
            </a:r>
            <a:r>
              <a:rPr lang="de-DE" sz="3200" b="1" dirty="0" err="1"/>
              <a:t>beaucoup</a:t>
            </a:r>
            <a:endParaRPr lang="de-DE" sz="3200" b="1" dirty="0"/>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35</a:t>
            </a:fld>
            <a:endParaRPr lang="de-DE" dirty="0"/>
          </a:p>
        </p:txBody>
      </p:sp>
      <p:pic>
        <p:nvPicPr>
          <p:cNvPr id="5" name="Inhaltsplatzhalter 4">
            <a:extLst>
              <a:ext uri="{FF2B5EF4-FFF2-40B4-BE49-F238E27FC236}">
                <a16:creationId xmlns:a16="http://schemas.microsoft.com/office/drawing/2014/main" id="{4DA8CC14-4ADA-4E2F-B1C3-CE6E9C07CA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5580112" y="2712084"/>
            <a:ext cx="3237196" cy="3237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hteck 5"/>
          <p:cNvSpPr/>
          <p:nvPr/>
        </p:nvSpPr>
        <p:spPr>
          <a:xfrm>
            <a:off x="251520" y="5329153"/>
            <a:ext cx="3563888" cy="1092287"/>
          </a:xfrm>
          <a:prstGeom prst="rect">
            <a:avLst/>
          </a:prstGeom>
        </p:spPr>
        <p:txBody>
          <a:bodyPr wrap="square">
            <a:spAutoFit/>
          </a:bodyPr>
          <a:lstStyle/>
          <a:p>
            <a:pPr marL="0" indent="0">
              <a:lnSpc>
                <a:spcPct val="110000"/>
              </a:lnSpc>
              <a:buFont typeface="Arial" charset="0"/>
              <a:buNone/>
              <a:defRPr/>
            </a:pPr>
            <a:r>
              <a:rPr lang="de-DE" sz="1200" dirty="0"/>
              <a:t>Sources:</a:t>
            </a:r>
          </a:p>
          <a:p>
            <a:pPr marL="285750" indent="-285750">
              <a:lnSpc>
                <a:spcPct val="110000"/>
              </a:lnSpc>
              <a:buFont typeface="Arial"/>
              <a:buChar char="•"/>
              <a:tabLst>
                <a:tab pos="1165225" algn="l"/>
              </a:tabLst>
              <a:defRPr/>
            </a:pPr>
            <a:r>
              <a:rPr lang="de-DE" sz="1200" dirty="0"/>
              <a:t>Images, </a:t>
            </a:r>
            <a:r>
              <a:rPr lang="de-DE" sz="1200" dirty="0" err="1"/>
              <a:t>graphique</a:t>
            </a:r>
            <a:r>
              <a:rPr lang="de-DE" sz="1200" dirty="0"/>
              <a:t>: Dr. med. K. Grimm</a:t>
            </a:r>
          </a:p>
          <a:p>
            <a:pPr marL="285750" indent="-285750">
              <a:lnSpc>
                <a:spcPct val="110000"/>
              </a:lnSpc>
              <a:buFont typeface="Arial"/>
              <a:buChar char="•"/>
              <a:tabLst>
                <a:tab pos="1165225" algn="l"/>
              </a:tabLst>
              <a:defRPr/>
            </a:pPr>
            <a:r>
              <a:rPr lang="de-DE" sz="1200" dirty="0" err="1"/>
              <a:t>Contenu</a:t>
            </a:r>
            <a:r>
              <a:rPr lang="de-DE" sz="1200" dirty="0"/>
              <a:t>:	Dr. med. K. Grimm,</a:t>
            </a:r>
            <a:br>
              <a:rPr lang="de-DE" sz="1200" dirty="0"/>
            </a:br>
            <a:r>
              <a:rPr lang="de-DE" sz="1200" dirty="0"/>
              <a:t>	DDC, R. </a:t>
            </a:r>
            <a:r>
              <a:rPr lang="de-DE" sz="1200" dirty="0" err="1"/>
              <a:t>Chenevard</a:t>
            </a:r>
            <a:r>
              <a:rPr lang="de-DE" sz="1200" dirty="0"/>
              <a:t>,</a:t>
            </a:r>
          </a:p>
          <a:p>
            <a:pPr marL="182563" indent="-182563">
              <a:lnSpc>
                <a:spcPct val="110000"/>
              </a:lnSpc>
              <a:buFont typeface="Arial" charset="0"/>
              <a:buNone/>
              <a:tabLst>
                <a:tab pos="1165225" algn="l"/>
              </a:tabLst>
              <a:defRPr/>
            </a:pPr>
            <a:r>
              <a:rPr lang="de-DE" sz="1200" dirty="0"/>
              <a:t>	</a:t>
            </a:r>
            <a:r>
              <a:rPr lang="de-DE" sz="1200"/>
              <a:t>	DFAE, </a:t>
            </a:r>
            <a:r>
              <a:rPr lang="de-DE" sz="1200" dirty="0"/>
              <a:t>W. Roos</a:t>
            </a:r>
          </a:p>
        </p:txBody>
      </p:sp>
    </p:spTree>
    <p:extLst>
      <p:ext uri="{BB962C8B-B14F-4D97-AF65-F5344CB8AC3E}">
        <p14:creationId xmlns:p14="http://schemas.microsoft.com/office/powerpoint/2010/main" val="96699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4</a:t>
            </a:fld>
            <a:endParaRPr lang="de-DE" dirty="0"/>
          </a:p>
        </p:txBody>
      </p:sp>
      <p:sp>
        <p:nvSpPr>
          <p:cNvPr id="6" name="Inhaltsplatzhalter 2">
            <a:extLst>
              <a:ext uri="{FF2B5EF4-FFF2-40B4-BE49-F238E27FC236}">
                <a16:creationId xmlns:a16="http://schemas.microsoft.com/office/drawing/2014/main" id="{437B320B-9F24-451B-8806-9DB237B146CA}"/>
              </a:ext>
            </a:extLst>
          </p:cNvPr>
          <p:cNvSpPr>
            <a:spLocks noGrp="1"/>
          </p:cNvSpPr>
          <p:nvPr>
            <p:ph idx="1"/>
          </p:nvPr>
        </p:nvSpPr>
        <p:spPr>
          <a:xfrm>
            <a:off x="323528" y="2132856"/>
            <a:ext cx="7704856" cy="3495330"/>
          </a:xfrm>
        </p:spPr>
        <p:txBody>
          <a:bodyPr>
            <a:normAutofit/>
          </a:bodyPr>
          <a:lstStyle/>
          <a:p>
            <a:pPr marL="0" indent="0">
              <a:lnSpc>
                <a:spcPct val="107000"/>
              </a:lnSpc>
              <a:spcAft>
                <a:spcPts val="800"/>
              </a:spcAft>
              <a:buNone/>
            </a:pPr>
            <a:r>
              <a:rPr lang="de-CH" dirty="0">
                <a:ea typeface="Calibri" panose="020F0502020204030204" pitchFamily="34" charset="0"/>
                <a:cs typeface="Times New Roman" panose="02020603050405020304" pitchFamily="18" charset="0"/>
              </a:rPr>
              <a:t>«</a:t>
            </a:r>
            <a:r>
              <a:rPr lang="de-CH" i="1" dirty="0">
                <a:ea typeface="Calibri" panose="020F0502020204030204" pitchFamily="34" charset="0"/>
                <a:cs typeface="Times New Roman" panose="02020603050405020304" pitchFamily="18" charset="0"/>
              </a:rPr>
              <a:t>Le </a:t>
            </a:r>
            <a:r>
              <a:rPr lang="de-CH" i="1" dirty="0" err="1">
                <a:ea typeface="Calibri" panose="020F0502020204030204" pitchFamily="34" charset="0"/>
                <a:cs typeface="Times New Roman" panose="02020603050405020304" pitchFamily="18" charset="0"/>
              </a:rPr>
              <a:t>dur</a:t>
            </a:r>
            <a:r>
              <a:rPr lang="de-CH" i="1" dirty="0">
                <a:ea typeface="Calibri" panose="020F0502020204030204" pitchFamily="34" charset="0"/>
                <a:cs typeface="Times New Roman" panose="02020603050405020304" pitchFamily="18" charset="0"/>
              </a:rPr>
              <a:t> </a:t>
            </a:r>
            <a:r>
              <a:rPr lang="de-CH" i="1" dirty="0" err="1">
                <a:ea typeface="Calibri" panose="020F0502020204030204" pitchFamily="34" charset="0"/>
                <a:cs typeface="Times New Roman" panose="02020603050405020304" pitchFamily="18" charset="0"/>
              </a:rPr>
              <a:t>pays</a:t>
            </a:r>
            <a:r>
              <a:rPr lang="de-CH" i="1" dirty="0">
                <a:ea typeface="Calibri" panose="020F0502020204030204" pitchFamily="34" charset="0"/>
                <a:cs typeface="Times New Roman" panose="02020603050405020304" pitchFamily="18" charset="0"/>
              </a:rPr>
              <a:t> des </a:t>
            </a:r>
            <a:r>
              <a:rPr lang="de-CH" i="1" dirty="0" err="1">
                <a:ea typeface="Calibri" panose="020F0502020204030204" pitchFamily="34" charset="0"/>
                <a:cs typeface="Times New Roman" panose="02020603050405020304" pitchFamily="18" charset="0"/>
              </a:rPr>
              <a:t>montagnes</a:t>
            </a:r>
            <a:endParaRPr lang="de-CH" i="1" dirty="0">
              <a:ea typeface="Calibri" panose="020F0502020204030204" pitchFamily="34" charset="0"/>
              <a:cs typeface="Times New Roman" panose="02020603050405020304" pitchFamily="18" charset="0"/>
            </a:endParaRPr>
          </a:p>
          <a:p>
            <a:pPr marL="0" indent="0">
              <a:lnSpc>
                <a:spcPct val="107000"/>
              </a:lnSpc>
              <a:spcAft>
                <a:spcPts val="800"/>
              </a:spcAft>
              <a:buNone/>
            </a:pPr>
            <a:r>
              <a:rPr lang="de-CH" i="1" dirty="0">
                <a:ea typeface="Calibri" panose="020F0502020204030204" pitchFamily="34" charset="0"/>
                <a:cs typeface="Times New Roman" panose="02020603050405020304" pitchFamily="18" charset="0"/>
              </a:rPr>
              <a:t>  </a:t>
            </a:r>
            <a:r>
              <a:rPr lang="de-CH" i="1" dirty="0" err="1">
                <a:ea typeface="Calibri" panose="020F0502020204030204" pitchFamily="34" charset="0"/>
                <a:cs typeface="Times New Roman" panose="02020603050405020304" pitchFamily="18" charset="0"/>
              </a:rPr>
              <a:t>m’a</a:t>
            </a:r>
            <a:r>
              <a:rPr lang="de-CH" i="1" dirty="0">
                <a:ea typeface="Calibri" panose="020F0502020204030204" pitchFamily="34" charset="0"/>
                <a:cs typeface="Times New Roman" panose="02020603050405020304" pitchFamily="18" charset="0"/>
              </a:rPr>
              <a:t> </a:t>
            </a:r>
            <a:r>
              <a:rPr lang="de-CH" i="1" dirty="0" err="1">
                <a:ea typeface="Calibri" panose="020F0502020204030204" pitchFamily="34" charset="0"/>
                <a:cs typeface="Times New Roman" panose="02020603050405020304" pitchFamily="18" charset="0"/>
              </a:rPr>
              <a:t>donné</a:t>
            </a:r>
            <a:r>
              <a:rPr lang="de-CH" i="1" dirty="0">
                <a:ea typeface="Calibri" panose="020F0502020204030204" pitchFamily="34" charset="0"/>
                <a:cs typeface="Times New Roman" panose="02020603050405020304" pitchFamily="18" charset="0"/>
              </a:rPr>
              <a:t> </a:t>
            </a:r>
            <a:r>
              <a:rPr lang="de-CH" i="1" dirty="0" err="1">
                <a:ea typeface="Calibri" panose="020F0502020204030204" pitchFamily="34" charset="0"/>
                <a:cs typeface="Times New Roman" panose="02020603050405020304" pitchFamily="18" charset="0"/>
              </a:rPr>
              <a:t>un</a:t>
            </a:r>
            <a:r>
              <a:rPr lang="de-CH" i="1" dirty="0">
                <a:ea typeface="Calibri" panose="020F0502020204030204" pitchFamily="34" charset="0"/>
                <a:cs typeface="Times New Roman" panose="02020603050405020304" pitchFamily="18" charset="0"/>
              </a:rPr>
              <a:t> </a:t>
            </a:r>
            <a:r>
              <a:rPr lang="de-CH" i="1" dirty="0" err="1">
                <a:ea typeface="Calibri" panose="020F0502020204030204" pitchFamily="34" charset="0"/>
                <a:cs typeface="Times New Roman" panose="02020603050405020304" pitchFamily="18" charset="0"/>
              </a:rPr>
              <a:t>cœur</a:t>
            </a:r>
            <a:endParaRPr lang="de-CH" i="1" dirty="0">
              <a:ea typeface="Calibri" panose="020F0502020204030204" pitchFamily="34" charset="0"/>
              <a:cs typeface="Times New Roman" panose="02020603050405020304" pitchFamily="18" charset="0"/>
            </a:endParaRPr>
          </a:p>
          <a:p>
            <a:pPr marL="0" indent="0">
              <a:lnSpc>
                <a:spcPct val="107000"/>
              </a:lnSpc>
              <a:spcAft>
                <a:spcPts val="800"/>
              </a:spcAft>
              <a:buNone/>
            </a:pPr>
            <a:r>
              <a:rPr lang="de-CH" i="1" dirty="0">
                <a:ea typeface="Calibri" panose="020F0502020204030204" pitchFamily="34" charset="0"/>
                <a:cs typeface="Times New Roman" panose="02020603050405020304" pitchFamily="18" charset="0"/>
              </a:rPr>
              <a:t>  </a:t>
            </a:r>
            <a:r>
              <a:rPr lang="de-CH" i="1" dirty="0" err="1">
                <a:ea typeface="Calibri" panose="020F0502020204030204" pitchFamily="34" charset="0"/>
                <a:cs typeface="Times New Roman" panose="02020603050405020304" pitchFamily="18" charset="0"/>
              </a:rPr>
              <a:t>tendre</a:t>
            </a:r>
            <a:r>
              <a:rPr lang="de-CH" dirty="0">
                <a:ea typeface="Calibri" panose="020F0502020204030204" pitchFamily="34" charset="0"/>
                <a:cs typeface="Times New Roman" panose="02020603050405020304" pitchFamily="18" charset="0"/>
              </a:rPr>
              <a:t>»</a:t>
            </a:r>
          </a:p>
          <a:p>
            <a:pPr marL="0" indent="0">
              <a:lnSpc>
                <a:spcPct val="107000"/>
              </a:lnSpc>
              <a:spcAft>
                <a:spcPts val="800"/>
              </a:spcAft>
              <a:buNone/>
            </a:pPr>
            <a:endParaRPr lang="de-CH" dirty="0">
              <a:ea typeface="Calibri" panose="020F0502020204030204" pitchFamily="34" charset="0"/>
              <a:cs typeface="Times New Roman" panose="02020603050405020304" pitchFamily="18" charset="0"/>
            </a:endParaRPr>
          </a:p>
          <a:p>
            <a:pPr marL="0" indent="0">
              <a:lnSpc>
                <a:spcPct val="107000"/>
              </a:lnSpc>
              <a:spcAft>
                <a:spcPts val="800"/>
              </a:spcAft>
              <a:buNone/>
            </a:pPr>
            <a:r>
              <a:rPr lang="de-CH" sz="1800" dirty="0">
                <a:ea typeface="Calibri" panose="020F0502020204030204" pitchFamily="34" charset="0"/>
                <a:cs typeface="Times New Roman" panose="02020603050405020304" pitchFamily="18" charset="0"/>
              </a:rPr>
              <a:t>  </a:t>
            </a:r>
            <a:r>
              <a:rPr lang="de-CH" sz="1800" dirty="0" err="1">
                <a:ea typeface="Calibri" panose="020F0502020204030204" pitchFamily="34" charset="0"/>
                <a:cs typeface="Times New Roman" panose="02020603050405020304" pitchFamily="18" charset="0"/>
              </a:rPr>
              <a:t>Loiq</a:t>
            </a:r>
            <a:r>
              <a:rPr lang="de-CH" sz="1800" dirty="0">
                <a:ea typeface="Calibri" panose="020F0502020204030204" pitchFamily="34" charset="0"/>
                <a:cs typeface="Times New Roman" panose="02020603050405020304" pitchFamily="18" charset="0"/>
              </a:rPr>
              <a:t> </a:t>
            </a:r>
            <a:r>
              <a:rPr lang="de-CH" sz="1800" dirty="0" err="1">
                <a:ea typeface="Calibri" panose="020F0502020204030204" pitchFamily="34" charset="0"/>
                <a:cs typeface="Times New Roman" panose="02020603050405020304" pitchFamily="18" charset="0"/>
              </a:rPr>
              <a:t>Sher</a:t>
            </a:r>
            <a:r>
              <a:rPr lang="de-CH" sz="1800" dirty="0">
                <a:ea typeface="Calibri" panose="020F0502020204030204" pitchFamily="34" charset="0"/>
                <a:cs typeface="Times New Roman" panose="02020603050405020304" pitchFamily="18" charset="0"/>
              </a:rPr>
              <a:t>-Ali        1941-2000</a:t>
            </a:r>
          </a:p>
          <a:p>
            <a:pPr marL="0" indent="0">
              <a:lnSpc>
                <a:spcPct val="107000"/>
              </a:lnSpc>
              <a:spcAft>
                <a:spcPts val="800"/>
              </a:spcAft>
              <a:buNone/>
            </a:pPr>
            <a:endParaRPr lang="de-CH" sz="6200" dirty="0">
              <a:ea typeface="Calibri" panose="020F0502020204030204" pitchFamily="34" charset="0"/>
              <a:cs typeface="Times New Roman" panose="02020603050405020304" pitchFamily="18" charset="0"/>
            </a:endParaRPr>
          </a:p>
        </p:txBody>
      </p:sp>
      <p:pic>
        <p:nvPicPr>
          <p:cNvPr id="5" name="Grafik 1">
            <a:extLst>
              <a:ext uri="{FF2B5EF4-FFF2-40B4-BE49-F238E27FC236}">
                <a16:creationId xmlns:a16="http://schemas.microsoft.com/office/drawing/2014/main" id="{C04CEB4A-1B5A-493F-B606-65405D6B4A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1796" y="1124744"/>
            <a:ext cx="3104660" cy="5301208"/>
          </a:xfrm>
          <a:prstGeom prst="rect">
            <a:avLst/>
          </a:prstGeom>
        </p:spPr>
      </p:pic>
    </p:spTree>
    <p:extLst>
      <p:ext uri="{BB962C8B-B14F-4D97-AF65-F5344CB8AC3E}">
        <p14:creationId xmlns:p14="http://schemas.microsoft.com/office/powerpoint/2010/main" val="633510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Le </a:t>
            </a:r>
            <a:r>
              <a:rPr lang="de-DE" dirty="0" err="1"/>
              <a:t>Tadjikistan</a:t>
            </a:r>
            <a:r>
              <a:rPr lang="de-DE" dirty="0"/>
              <a:t> et </a:t>
            </a:r>
            <a:r>
              <a:rPr lang="de-DE" dirty="0" err="1"/>
              <a:t>son</a:t>
            </a:r>
            <a:r>
              <a:rPr lang="de-DE" dirty="0"/>
              <a:t> </a:t>
            </a:r>
            <a:r>
              <a:rPr lang="de-DE" dirty="0" err="1"/>
              <a:t>entourage</a:t>
            </a:r>
            <a:endParaRPr lang="de-DE" dirty="0"/>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5</a:t>
            </a:fld>
            <a:endParaRPr lang="de-DE" dirty="0"/>
          </a:p>
        </p:txBody>
      </p:sp>
      <p:pic>
        <p:nvPicPr>
          <p:cNvPr id="7" name="Bild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12" y="1412776"/>
            <a:ext cx="6798444" cy="5001290"/>
          </a:xfrm>
          <a:prstGeom prst="rect">
            <a:avLst/>
          </a:prstGeom>
        </p:spPr>
      </p:pic>
    </p:spTree>
    <p:extLst>
      <p:ext uri="{BB962C8B-B14F-4D97-AF65-F5344CB8AC3E}">
        <p14:creationId xmlns:p14="http://schemas.microsoft.com/office/powerpoint/2010/main" val="181562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Le </a:t>
            </a:r>
            <a:r>
              <a:rPr lang="de-DE" dirty="0" err="1"/>
              <a:t>Tadjikistan</a:t>
            </a:r>
            <a:r>
              <a:rPr lang="de-DE" dirty="0"/>
              <a:t> </a:t>
            </a:r>
            <a:r>
              <a:rPr lang="mr-IN" dirty="0"/>
              <a:t>–</a:t>
            </a:r>
            <a:r>
              <a:rPr lang="de-DE" dirty="0"/>
              <a:t> à </a:t>
            </a:r>
            <a:r>
              <a:rPr lang="de-DE" dirty="0" err="1"/>
              <a:t>l‘ouest</a:t>
            </a:r>
            <a:r>
              <a:rPr lang="de-DE" dirty="0"/>
              <a:t> </a:t>
            </a:r>
            <a:r>
              <a:rPr lang="de-DE" dirty="0" err="1"/>
              <a:t>l‘agriculture</a:t>
            </a:r>
            <a:r>
              <a:rPr lang="de-DE" dirty="0"/>
              <a:t>...</a:t>
            </a:r>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6</a:t>
            </a:fld>
            <a:endParaRPr lang="de-DE" dirty="0"/>
          </a:p>
        </p:txBody>
      </p:sp>
      <p:pic>
        <p:nvPicPr>
          <p:cNvPr id="5" name="Grafik 2">
            <a:extLst>
              <a:ext uri="{FF2B5EF4-FFF2-40B4-BE49-F238E27FC236}">
                <a16:creationId xmlns:a16="http://schemas.microsoft.com/office/drawing/2014/main" id="{A8631060-0708-419A-9FA2-C31B210DEB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640" y="1412776"/>
            <a:ext cx="7459588" cy="4973059"/>
          </a:xfrm>
          <a:prstGeom prst="rect">
            <a:avLst/>
          </a:prstGeom>
        </p:spPr>
      </p:pic>
      <p:pic>
        <p:nvPicPr>
          <p:cNvPr id="6" name="Grafik 3">
            <a:extLst>
              <a:ext uri="{FF2B5EF4-FFF2-40B4-BE49-F238E27FC236}">
                <a16:creationId xmlns:a16="http://schemas.microsoft.com/office/drawing/2014/main" id="{0B31A510-FA68-4D0A-A71C-7E21C33E46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2240" y="1414453"/>
            <a:ext cx="2054698" cy="1367054"/>
          </a:xfrm>
          <a:prstGeom prst="rect">
            <a:avLst/>
          </a:prstGeom>
        </p:spPr>
      </p:pic>
    </p:spTree>
    <p:extLst>
      <p:ext uri="{BB962C8B-B14F-4D97-AF65-F5344CB8AC3E}">
        <p14:creationId xmlns:p14="http://schemas.microsoft.com/office/powerpoint/2010/main" val="2882726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 à </a:t>
            </a:r>
            <a:r>
              <a:rPr lang="de-CH" dirty="0" err="1"/>
              <a:t>l’est</a:t>
            </a:r>
            <a:r>
              <a:rPr lang="de-CH" dirty="0"/>
              <a:t> </a:t>
            </a:r>
            <a:r>
              <a:rPr lang="de-CH" dirty="0" err="1"/>
              <a:t>les</a:t>
            </a:r>
            <a:r>
              <a:rPr lang="de-CH" dirty="0"/>
              <a:t> </a:t>
            </a:r>
            <a:r>
              <a:rPr lang="de-CH" dirty="0" err="1"/>
              <a:t>montagnes</a:t>
            </a:r>
            <a:r>
              <a:rPr lang="de-CH" dirty="0"/>
              <a:t> du Pamir</a:t>
            </a:r>
            <a:endParaRPr lang="de-DE" dirty="0"/>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7</a:t>
            </a:fld>
            <a:endParaRPr lang="de-DE" dirty="0"/>
          </a:p>
        </p:txBody>
      </p:sp>
      <p:pic>
        <p:nvPicPr>
          <p:cNvPr id="5" name="Grafik 5">
            <a:extLst>
              <a:ext uri="{FF2B5EF4-FFF2-40B4-BE49-F238E27FC236}">
                <a16:creationId xmlns:a16="http://schemas.microsoft.com/office/drawing/2014/main" id="{8A31D320-8055-4260-909A-4EB98835F93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28578" y="1556792"/>
            <a:ext cx="8319886" cy="4824536"/>
          </a:xfrm>
          <a:prstGeom prst="rect">
            <a:avLst/>
          </a:prstGeom>
        </p:spPr>
      </p:pic>
    </p:spTree>
    <p:extLst>
      <p:ext uri="{BB962C8B-B14F-4D97-AF65-F5344CB8AC3E}">
        <p14:creationId xmlns:p14="http://schemas.microsoft.com/office/powerpoint/2010/main" val="4211513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Suisse </a:t>
            </a:r>
            <a:r>
              <a:rPr lang="mr-IN" dirty="0"/>
              <a:t>–</a:t>
            </a:r>
            <a:r>
              <a:rPr lang="de-DE" dirty="0"/>
              <a:t> </a:t>
            </a:r>
            <a:r>
              <a:rPr lang="de-DE" dirty="0" err="1"/>
              <a:t>Tadjikistan</a:t>
            </a:r>
            <a:endParaRPr lang="de-DE" dirty="0"/>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8</a:t>
            </a:fld>
            <a:endParaRPr lang="de-DE" dirty="0"/>
          </a:p>
        </p:txBody>
      </p:sp>
      <p:graphicFrame>
        <p:nvGraphicFramePr>
          <p:cNvPr id="5" name="Tabelle 4">
            <a:extLst>
              <a:ext uri="{FF2B5EF4-FFF2-40B4-BE49-F238E27FC236}">
                <a16:creationId xmlns:a16="http://schemas.microsoft.com/office/drawing/2014/main" id="{5295F732-08BC-4284-A7C3-3F18ABCB02FD}"/>
              </a:ext>
            </a:extLst>
          </p:cNvPr>
          <p:cNvGraphicFramePr>
            <a:graphicFrameLocks noGrp="1"/>
          </p:cNvGraphicFramePr>
          <p:nvPr>
            <p:extLst>
              <p:ext uri="{D42A27DB-BD31-4B8C-83A1-F6EECF244321}">
                <p14:modId xmlns:p14="http://schemas.microsoft.com/office/powerpoint/2010/main" val="2221954810"/>
              </p:ext>
            </p:extLst>
          </p:nvPr>
        </p:nvGraphicFramePr>
        <p:xfrm>
          <a:off x="251521" y="2006892"/>
          <a:ext cx="8640959" cy="4087660"/>
        </p:xfrm>
        <a:graphic>
          <a:graphicData uri="http://schemas.openxmlformats.org/drawingml/2006/table">
            <a:tbl>
              <a:tblPr firstRow="1" bandRow="1">
                <a:tableStyleId>{C083E6E3-FA7D-4D7B-A595-EF9225AFEA82}</a:tableStyleId>
              </a:tblPr>
              <a:tblGrid>
                <a:gridCol w="3168351">
                  <a:extLst>
                    <a:ext uri="{9D8B030D-6E8A-4147-A177-3AD203B41FA5}">
                      <a16:colId xmlns:a16="http://schemas.microsoft.com/office/drawing/2014/main" val="3997872770"/>
                    </a:ext>
                  </a:extLst>
                </a:gridCol>
                <a:gridCol w="2736304">
                  <a:extLst>
                    <a:ext uri="{9D8B030D-6E8A-4147-A177-3AD203B41FA5}">
                      <a16:colId xmlns:a16="http://schemas.microsoft.com/office/drawing/2014/main" val="998754187"/>
                    </a:ext>
                  </a:extLst>
                </a:gridCol>
                <a:gridCol w="2736304">
                  <a:extLst>
                    <a:ext uri="{9D8B030D-6E8A-4147-A177-3AD203B41FA5}">
                      <a16:colId xmlns:a16="http://schemas.microsoft.com/office/drawing/2014/main" val="3002112307"/>
                    </a:ext>
                  </a:extLst>
                </a:gridCol>
              </a:tblGrid>
              <a:tr h="360021">
                <a:tc>
                  <a:txBody>
                    <a:bodyPr/>
                    <a:lstStyle/>
                    <a:p>
                      <a:endParaRPr lang="de-CH" dirty="0"/>
                    </a:p>
                  </a:txBody>
                  <a:tcPr/>
                </a:tc>
                <a:tc>
                  <a:txBody>
                    <a:bodyPr/>
                    <a:lstStyle/>
                    <a:p>
                      <a:r>
                        <a:rPr lang="de-CH" dirty="0">
                          <a:solidFill>
                            <a:srgbClr val="FFFFFF"/>
                          </a:solidFill>
                        </a:rPr>
                        <a:t>Suisse</a:t>
                      </a:r>
                    </a:p>
                  </a:txBody>
                  <a:tcPr>
                    <a:solidFill>
                      <a:srgbClr val="FF0000"/>
                    </a:solidFill>
                  </a:tcPr>
                </a:tc>
                <a:tc>
                  <a:txBody>
                    <a:bodyPr/>
                    <a:lstStyle/>
                    <a:p>
                      <a:r>
                        <a:rPr lang="de-CH" dirty="0"/>
                        <a:t>   </a:t>
                      </a:r>
                      <a:r>
                        <a:rPr lang="de-CH" dirty="0" err="1">
                          <a:solidFill>
                            <a:schemeClr val="bg1"/>
                          </a:solidFill>
                        </a:rPr>
                        <a:t>Tadjikistan</a:t>
                      </a:r>
                      <a:endParaRPr lang="de-CH" dirty="0">
                        <a:solidFill>
                          <a:schemeClr val="bg1"/>
                        </a:solidFill>
                      </a:endParaRPr>
                    </a:p>
                  </a:txBody>
                  <a:tcPr>
                    <a:solidFill>
                      <a:srgbClr val="008000"/>
                    </a:solidFill>
                  </a:tcPr>
                </a:tc>
                <a:extLst>
                  <a:ext uri="{0D108BD9-81ED-4DB2-BD59-A6C34878D82A}">
                    <a16:rowId xmlns:a16="http://schemas.microsoft.com/office/drawing/2014/main" val="2304389446"/>
                  </a:ext>
                </a:extLst>
              </a:tr>
              <a:tr h="330020">
                <a:tc>
                  <a:txBody>
                    <a:bodyPr/>
                    <a:lstStyle/>
                    <a:p>
                      <a:pPr marL="182563" indent="-182563"/>
                      <a:r>
                        <a:rPr lang="de-CH" sz="1500" dirty="0"/>
                        <a:t>   </a:t>
                      </a:r>
                      <a:r>
                        <a:rPr lang="de-CH" sz="1500" dirty="0" err="1"/>
                        <a:t>Régime</a:t>
                      </a:r>
                      <a:r>
                        <a:rPr lang="de-CH" sz="1500" dirty="0"/>
                        <a:t> </a:t>
                      </a:r>
                      <a:r>
                        <a:rPr lang="de-CH" sz="1500" dirty="0" err="1"/>
                        <a:t>politique</a:t>
                      </a:r>
                      <a:endParaRPr lang="de-CH" sz="1500" dirty="0"/>
                    </a:p>
                  </a:txBody>
                  <a:tcPr/>
                </a:tc>
                <a:tc>
                  <a:txBody>
                    <a:bodyPr/>
                    <a:lstStyle/>
                    <a:p>
                      <a:r>
                        <a:rPr lang="de-CH" sz="1500" dirty="0"/>
                        <a:t>   </a:t>
                      </a:r>
                      <a:r>
                        <a:rPr lang="de-CH" sz="1500" dirty="0" err="1"/>
                        <a:t>Démocr</a:t>
                      </a:r>
                      <a:r>
                        <a:rPr lang="de-CH" sz="1500" dirty="0"/>
                        <a:t>. </a:t>
                      </a:r>
                      <a:r>
                        <a:rPr lang="de-CH" sz="1500" dirty="0" err="1"/>
                        <a:t>directe</a:t>
                      </a:r>
                      <a:r>
                        <a:rPr lang="de-CH" sz="1500" dirty="0"/>
                        <a:t> </a:t>
                      </a:r>
                      <a:r>
                        <a:rPr lang="de-CH" sz="1500" dirty="0" err="1"/>
                        <a:t>fédérale</a:t>
                      </a:r>
                      <a:endParaRPr lang="de-CH" sz="1500" dirty="0"/>
                    </a:p>
                  </a:txBody>
                  <a:tcPr/>
                </a:tc>
                <a:tc>
                  <a:txBody>
                    <a:bodyPr/>
                    <a:lstStyle/>
                    <a:p>
                      <a:r>
                        <a:rPr lang="de-CH" sz="1500" dirty="0"/>
                        <a:t>   République </a:t>
                      </a:r>
                      <a:r>
                        <a:rPr lang="de-CH" sz="1500" dirty="0" err="1"/>
                        <a:t>présidentielle</a:t>
                      </a:r>
                      <a:endParaRPr lang="de-CH" sz="1500" dirty="0"/>
                    </a:p>
                  </a:txBody>
                  <a:tcPr/>
                </a:tc>
                <a:extLst>
                  <a:ext uri="{0D108BD9-81ED-4DB2-BD59-A6C34878D82A}">
                    <a16:rowId xmlns:a16="http://schemas.microsoft.com/office/drawing/2014/main" val="1418328612"/>
                  </a:ext>
                </a:extLst>
              </a:tr>
              <a:tr h="330020">
                <a:tc>
                  <a:txBody>
                    <a:bodyPr/>
                    <a:lstStyle/>
                    <a:p>
                      <a:pPr marL="182563" indent="-182563"/>
                      <a:r>
                        <a:rPr lang="de-CH" sz="1500" dirty="0"/>
                        <a:t>   Fondation / </a:t>
                      </a:r>
                      <a:r>
                        <a:rPr lang="de-CH" sz="1500" dirty="0" err="1"/>
                        <a:t>indépendance</a:t>
                      </a:r>
                      <a:endParaRPr lang="de-CH" sz="1500" dirty="0"/>
                    </a:p>
                  </a:txBody>
                  <a:tcPr/>
                </a:tc>
                <a:tc>
                  <a:txBody>
                    <a:bodyPr/>
                    <a:lstStyle/>
                    <a:p>
                      <a:r>
                        <a:rPr lang="de-CH" sz="1500" dirty="0"/>
                        <a:t>   1291</a:t>
                      </a:r>
                    </a:p>
                  </a:txBody>
                  <a:tcPr/>
                </a:tc>
                <a:tc>
                  <a:txBody>
                    <a:bodyPr/>
                    <a:lstStyle/>
                    <a:p>
                      <a:r>
                        <a:rPr lang="de-CH" sz="1500" dirty="0"/>
                        <a:t>   1991</a:t>
                      </a:r>
                    </a:p>
                  </a:txBody>
                  <a:tcPr/>
                </a:tc>
                <a:extLst>
                  <a:ext uri="{0D108BD9-81ED-4DB2-BD59-A6C34878D82A}">
                    <a16:rowId xmlns:a16="http://schemas.microsoft.com/office/drawing/2014/main" val="3004544579"/>
                  </a:ext>
                </a:extLst>
              </a:tr>
              <a:tr h="342352">
                <a:tc>
                  <a:txBody>
                    <a:bodyPr/>
                    <a:lstStyle/>
                    <a:p>
                      <a:r>
                        <a:rPr lang="de-CH" sz="1500" dirty="0"/>
                        <a:t>   </a:t>
                      </a:r>
                      <a:r>
                        <a:rPr lang="de-CH" sz="1500" dirty="0" err="1">
                          <a:solidFill>
                            <a:srgbClr val="FF0000"/>
                          </a:solidFill>
                        </a:rPr>
                        <a:t>Habitants</a:t>
                      </a:r>
                      <a:r>
                        <a:rPr lang="de-CH" sz="1500" dirty="0">
                          <a:solidFill>
                            <a:srgbClr val="FF0000"/>
                          </a:solidFill>
                        </a:rPr>
                        <a:t>  (2016)</a:t>
                      </a:r>
                    </a:p>
                  </a:txBody>
                  <a:tcPr/>
                </a:tc>
                <a:tc>
                  <a:txBody>
                    <a:bodyPr/>
                    <a:lstStyle/>
                    <a:p>
                      <a:r>
                        <a:rPr lang="de-CH" sz="1500" dirty="0"/>
                        <a:t>   </a:t>
                      </a:r>
                      <a:r>
                        <a:rPr lang="de-CH" sz="1500" dirty="0">
                          <a:solidFill>
                            <a:srgbClr val="FF0000"/>
                          </a:solidFill>
                        </a:rPr>
                        <a:t>8’418’000</a:t>
                      </a:r>
                      <a:r>
                        <a:rPr lang="de-CH" sz="1500" dirty="0"/>
                        <a:t>  =  204 / km</a:t>
                      </a:r>
                      <a:r>
                        <a:rPr lang="de-CH" sz="1500" baseline="30000" dirty="0"/>
                        <a:t>2</a:t>
                      </a:r>
                    </a:p>
                  </a:txBody>
                  <a:tcPr/>
                </a:tc>
                <a:tc>
                  <a:txBody>
                    <a:bodyPr/>
                    <a:lstStyle/>
                    <a:p>
                      <a:r>
                        <a:rPr lang="de-CH" sz="1500" dirty="0"/>
                        <a:t>   </a:t>
                      </a:r>
                      <a:r>
                        <a:rPr lang="de-CH" sz="1500" dirty="0">
                          <a:solidFill>
                            <a:srgbClr val="FF0000"/>
                          </a:solidFill>
                        </a:rPr>
                        <a:t>8’735’000  </a:t>
                      </a:r>
                      <a:r>
                        <a:rPr lang="de-CH" sz="1500" dirty="0">
                          <a:solidFill>
                            <a:schemeClr val="tx1"/>
                          </a:solidFill>
                        </a:rPr>
                        <a:t>=  61 / km</a:t>
                      </a:r>
                      <a:r>
                        <a:rPr lang="de-CH" sz="1500" baseline="30000" dirty="0">
                          <a:solidFill>
                            <a:schemeClr val="tx1"/>
                          </a:solidFill>
                        </a:rPr>
                        <a:t>2</a:t>
                      </a:r>
                    </a:p>
                  </a:txBody>
                  <a:tcPr/>
                </a:tc>
                <a:extLst>
                  <a:ext uri="{0D108BD9-81ED-4DB2-BD59-A6C34878D82A}">
                    <a16:rowId xmlns:a16="http://schemas.microsoft.com/office/drawing/2014/main" val="988073559"/>
                  </a:ext>
                </a:extLst>
              </a:tr>
              <a:tr h="342352">
                <a:tc>
                  <a:txBody>
                    <a:bodyPr/>
                    <a:lstStyle/>
                    <a:p>
                      <a:r>
                        <a:rPr lang="de-CH" sz="1500" dirty="0">
                          <a:solidFill>
                            <a:srgbClr val="FF0000"/>
                          </a:solidFill>
                        </a:rPr>
                        <a:t>   </a:t>
                      </a:r>
                      <a:r>
                        <a:rPr lang="de-CH" sz="1500" dirty="0" err="1">
                          <a:solidFill>
                            <a:srgbClr val="FF0000"/>
                          </a:solidFill>
                        </a:rPr>
                        <a:t>Superficie</a:t>
                      </a:r>
                      <a:endParaRPr lang="de-CH" sz="1500" dirty="0">
                        <a:solidFill>
                          <a:srgbClr val="FF0000"/>
                        </a:solidFill>
                      </a:endParaRPr>
                    </a:p>
                  </a:txBody>
                  <a:tcPr/>
                </a:tc>
                <a:tc>
                  <a:txBody>
                    <a:bodyPr/>
                    <a:lstStyle/>
                    <a:p>
                      <a:r>
                        <a:rPr lang="de-CH" sz="1500" dirty="0">
                          <a:solidFill>
                            <a:srgbClr val="FF0000"/>
                          </a:solidFill>
                        </a:rPr>
                        <a:t>   41’285 km</a:t>
                      </a:r>
                      <a:r>
                        <a:rPr lang="de-CH" sz="1500" baseline="30000" dirty="0">
                          <a:solidFill>
                            <a:srgbClr val="FF0000"/>
                          </a:solidFill>
                        </a:rPr>
                        <a:t>2</a:t>
                      </a:r>
                      <a:endParaRPr lang="de-CH" sz="1500" dirty="0">
                        <a:solidFill>
                          <a:srgbClr val="FF0000"/>
                        </a:solidFill>
                      </a:endParaRPr>
                    </a:p>
                  </a:txBody>
                  <a:tcPr/>
                </a:tc>
                <a:tc>
                  <a:txBody>
                    <a:bodyPr/>
                    <a:lstStyle/>
                    <a:p>
                      <a:r>
                        <a:rPr lang="de-CH" sz="1500" dirty="0">
                          <a:solidFill>
                            <a:srgbClr val="FF0000"/>
                          </a:solidFill>
                        </a:rPr>
                        <a:t>   143’100 km</a:t>
                      </a:r>
                      <a:r>
                        <a:rPr lang="de-CH" sz="1500" baseline="30000" dirty="0">
                          <a:solidFill>
                            <a:srgbClr val="FF0000"/>
                          </a:solidFill>
                        </a:rPr>
                        <a:t>2</a:t>
                      </a:r>
                      <a:endParaRPr lang="de-CH" sz="1500" dirty="0">
                        <a:solidFill>
                          <a:srgbClr val="FF0000"/>
                        </a:solidFill>
                      </a:endParaRPr>
                    </a:p>
                  </a:txBody>
                  <a:tcPr/>
                </a:tc>
                <a:extLst>
                  <a:ext uri="{0D108BD9-81ED-4DB2-BD59-A6C34878D82A}">
                    <a16:rowId xmlns:a16="http://schemas.microsoft.com/office/drawing/2014/main" val="10004"/>
                  </a:ext>
                </a:extLst>
              </a:tr>
              <a:tr h="342352">
                <a:tc>
                  <a:txBody>
                    <a:bodyPr/>
                    <a:lstStyle/>
                    <a:p>
                      <a:r>
                        <a:rPr lang="de-CH" sz="1500" dirty="0"/>
                        <a:t>   Montagnes</a:t>
                      </a:r>
                    </a:p>
                  </a:txBody>
                  <a:tcPr/>
                </a:tc>
                <a:tc>
                  <a:txBody>
                    <a:bodyPr/>
                    <a:lstStyle/>
                    <a:p>
                      <a:r>
                        <a:rPr lang="de-CH" sz="1500" dirty="0"/>
                        <a:t>   70%</a:t>
                      </a:r>
                    </a:p>
                  </a:txBody>
                  <a:tcPr/>
                </a:tc>
                <a:tc>
                  <a:txBody>
                    <a:bodyPr/>
                    <a:lstStyle/>
                    <a:p>
                      <a:r>
                        <a:rPr lang="de-CH" sz="1500" dirty="0"/>
                        <a:t>   93%</a:t>
                      </a:r>
                    </a:p>
                  </a:txBody>
                  <a:tcPr/>
                </a:tc>
                <a:extLst>
                  <a:ext uri="{0D108BD9-81ED-4DB2-BD59-A6C34878D82A}">
                    <a16:rowId xmlns:a16="http://schemas.microsoft.com/office/drawing/2014/main" val="10005"/>
                  </a:ext>
                </a:extLst>
              </a:tr>
              <a:tr h="342352">
                <a:tc>
                  <a:txBody>
                    <a:bodyPr/>
                    <a:lstStyle/>
                    <a:p>
                      <a:r>
                        <a:rPr lang="de-CH" sz="1500" dirty="0"/>
                        <a:t>   </a:t>
                      </a:r>
                      <a:r>
                        <a:rPr lang="de-CH" sz="1500" dirty="0" err="1">
                          <a:solidFill>
                            <a:srgbClr val="FF0000"/>
                          </a:solidFill>
                        </a:rPr>
                        <a:t>Superficie</a:t>
                      </a:r>
                      <a:r>
                        <a:rPr lang="de-CH" sz="1500" dirty="0">
                          <a:solidFill>
                            <a:srgbClr val="FF0000"/>
                          </a:solidFill>
                        </a:rPr>
                        <a:t> </a:t>
                      </a:r>
                      <a:r>
                        <a:rPr lang="de-CH" sz="1500" dirty="0" err="1">
                          <a:solidFill>
                            <a:srgbClr val="FF0000"/>
                          </a:solidFill>
                        </a:rPr>
                        <a:t>cultivée</a:t>
                      </a:r>
                      <a:endParaRPr lang="de-CH" sz="1500" dirty="0">
                        <a:solidFill>
                          <a:srgbClr val="FF0000"/>
                        </a:solidFill>
                      </a:endParaRPr>
                    </a:p>
                  </a:txBody>
                  <a:tcPr/>
                </a:tc>
                <a:tc>
                  <a:txBody>
                    <a:bodyPr/>
                    <a:lstStyle/>
                    <a:p>
                      <a:r>
                        <a:rPr lang="de-CH" sz="1500" dirty="0">
                          <a:solidFill>
                            <a:srgbClr val="FF0000"/>
                          </a:solidFill>
                        </a:rPr>
                        <a:t>   30%  (</a:t>
                      </a:r>
                      <a:r>
                        <a:rPr lang="de-CH" sz="1500" dirty="0" err="1">
                          <a:solidFill>
                            <a:srgbClr val="FF0000"/>
                          </a:solidFill>
                        </a:rPr>
                        <a:t>env</a:t>
                      </a:r>
                      <a:r>
                        <a:rPr lang="de-CH" sz="1500" dirty="0">
                          <a:solidFill>
                            <a:srgbClr val="FF0000"/>
                          </a:solidFill>
                        </a:rPr>
                        <a:t>. 12’000 km</a:t>
                      </a:r>
                      <a:r>
                        <a:rPr lang="de-CH" sz="1500" baseline="30000" dirty="0">
                          <a:solidFill>
                            <a:srgbClr val="FF0000"/>
                          </a:solidFill>
                        </a:rPr>
                        <a:t>2</a:t>
                      </a:r>
                      <a:r>
                        <a:rPr lang="de-CH" sz="1500" dirty="0">
                          <a:solidFill>
                            <a:srgbClr val="FF0000"/>
                          </a:solidFill>
                        </a:rPr>
                        <a:t>)</a:t>
                      </a:r>
                    </a:p>
                  </a:txBody>
                  <a:tcPr/>
                </a:tc>
                <a:tc>
                  <a:txBody>
                    <a:bodyPr/>
                    <a:lstStyle/>
                    <a:p>
                      <a:r>
                        <a:rPr lang="de-CH" sz="1500" dirty="0">
                          <a:solidFill>
                            <a:srgbClr val="FF0000"/>
                          </a:solidFill>
                        </a:rPr>
                        <a:t>     7%  (</a:t>
                      </a:r>
                      <a:r>
                        <a:rPr lang="de-CH" sz="1500" dirty="0" err="1">
                          <a:solidFill>
                            <a:srgbClr val="FF0000"/>
                          </a:solidFill>
                        </a:rPr>
                        <a:t>env</a:t>
                      </a:r>
                      <a:r>
                        <a:rPr lang="de-CH" sz="1500" dirty="0">
                          <a:solidFill>
                            <a:srgbClr val="FF0000"/>
                          </a:solidFill>
                        </a:rPr>
                        <a:t>. 10’000 km</a:t>
                      </a:r>
                      <a:r>
                        <a:rPr lang="de-CH" sz="1500" baseline="30000" dirty="0">
                          <a:solidFill>
                            <a:srgbClr val="FF0000"/>
                          </a:solidFill>
                        </a:rPr>
                        <a:t>2</a:t>
                      </a:r>
                      <a:r>
                        <a:rPr lang="de-CH" sz="1500" dirty="0">
                          <a:solidFill>
                            <a:srgbClr val="FF0000"/>
                          </a:solidFill>
                        </a:rPr>
                        <a:t>)</a:t>
                      </a:r>
                    </a:p>
                  </a:txBody>
                  <a:tcPr/>
                </a:tc>
                <a:extLst>
                  <a:ext uri="{0D108BD9-81ED-4DB2-BD59-A6C34878D82A}">
                    <a16:rowId xmlns:a16="http://schemas.microsoft.com/office/drawing/2014/main" val="10006"/>
                  </a:ext>
                </a:extLst>
              </a:tr>
              <a:tr h="342352">
                <a:tc>
                  <a:txBody>
                    <a:bodyPr/>
                    <a:lstStyle/>
                    <a:p>
                      <a:r>
                        <a:rPr lang="de-CH" sz="1500" dirty="0">
                          <a:solidFill>
                            <a:srgbClr val="FF0000"/>
                          </a:solidFill>
                        </a:rPr>
                        <a:t>   </a:t>
                      </a:r>
                      <a:r>
                        <a:rPr lang="de-CH" sz="1500" dirty="0" err="1">
                          <a:solidFill>
                            <a:srgbClr val="FF0000"/>
                          </a:solidFill>
                        </a:rPr>
                        <a:t>Lacs</a:t>
                      </a:r>
                      <a:endParaRPr lang="de-CH" sz="1500" dirty="0">
                        <a:solidFill>
                          <a:srgbClr val="FF0000"/>
                        </a:solidFill>
                      </a:endParaRPr>
                    </a:p>
                  </a:txBody>
                  <a:tcPr/>
                </a:tc>
                <a:tc>
                  <a:txBody>
                    <a:bodyPr/>
                    <a:lstStyle/>
                    <a:p>
                      <a:r>
                        <a:rPr lang="de-CH" sz="1500" dirty="0">
                          <a:solidFill>
                            <a:srgbClr val="FF0000"/>
                          </a:solidFill>
                        </a:rPr>
                        <a:t>   1500</a:t>
                      </a:r>
                    </a:p>
                  </a:txBody>
                  <a:tcPr/>
                </a:tc>
                <a:tc>
                  <a:txBody>
                    <a:bodyPr/>
                    <a:lstStyle/>
                    <a:p>
                      <a:r>
                        <a:rPr lang="de-CH" sz="1500" dirty="0">
                          <a:solidFill>
                            <a:srgbClr val="FF0000"/>
                          </a:solidFill>
                        </a:rPr>
                        <a:t>   2000</a:t>
                      </a:r>
                    </a:p>
                  </a:txBody>
                  <a:tcPr/>
                </a:tc>
                <a:extLst>
                  <a:ext uri="{0D108BD9-81ED-4DB2-BD59-A6C34878D82A}">
                    <a16:rowId xmlns:a16="http://schemas.microsoft.com/office/drawing/2014/main" val="10007"/>
                  </a:ext>
                </a:extLst>
              </a:tr>
              <a:tr h="360040">
                <a:tc>
                  <a:txBody>
                    <a:bodyPr/>
                    <a:lstStyle/>
                    <a:p>
                      <a:r>
                        <a:rPr lang="de-CH" sz="1500" dirty="0"/>
                        <a:t>   </a:t>
                      </a:r>
                      <a:r>
                        <a:rPr lang="de-CH" sz="1500" dirty="0" err="1"/>
                        <a:t>Capitale</a:t>
                      </a:r>
                      <a:endParaRPr lang="de-CH" sz="1500" dirty="0"/>
                    </a:p>
                  </a:txBody>
                  <a:tcPr/>
                </a:tc>
                <a:tc>
                  <a:txBody>
                    <a:bodyPr/>
                    <a:lstStyle/>
                    <a:p>
                      <a:r>
                        <a:rPr lang="de-CH" sz="1500" dirty="0"/>
                        <a:t>   Berne  (1848)</a:t>
                      </a:r>
                    </a:p>
                  </a:txBody>
                  <a:tcPr/>
                </a:tc>
                <a:tc>
                  <a:txBody>
                    <a:bodyPr/>
                    <a:lstStyle/>
                    <a:p>
                      <a:r>
                        <a:rPr lang="de-CH" sz="1500" dirty="0"/>
                        <a:t>   </a:t>
                      </a:r>
                      <a:r>
                        <a:rPr lang="de-CH" sz="1500" dirty="0" err="1"/>
                        <a:t>Douchanbé</a:t>
                      </a:r>
                      <a:r>
                        <a:rPr lang="de-CH" sz="1500" dirty="0"/>
                        <a:t>  (1924)</a:t>
                      </a:r>
                    </a:p>
                  </a:txBody>
                  <a:tcPr/>
                </a:tc>
                <a:extLst>
                  <a:ext uri="{0D108BD9-81ED-4DB2-BD59-A6C34878D82A}">
                    <a16:rowId xmlns:a16="http://schemas.microsoft.com/office/drawing/2014/main" val="2125266113"/>
                  </a:ext>
                </a:extLst>
              </a:tr>
              <a:tr h="330020">
                <a:tc>
                  <a:txBody>
                    <a:bodyPr/>
                    <a:lstStyle/>
                    <a:p>
                      <a:r>
                        <a:rPr lang="de-CH" sz="1500" dirty="0"/>
                        <a:t>   </a:t>
                      </a:r>
                      <a:r>
                        <a:rPr lang="de-CH" sz="1500" dirty="0" err="1"/>
                        <a:t>Habitants</a:t>
                      </a:r>
                      <a:r>
                        <a:rPr lang="de-CH" sz="1500" dirty="0"/>
                        <a:t> de la </a:t>
                      </a:r>
                      <a:r>
                        <a:rPr lang="de-CH" sz="1500" dirty="0" err="1"/>
                        <a:t>capitale</a:t>
                      </a:r>
                      <a:endParaRPr lang="de-CH" sz="1500" dirty="0"/>
                    </a:p>
                  </a:txBody>
                  <a:tcPr/>
                </a:tc>
                <a:tc>
                  <a:txBody>
                    <a:bodyPr/>
                    <a:lstStyle/>
                    <a:p>
                      <a:r>
                        <a:rPr lang="de-CH" sz="1500" dirty="0"/>
                        <a:t>   142’479  (2017)</a:t>
                      </a:r>
                    </a:p>
                  </a:txBody>
                  <a:tcPr/>
                </a:tc>
                <a:tc>
                  <a:txBody>
                    <a:bodyPr/>
                    <a:lstStyle/>
                    <a:p>
                      <a:r>
                        <a:rPr lang="de-CH" sz="1500" dirty="0"/>
                        <a:t>   780’000  (2016)</a:t>
                      </a:r>
                    </a:p>
                  </a:txBody>
                  <a:tcPr/>
                </a:tc>
                <a:extLst>
                  <a:ext uri="{0D108BD9-81ED-4DB2-BD59-A6C34878D82A}">
                    <a16:rowId xmlns:a16="http://schemas.microsoft.com/office/drawing/2014/main" val="1294698398"/>
                  </a:ext>
                </a:extLst>
              </a:tr>
              <a:tr h="330020">
                <a:tc>
                  <a:txBody>
                    <a:bodyPr/>
                    <a:lstStyle/>
                    <a:p>
                      <a:r>
                        <a:rPr lang="de-CH" sz="1500" dirty="0"/>
                        <a:t>   </a:t>
                      </a:r>
                      <a:r>
                        <a:rPr lang="de-CH" sz="1500" dirty="0" err="1"/>
                        <a:t>Prod</a:t>
                      </a:r>
                      <a:r>
                        <a:rPr lang="de-CH" sz="1500" dirty="0"/>
                        <a:t>. </a:t>
                      </a:r>
                      <a:r>
                        <a:rPr lang="de-CH" sz="1500" dirty="0" err="1"/>
                        <a:t>intérieur</a:t>
                      </a:r>
                      <a:r>
                        <a:rPr lang="de-CH" sz="1500" dirty="0"/>
                        <a:t> </a:t>
                      </a:r>
                      <a:r>
                        <a:rPr lang="de-CH" sz="1500" dirty="0" err="1"/>
                        <a:t>brut</a:t>
                      </a:r>
                      <a:endParaRPr lang="de-CH" sz="1500" dirty="0"/>
                    </a:p>
                  </a:txBody>
                  <a:tcPr/>
                </a:tc>
                <a:tc>
                  <a:txBody>
                    <a:bodyPr/>
                    <a:lstStyle/>
                    <a:p>
                      <a:r>
                        <a:rPr lang="de-CH" sz="1500" dirty="0"/>
                        <a:t>    660 Mia USD  (2016)</a:t>
                      </a:r>
                    </a:p>
                  </a:txBody>
                  <a:tcPr/>
                </a:tc>
                <a:tc>
                  <a:txBody>
                    <a:bodyPr/>
                    <a:lstStyle/>
                    <a:p>
                      <a:r>
                        <a:rPr lang="de-CH" sz="1500" dirty="0"/>
                        <a:t>   6.95 Mia USD  (2016)</a:t>
                      </a:r>
                    </a:p>
                  </a:txBody>
                  <a:tcPr/>
                </a:tc>
                <a:extLst>
                  <a:ext uri="{0D108BD9-81ED-4DB2-BD59-A6C34878D82A}">
                    <a16:rowId xmlns:a16="http://schemas.microsoft.com/office/drawing/2014/main" val="1195539147"/>
                  </a:ext>
                </a:extLst>
              </a:tr>
              <a:tr h="330020">
                <a:tc>
                  <a:txBody>
                    <a:bodyPr/>
                    <a:lstStyle/>
                    <a:p>
                      <a:r>
                        <a:rPr lang="de-CH" sz="1500" dirty="0">
                          <a:solidFill>
                            <a:srgbClr val="FF0000"/>
                          </a:solidFill>
                        </a:rPr>
                        <a:t>   PIB / hab.</a:t>
                      </a:r>
                    </a:p>
                  </a:txBody>
                  <a:tcPr/>
                </a:tc>
                <a:tc>
                  <a:txBody>
                    <a:bodyPr/>
                    <a:lstStyle/>
                    <a:p>
                      <a:r>
                        <a:rPr lang="de-CH" sz="1500" dirty="0"/>
                        <a:t>   </a:t>
                      </a:r>
                      <a:r>
                        <a:rPr lang="de-CH" sz="1500" dirty="0">
                          <a:solidFill>
                            <a:srgbClr val="FF0000"/>
                          </a:solidFill>
                        </a:rPr>
                        <a:t>78’800 USD</a:t>
                      </a:r>
                      <a:r>
                        <a:rPr lang="de-CH" sz="1500" dirty="0"/>
                        <a:t>  (2016)</a:t>
                      </a:r>
                    </a:p>
                  </a:txBody>
                  <a:tcPr/>
                </a:tc>
                <a:tc>
                  <a:txBody>
                    <a:bodyPr/>
                    <a:lstStyle/>
                    <a:p>
                      <a:r>
                        <a:rPr lang="de-CH" sz="1500" dirty="0"/>
                        <a:t>   </a:t>
                      </a:r>
                      <a:r>
                        <a:rPr lang="de-CH" sz="1500" dirty="0">
                          <a:solidFill>
                            <a:srgbClr val="FF0000"/>
                          </a:solidFill>
                        </a:rPr>
                        <a:t>786 USD  (2016)</a:t>
                      </a:r>
                    </a:p>
                  </a:txBody>
                  <a:tcPr/>
                </a:tc>
                <a:extLst>
                  <a:ext uri="{0D108BD9-81ED-4DB2-BD59-A6C34878D82A}">
                    <a16:rowId xmlns:a16="http://schemas.microsoft.com/office/drawing/2014/main" val="465802514"/>
                  </a:ext>
                </a:extLst>
              </a:tr>
            </a:tbl>
          </a:graphicData>
        </a:graphic>
      </p:graphicFrame>
      <p:cxnSp>
        <p:nvCxnSpPr>
          <p:cNvPr id="6" name="Gerade Verbindung 5"/>
          <p:cNvCxnSpPr/>
          <p:nvPr/>
        </p:nvCxnSpPr>
        <p:spPr>
          <a:xfrm>
            <a:off x="251520" y="1988840"/>
            <a:ext cx="0" cy="4104456"/>
          </a:xfrm>
          <a:prstGeom prst="line">
            <a:avLst/>
          </a:prstGeom>
          <a:ln w="3175">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Gerade Verbindung 7"/>
          <p:cNvCxnSpPr/>
          <p:nvPr/>
        </p:nvCxnSpPr>
        <p:spPr>
          <a:xfrm>
            <a:off x="8892480" y="1988840"/>
            <a:ext cx="0" cy="4104456"/>
          </a:xfrm>
          <a:prstGeom prst="line">
            <a:avLst/>
          </a:prstGeom>
          <a:ln w="3175">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Gerade Verbindung 8"/>
          <p:cNvCxnSpPr/>
          <p:nvPr/>
        </p:nvCxnSpPr>
        <p:spPr>
          <a:xfrm>
            <a:off x="3419872" y="1988840"/>
            <a:ext cx="0" cy="4104456"/>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Gerade Verbindung 9"/>
          <p:cNvCxnSpPr/>
          <p:nvPr/>
        </p:nvCxnSpPr>
        <p:spPr>
          <a:xfrm>
            <a:off x="6156176" y="1988840"/>
            <a:ext cx="0" cy="4104456"/>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3856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La </a:t>
            </a:r>
            <a:r>
              <a:rPr lang="de-DE" dirty="0" err="1"/>
              <a:t>capitale</a:t>
            </a:r>
            <a:r>
              <a:rPr lang="de-DE" dirty="0"/>
              <a:t> </a:t>
            </a:r>
            <a:r>
              <a:rPr lang="de-DE" dirty="0" err="1"/>
              <a:t>Douchanbé</a:t>
            </a:r>
            <a:endParaRPr lang="de-DE" dirty="0"/>
          </a:p>
        </p:txBody>
      </p:sp>
      <p:sp>
        <p:nvSpPr>
          <p:cNvPr id="4" name="Foliennummernplatzhalter 3"/>
          <p:cNvSpPr>
            <a:spLocks noGrp="1"/>
          </p:cNvSpPr>
          <p:nvPr>
            <p:ph type="sldNum" sz="quarter" idx="4"/>
          </p:nvPr>
        </p:nvSpPr>
        <p:spPr/>
        <p:txBody>
          <a:bodyPr/>
          <a:lstStyle/>
          <a:p>
            <a:pPr>
              <a:defRPr/>
            </a:pPr>
            <a:fld id="{B68C82E4-0A5B-AB48-A96E-A262B4503638}" type="slidenum">
              <a:rPr lang="de-DE" smtClean="0"/>
              <a:pPr>
                <a:defRPr/>
              </a:pPr>
              <a:t>9</a:t>
            </a:fld>
            <a:endParaRPr lang="de-DE" dirty="0"/>
          </a:p>
        </p:txBody>
      </p:sp>
      <p:pic>
        <p:nvPicPr>
          <p:cNvPr id="5" name="Bild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9752" y="2132856"/>
            <a:ext cx="6408712" cy="4262729"/>
          </a:xfrm>
          <a:prstGeom prst="rect">
            <a:avLst/>
          </a:prstGeom>
        </p:spPr>
      </p:pic>
      <p:sp>
        <p:nvSpPr>
          <p:cNvPr id="6" name="Inhaltsplatzhalter 1"/>
          <p:cNvSpPr>
            <a:spLocks noGrp="1"/>
          </p:cNvSpPr>
          <p:nvPr>
            <p:ph idx="1"/>
          </p:nvPr>
        </p:nvSpPr>
        <p:spPr>
          <a:xfrm>
            <a:off x="251520" y="1196976"/>
            <a:ext cx="8640960" cy="5010720"/>
          </a:xfrm>
        </p:spPr>
        <p:txBody>
          <a:bodyPr/>
          <a:lstStyle/>
          <a:p>
            <a:r>
              <a:rPr lang="de-DE" dirty="0"/>
              <a:t>780‘000 </a:t>
            </a:r>
            <a:r>
              <a:rPr lang="de-DE" dirty="0" err="1"/>
              <a:t>habitants</a:t>
            </a:r>
            <a:endParaRPr lang="de-DE" dirty="0"/>
          </a:p>
          <a:p>
            <a:r>
              <a:rPr lang="de-DE" dirty="0"/>
              <a:t>Alt. 800 m.</a:t>
            </a:r>
          </a:p>
          <a:p>
            <a:pPr marL="0" indent="0">
              <a:buNone/>
            </a:pPr>
            <a:endParaRPr lang="de-DE" dirty="0"/>
          </a:p>
        </p:txBody>
      </p:sp>
    </p:spTree>
    <p:extLst>
      <p:ext uri="{BB962C8B-B14F-4D97-AF65-F5344CB8AC3E}">
        <p14:creationId xmlns:p14="http://schemas.microsoft.com/office/powerpoint/2010/main" val="2056341531"/>
      </p:ext>
    </p:extLst>
  </p:cSld>
  <p:clrMapOvr>
    <a:masterClrMapping/>
  </p:clrMapOvr>
</p:sld>
</file>

<file path=ppt/theme/theme1.xml><?xml version="1.0" encoding="utf-8"?>
<a:theme xmlns:a="http://schemas.openxmlformats.org/drawingml/2006/main" name="3_Lion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Lions">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C:\Dokumente und Einstellungen\Administrator\Lokale Einstellungen\Temporary Internet Files\Content.Outlook\VCFJE9CO\Lions.pot</Template>
  <TotalTime>0</TotalTime>
  <Words>2972</Words>
  <Application>Microsoft Office PowerPoint</Application>
  <PresentationFormat>On-screen Show (4:3)</PresentationFormat>
  <Paragraphs>372</Paragraphs>
  <Slides>35</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Century Gothic</vt:lpstr>
      <vt:lpstr>Wingdings</vt:lpstr>
      <vt:lpstr>3_Lions</vt:lpstr>
      <vt:lpstr>PowerPoint Presentation</vt:lpstr>
      <vt:lpstr>PowerPoint Presentation</vt:lpstr>
      <vt:lpstr>Projet dans le cadre de "Campaign 100"</vt:lpstr>
      <vt:lpstr>PowerPoint Presentation</vt:lpstr>
      <vt:lpstr>Le Tadjikistan et son entourage</vt:lpstr>
      <vt:lpstr>Le Tadjikistan – à l‘ouest l‘agriculture...</vt:lpstr>
      <vt:lpstr>... à l’est les montagnes du Pamir</vt:lpstr>
      <vt:lpstr>Suisse – Tadjikistan</vt:lpstr>
      <vt:lpstr>La capitale Douchanbé</vt:lpstr>
      <vt:lpstr>Douchanbé – transports publics</vt:lpstr>
      <vt:lpstr>Des moyens de transport à la campagne...</vt:lpstr>
      <vt:lpstr>... variés et adaptés à l‘environnement</vt:lpstr>
      <vt:lpstr>Des „métropoles“ peu nombreuses...</vt:lpstr>
      <vt:lpstr>... mais de nombreuses habitations éparses ...</vt:lpstr>
      <vt:lpstr>... dans un environnement rude... </vt:lpstr>
      <vt:lpstr>... un paysage varié et grandiose ...</vt:lpstr>
      <vt:lpstr>... pouvant se comparer à la Suisse...</vt:lpstr>
      <vt:lpstr>... se prologeant à l‘infini</vt:lpstr>
      <vt:lpstr>Les habitants...</vt:lpstr>
      <vt:lpstr>... vivent ensemble au delà des générations</vt:lpstr>
      <vt:lpstr>Une vie familiale dans une chambre unique</vt:lpstr>
      <vt:lpstr>De quoi vit-on au Tadjikistan?</vt:lpstr>
      <vt:lpstr>Que manque-t-il au Tadjikistan, quels sont les déficits du pays?</vt:lpstr>
      <vt:lpstr>Ce qui caractérise le pays</vt:lpstr>
      <vt:lpstr>Qui aide?</vt:lpstr>
      <vt:lpstr>Principe de fonctionnement des DEWATS</vt:lpstr>
      <vt:lpstr>Centre de traitement des eaux usées</vt:lpstr>
      <vt:lpstr>Nos partenaires au Tadjikistan</vt:lpstr>
      <vt:lpstr>Nos partenaires au Tadjikistan</vt:lpstr>
      <vt:lpstr>CLEAN WATER au Tadjikistan – déploiement</vt:lpstr>
      <vt:lpstr>Gulrez – Etat au 26 février 2022</vt:lpstr>
      <vt:lpstr>Mise en service Gulrez et Hissor</vt:lpstr>
      <vt:lpstr>Etat des collectes – nouvel objectif</vt:lpstr>
      <vt:lpstr>Tout est clair?</vt:lpstr>
      <vt:lpstr>PowerPoint Presentation</vt:lpstr>
    </vt:vector>
  </TitlesOfParts>
  <Manager>Ursla Guillebeau</Manager>
  <Company>MD 102</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dc:title>
  <dc:subject>NC 2014</dc:subject>
  <dc:creator>Molinari</dc:creator>
  <cp:keywords/>
  <dc:description/>
  <cp:lastModifiedBy>Winzer, Ralf (ZGI)</cp:lastModifiedBy>
  <cp:revision>1126</cp:revision>
  <cp:lastPrinted>2019-12-11T14:28:28Z</cp:lastPrinted>
  <dcterms:created xsi:type="dcterms:W3CDTF">2010-04-24T05:14:14Z</dcterms:created>
  <dcterms:modified xsi:type="dcterms:W3CDTF">2022-03-24T16:16:26Z</dcterms:modified>
  <cp:category/>
</cp:coreProperties>
</file>