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Lst>
  <p:notesMasterIdLst>
    <p:notesMasterId r:id="rId27"/>
  </p:notesMasterIdLst>
  <p:handoutMasterIdLst>
    <p:handoutMasterId r:id="rId28"/>
  </p:handoutMasterIdLst>
  <p:sldIdLst>
    <p:sldId id="256" r:id="rId2"/>
    <p:sldId id="287" r:id="rId3"/>
    <p:sldId id="292" r:id="rId4"/>
    <p:sldId id="302" r:id="rId5"/>
    <p:sldId id="293" r:id="rId6"/>
    <p:sldId id="291" r:id="rId7"/>
    <p:sldId id="289" r:id="rId8"/>
    <p:sldId id="288" r:id="rId9"/>
    <p:sldId id="295" r:id="rId10"/>
    <p:sldId id="307" r:id="rId11"/>
    <p:sldId id="306" r:id="rId12"/>
    <p:sldId id="301" r:id="rId13"/>
    <p:sldId id="308" r:id="rId14"/>
    <p:sldId id="305" r:id="rId15"/>
    <p:sldId id="299" r:id="rId16"/>
    <p:sldId id="310" r:id="rId17"/>
    <p:sldId id="296" r:id="rId18"/>
    <p:sldId id="312" r:id="rId19"/>
    <p:sldId id="313" r:id="rId20"/>
    <p:sldId id="319" r:id="rId21"/>
    <p:sldId id="311" r:id="rId22"/>
    <p:sldId id="317" r:id="rId23"/>
    <p:sldId id="315" r:id="rId24"/>
    <p:sldId id="316" r:id="rId25"/>
    <p:sldId id="318" r:id="rId26"/>
  </p:sldIdLst>
  <p:sldSz cx="9144000" cy="6858000" type="screen4x3"/>
  <p:notesSz cx="7104063" cy="10234613"/>
  <p:defaultTextStyle>
    <a:defPPr>
      <a:defRPr lang="de-DE"/>
    </a:defPPr>
    <a:lvl1pPr algn="l" rtl="0" eaLnBrk="0" fontAlgn="base" hangingPunct="0">
      <a:spcBef>
        <a:spcPct val="0"/>
      </a:spcBef>
      <a:spcAft>
        <a:spcPct val="0"/>
      </a:spcAft>
      <a:defRPr sz="2400"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sz="2400"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sz="2400"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sz="2400"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sz="2400" kern="1200">
        <a:solidFill>
          <a:schemeClr val="tx1"/>
        </a:solidFill>
        <a:latin typeface="Arial" charset="0"/>
        <a:ea typeface="MS PGothic" charset="0"/>
        <a:cs typeface="MS PGothic" charset="0"/>
      </a:defRPr>
    </a:lvl5pPr>
    <a:lvl6pPr marL="2286000" algn="l" defTabSz="457200" rtl="0" eaLnBrk="1" latinLnBrk="0" hangingPunct="1">
      <a:defRPr sz="2400" kern="1200">
        <a:solidFill>
          <a:schemeClr val="tx1"/>
        </a:solidFill>
        <a:latin typeface="Arial" charset="0"/>
        <a:ea typeface="MS PGothic" charset="0"/>
        <a:cs typeface="MS PGothic" charset="0"/>
      </a:defRPr>
    </a:lvl6pPr>
    <a:lvl7pPr marL="2743200" algn="l" defTabSz="457200" rtl="0" eaLnBrk="1" latinLnBrk="0" hangingPunct="1">
      <a:defRPr sz="2400" kern="1200">
        <a:solidFill>
          <a:schemeClr val="tx1"/>
        </a:solidFill>
        <a:latin typeface="Arial" charset="0"/>
        <a:ea typeface="MS PGothic" charset="0"/>
        <a:cs typeface="MS PGothic" charset="0"/>
      </a:defRPr>
    </a:lvl7pPr>
    <a:lvl8pPr marL="3200400" algn="l" defTabSz="457200" rtl="0" eaLnBrk="1" latinLnBrk="0" hangingPunct="1">
      <a:defRPr sz="2400" kern="1200">
        <a:solidFill>
          <a:schemeClr val="tx1"/>
        </a:solidFill>
        <a:latin typeface="Arial" charset="0"/>
        <a:ea typeface="MS PGothic" charset="0"/>
        <a:cs typeface="MS PGothic" charset="0"/>
      </a:defRPr>
    </a:lvl8pPr>
    <a:lvl9pPr marL="3657600" algn="l" defTabSz="457200" rtl="0" eaLnBrk="1" latinLnBrk="0" hangingPunct="1">
      <a:defRPr sz="2400" kern="1200">
        <a:solidFill>
          <a:schemeClr val="tx1"/>
        </a:solidFill>
        <a:latin typeface="Arial" charset="0"/>
        <a:ea typeface="MS PGothic" charset="0"/>
        <a:cs typeface="MS PGothic" charset="0"/>
      </a:defRPr>
    </a:lvl9pPr>
  </p:defaultTextStyle>
  <p:extLst>
    <p:ext uri="{EFAFB233-063F-42B5-8137-9DF3F51BA10A}">
      <p15:sldGuideLst xmlns:p15="http://schemas.microsoft.com/office/powerpoint/2012/main">
        <p15:guide id="1" orient="horz" pos="754">
          <p15:clr>
            <a:srgbClr val="A4A3A4"/>
          </p15:clr>
        </p15:guide>
        <p15:guide id="2" pos="431">
          <p15:clr>
            <a:srgbClr val="A4A3A4"/>
          </p15:clr>
        </p15:guide>
      </p15:sldGuideLst>
    </p:ext>
    <p:ext uri="{2D200454-40CA-4A62-9FC3-DE9A4176ACB9}">
      <p15:notesGuideLst xmlns:p15="http://schemas.microsoft.com/office/powerpoint/2012/main">
        <p15:guide id="1" orient="horz" pos="3713" userDrawn="1">
          <p15:clr>
            <a:srgbClr val="A4A3A4"/>
          </p15:clr>
        </p15:guide>
        <p15:guide id="2" pos="203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000000"/>
    <a:srgbClr val="FFFFCC"/>
    <a:srgbClr val="99CCFF"/>
    <a:srgbClr val="66CCFF"/>
    <a:srgbClr val="99FF99"/>
    <a:srgbClr val="CCFF99"/>
    <a:srgbClr val="FF99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03447BB-5D67-496B-8E87-E561075AD55C}" styleName="Dunkle Formatvorlage 1 - Akz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07"/>
    <p:restoredTop sz="99689" autoAdjust="0"/>
  </p:normalViewPr>
  <p:slideViewPr>
    <p:cSldViewPr>
      <p:cViewPr varScale="1">
        <p:scale>
          <a:sx n="82" d="100"/>
          <a:sy n="82" d="100"/>
        </p:scale>
        <p:origin x="1776" y="72"/>
      </p:cViewPr>
      <p:guideLst>
        <p:guide orient="horz" pos="754"/>
        <p:guide pos="43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p:scale>
          <a:sx n="249" d="100"/>
          <a:sy n="249" d="100"/>
        </p:scale>
        <p:origin x="112" y="10576"/>
      </p:cViewPr>
      <p:guideLst>
        <p:guide orient="horz" pos="3713"/>
        <p:guide pos="203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bwMode="auto">
          <a:xfrm>
            <a:off x="0" y="0"/>
            <a:ext cx="3079202" cy="512304"/>
          </a:xfrm>
          <a:prstGeom prst="rect">
            <a:avLst/>
          </a:prstGeom>
          <a:noFill/>
          <a:ln>
            <a:noFill/>
          </a:ln>
          <a:effectLst/>
        </p:spPr>
        <p:txBody>
          <a:bodyPr vert="horz" wrap="square" lIns="94796" tIns="47398" rIns="94796" bIns="47398"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de-CH"/>
          </a:p>
        </p:txBody>
      </p:sp>
      <p:sp>
        <p:nvSpPr>
          <p:cNvPr id="197635" name="Rectangle 3"/>
          <p:cNvSpPr>
            <a:spLocks noGrp="1" noChangeArrowheads="1"/>
          </p:cNvSpPr>
          <p:nvPr>
            <p:ph type="dt" sz="quarter" idx="1"/>
          </p:nvPr>
        </p:nvSpPr>
        <p:spPr bwMode="auto">
          <a:xfrm>
            <a:off x="4024861" y="0"/>
            <a:ext cx="3079202" cy="512304"/>
          </a:xfrm>
          <a:prstGeom prst="rect">
            <a:avLst/>
          </a:prstGeom>
          <a:noFill/>
          <a:ln>
            <a:noFill/>
          </a:ln>
          <a:effectLst/>
        </p:spPr>
        <p:txBody>
          <a:bodyPr vert="horz" wrap="square" lIns="94796" tIns="47398" rIns="94796" bIns="47398" numCol="1" anchor="t" anchorCtr="0" compatLnSpc="1">
            <a:prstTxWarp prst="textNoShape">
              <a:avLst/>
            </a:prstTxWarp>
          </a:bodyPr>
          <a:lstStyle>
            <a:lvl1pPr algn="r" eaLnBrk="1" hangingPunct="1">
              <a:defRPr sz="1200">
                <a:cs typeface="Arial" charset="0"/>
              </a:defRPr>
            </a:lvl1pPr>
          </a:lstStyle>
          <a:p>
            <a:pPr>
              <a:defRPr/>
            </a:pPr>
            <a:fld id="{888B82B9-D241-ED48-87E2-66BE05E915AB}" type="datetimeFigureOut">
              <a:rPr lang="de-CH"/>
              <a:pPr>
                <a:defRPr/>
              </a:pPr>
              <a:t>04.12.2020</a:t>
            </a:fld>
            <a:endParaRPr lang="de-CH"/>
          </a:p>
        </p:txBody>
      </p:sp>
      <p:sp>
        <p:nvSpPr>
          <p:cNvPr id="197636" name="Rectangle 4"/>
          <p:cNvSpPr>
            <a:spLocks noGrp="1" noChangeArrowheads="1"/>
          </p:cNvSpPr>
          <p:nvPr>
            <p:ph type="ftr" sz="quarter" idx="2"/>
          </p:nvPr>
        </p:nvSpPr>
        <p:spPr bwMode="auto">
          <a:xfrm>
            <a:off x="0" y="9722309"/>
            <a:ext cx="3079202" cy="512304"/>
          </a:xfrm>
          <a:prstGeom prst="rect">
            <a:avLst/>
          </a:prstGeom>
          <a:noFill/>
          <a:ln>
            <a:noFill/>
          </a:ln>
          <a:effectLst/>
        </p:spPr>
        <p:txBody>
          <a:bodyPr vert="horz" wrap="square" lIns="94796" tIns="47398" rIns="94796" bIns="47398"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de-CH"/>
          </a:p>
        </p:txBody>
      </p:sp>
      <p:sp>
        <p:nvSpPr>
          <p:cNvPr id="197637" name="Rectangle 5"/>
          <p:cNvSpPr>
            <a:spLocks noGrp="1" noChangeArrowheads="1"/>
          </p:cNvSpPr>
          <p:nvPr>
            <p:ph type="sldNum" sz="quarter" idx="3"/>
          </p:nvPr>
        </p:nvSpPr>
        <p:spPr bwMode="auto">
          <a:xfrm>
            <a:off x="4024861" y="9722309"/>
            <a:ext cx="3079202" cy="512304"/>
          </a:xfrm>
          <a:prstGeom prst="rect">
            <a:avLst/>
          </a:prstGeom>
          <a:noFill/>
          <a:ln>
            <a:noFill/>
          </a:ln>
          <a:effectLst/>
        </p:spPr>
        <p:txBody>
          <a:bodyPr vert="horz" wrap="square" lIns="94796" tIns="47398" rIns="94796" bIns="47398" numCol="1" anchor="b" anchorCtr="0" compatLnSpc="1">
            <a:prstTxWarp prst="textNoShape">
              <a:avLst/>
            </a:prstTxWarp>
          </a:bodyPr>
          <a:lstStyle>
            <a:lvl1pPr algn="r" eaLnBrk="1" hangingPunct="1">
              <a:defRPr sz="1200">
                <a:cs typeface="Arial" charset="0"/>
              </a:defRPr>
            </a:lvl1pPr>
          </a:lstStyle>
          <a:p>
            <a:pPr>
              <a:defRPr/>
            </a:pPr>
            <a:fld id="{C72BE7B4-E47D-A343-B330-F39FC44ACF5D}" type="slidenum">
              <a:rPr lang="de-CH"/>
              <a:pPr>
                <a:defRPr/>
              </a:pPr>
              <a:t>‹N›</a:t>
            </a:fld>
            <a:endParaRPr lang="de-CH"/>
          </a:p>
        </p:txBody>
      </p:sp>
    </p:spTree>
    <p:extLst>
      <p:ext uri="{BB962C8B-B14F-4D97-AF65-F5344CB8AC3E}">
        <p14:creationId xmlns:p14="http://schemas.microsoft.com/office/powerpoint/2010/main" val="29389818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9202" cy="512304"/>
          </a:xfrm>
          <a:prstGeom prst="rect">
            <a:avLst/>
          </a:prstGeom>
        </p:spPr>
        <p:txBody>
          <a:bodyPr vert="horz" lIns="94796" tIns="47398" rIns="94796" bIns="47398" rtlCol="0"/>
          <a:lstStyle>
            <a:lvl1pPr algn="l" eaLnBrk="1" hangingPunct="1">
              <a:defRPr sz="1200">
                <a:latin typeface="Arial" charset="0"/>
                <a:ea typeface="+mn-ea"/>
                <a:cs typeface="Arial" charset="0"/>
              </a:defRPr>
            </a:lvl1pPr>
          </a:lstStyle>
          <a:p>
            <a:pPr>
              <a:defRPr/>
            </a:pPr>
            <a:endParaRPr lang="de-CH"/>
          </a:p>
        </p:txBody>
      </p:sp>
      <p:sp>
        <p:nvSpPr>
          <p:cNvPr id="3" name="Datumsplatzhalter 2"/>
          <p:cNvSpPr>
            <a:spLocks noGrp="1"/>
          </p:cNvSpPr>
          <p:nvPr>
            <p:ph type="dt" idx="1"/>
          </p:nvPr>
        </p:nvSpPr>
        <p:spPr>
          <a:xfrm>
            <a:off x="4024862" y="0"/>
            <a:ext cx="3077543" cy="512304"/>
          </a:xfrm>
          <a:prstGeom prst="rect">
            <a:avLst/>
          </a:prstGeom>
        </p:spPr>
        <p:txBody>
          <a:bodyPr vert="horz" wrap="square" lIns="94796" tIns="47398" rIns="94796" bIns="47398" numCol="1" anchor="t" anchorCtr="0" compatLnSpc="1">
            <a:prstTxWarp prst="textNoShape">
              <a:avLst/>
            </a:prstTxWarp>
          </a:bodyPr>
          <a:lstStyle>
            <a:lvl1pPr algn="r" eaLnBrk="1" hangingPunct="1">
              <a:defRPr sz="1200">
                <a:cs typeface="Arial" charset="0"/>
              </a:defRPr>
            </a:lvl1pPr>
          </a:lstStyle>
          <a:p>
            <a:pPr>
              <a:defRPr/>
            </a:pPr>
            <a:fld id="{0970C1DA-CC3C-5A42-BEF0-AA2147A988C6}" type="datetimeFigureOut">
              <a:rPr lang="de-DE"/>
              <a:pPr>
                <a:defRPr/>
              </a:pPr>
              <a:t>04.12.2020</a:t>
            </a:fld>
            <a:endParaRPr lang="de-CH"/>
          </a:p>
        </p:txBody>
      </p:sp>
      <p:sp>
        <p:nvSpPr>
          <p:cNvPr id="4" name="Folienbildplatzhalter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4796" tIns="47398" rIns="94796" bIns="47398" rtlCol="0" anchor="ctr"/>
          <a:lstStyle/>
          <a:p>
            <a:pPr lvl="0"/>
            <a:endParaRPr lang="de-CH" noProof="0"/>
          </a:p>
        </p:txBody>
      </p:sp>
      <p:sp>
        <p:nvSpPr>
          <p:cNvPr id="5" name="Notizenplatzhalter 4"/>
          <p:cNvSpPr>
            <a:spLocks noGrp="1"/>
          </p:cNvSpPr>
          <p:nvPr>
            <p:ph type="body" sz="quarter" idx="3"/>
          </p:nvPr>
        </p:nvSpPr>
        <p:spPr>
          <a:xfrm>
            <a:off x="710075" y="4861155"/>
            <a:ext cx="5683914" cy="4605821"/>
          </a:xfrm>
          <a:prstGeom prst="rect">
            <a:avLst/>
          </a:prstGeom>
        </p:spPr>
        <p:txBody>
          <a:bodyPr vert="horz" wrap="square" lIns="94796" tIns="47398" rIns="94796" bIns="47398" numCol="1" anchor="t" anchorCtr="0" compatLnSpc="1">
            <a:prstTxWarp prst="textNoShape">
              <a:avLst/>
            </a:prstTxWarp>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p:cNvSpPr>
            <a:spLocks noGrp="1"/>
          </p:cNvSpPr>
          <p:nvPr>
            <p:ph type="ftr" sz="quarter" idx="4"/>
          </p:nvPr>
        </p:nvSpPr>
        <p:spPr>
          <a:xfrm>
            <a:off x="0" y="9720673"/>
            <a:ext cx="3079202" cy="512303"/>
          </a:xfrm>
          <a:prstGeom prst="rect">
            <a:avLst/>
          </a:prstGeom>
        </p:spPr>
        <p:txBody>
          <a:bodyPr vert="horz" lIns="94796" tIns="47398" rIns="94796" bIns="47398" rtlCol="0" anchor="b"/>
          <a:lstStyle>
            <a:lvl1pPr algn="l" eaLnBrk="1" hangingPunct="1">
              <a:defRPr sz="1200">
                <a:latin typeface="Arial" charset="0"/>
                <a:ea typeface="+mn-ea"/>
                <a:cs typeface="Arial" charset="0"/>
              </a:defRPr>
            </a:lvl1pPr>
          </a:lstStyle>
          <a:p>
            <a:pPr>
              <a:defRPr/>
            </a:pPr>
            <a:endParaRPr lang="de-CH"/>
          </a:p>
        </p:txBody>
      </p:sp>
      <p:sp>
        <p:nvSpPr>
          <p:cNvPr id="7" name="Foliennummernplatzhalter 6"/>
          <p:cNvSpPr>
            <a:spLocks noGrp="1"/>
          </p:cNvSpPr>
          <p:nvPr>
            <p:ph type="sldNum" sz="quarter" idx="5"/>
          </p:nvPr>
        </p:nvSpPr>
        <p:spPr>
          <a:xfrm>
            <a:off x="4024862" y="9720673"/>
            <a:ext cx="3077543" cy="512303"/>
          </a:xfrm>
          <a:prstGeom prst="rect">
            <a:avLst/>
          </a:prstGeom>
        </p:spPr>
        <p:txBody>
          <a:bodyPr vert="horz" wrap="square" lIns="94796" tIns="47398" rIns="94796" bIns="47398" numCol="1" anchor="b" anchorCtr="0" compatLnSpc="1">
            <a:prstTxWarp prst="textNoShape">
              <a:avLst/>
            </a:prstTxWarp>
          </a:bodyPr>
          <a:lstStyle>
            <a:lvl1pPr algn="r" eaLnBrk="1" hangingPunct="1">
              <a:defRPr sz="1200">
                <a:cs typeface="Arial" charset="0"/>
              </a:defRPr>
            </a:lvl1pPr>
          </a:lstStyle>
          <a:p>
            <a:pPr>
              <a:defRPr/>
            </a:pPr>
            <a:fld id="{12365621-14AF-1A4F-B1BF-29379BED1DAF}" type="slidenum">
              <a:rPr lang="de-CH"/>
              <a:pPr>
                <a:defRPr/>
              </a:pPr>
              <a:t>‹N›</a:t>
            </a:fld>
            <a:endParaRPr lang="de-CH"/>
          </a:p>
        </p:txBody>
      </p:sp>
    </p:spTree>
    <p:extLst>
      <p:ext uri="{BB962C8B-B14F-4D97-AF65-F5344CB8AC3E}">
        <p14:creationId xmlns:p14="http://schemas.microsoft.com/office/powerpoint/2010/main" val="108758001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da.admin.ch/deza/de/home/laender/zentralasien.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CH" dirty="0">
              <a:latin typeface="Calibri" charset="0"/>
              <a:ea typeface="MS PGothic" charset="0"/>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charset="0"/>
                <a:ea typeface="MS PGothic" charset="0"/>
                <a:cs typeface="MS PGothic" charset="0"/>
              </a:defRPr>
            </a:lvl1pPr>
            <a:lvl2pPr marL="770216" indent="-296237">
              <a:defRPr sz="2500">
                <a:solidFill>
                  <a:schemeClr val="tx1"/>
                </a:solidFill>
                <a:latin typeface="Arial" charset="0"/>
                <a:ea typeface="MS PGothic" charset="0"/>
                <a:cs typeface="MS PGothic" charset="0"/>
              </a:defRPr>
            </a:lvl2pPr>
            <a:lvl3pPr marL="1184948" indent="-236990">
              <a:defRPr sz="2500">
                <a:solidFill>
                  <a:schemeClr val="tx1"/>
                </a:solidFill>
                <a:latin typeface="Arial" charset="0"/>
                <a:ea typeface="MS PGothic" charset="0"/>
                <a:cs typeface="MS PGothic" charset="0"/>
              </a:defRPr>
            </a:lvl3pPr>
            <a:lvl4pPr marL="1658927" indent="-236990">
              <a:defRPr sz="2500">
                <a:solidFill>
                  <a:schemeClr val="tx1"/>
                </a:solidFill>
                <a:latin typeface="Arial" charset="0"/>
                <a:ea typeface="MS PGothic" charset="0"/>
                <a:cs typeface="MS PGothic" charset="0"/>
              </a:defRPr>
            </a:lvl4pPr>
            <a:lvl5pPr marL="2132907" indent="-236990">
              <a:defRPr sz="2500">
                <a:solidFill>
                  <a:schemeClr val="tx1"/>
                </a:solidFill>
                <a:latin typeface="Arial" charset="0"/>
                <a:ea typeface="MS PGothic" charset="0"/>
                <a:cs typeface="MS PGothic" charset="0"/>
              </a:defRPr>
            </a:lvl5pPr>
            <a:lvl6pPr marL="2606886" indent="-236990" eaLnBrk="0" fontAlgn="base" hangingPunct="0">
              <a:spcBef>
                <a:spcPct val="0"/>
              </a:spcBef>
              <a:spcAft>
                <a:spcPct val="0"/>
              </a:spcAft>
              <a:defRPr sz="2500">
                <a:solidFill>
                  <a:schemeClr val="tx1"/>
                </a:solidFill>
                <a:latin typeface="Arial" charset="0"/>
                <a:ea typeface="MS PGothic" charset="0"/>
                <a:cs typeface="MS PGothic" charset="0"/>
              </a:defRPr>
            </a:lvl6pPr>
            <a:lvl7pPr marL="3080865" indent="-236990" eaLnBrk="0" fontAlgn="base" hangingPunct="0">
              <a:spcBef>
                <a:spcPct val="0"/>
              </a:spcBef>
              <a:spcAft>
                <a:spcPct val="0"/>
              </a:spcAft>
              <a:defRPr sz="2500">
                <a:solidFill>
                  <a:schemeClr val="tx1"/>
                </a:solidFill>
                <a:latin typeface="Arial" charset="0"/>
                <a:ea typeface="MS PGothic" charset="0"/>
                <a:cs typeface="MS PGothic" charset="0"/>
              </a:defRPr>
            </a:lvl7pPr>
            <a:lvl8pPr marL="3554844" indent="-236990" eaLnBrk="0" fontAlgn="base" hangingPunct="0">
              <a:spcBef>
                <a:spcPct val="0"/>
              </a:spcBef>
              <a:spcAft>
                <a:spcPct val="0"/>
              </a:spcAft>
              <a:defRPr sz="2500">
                <a:solidFill>
                  <a:schemeClr val="tx1"/>
                </a:solidFill>
                <a:latin typeface="Arial" charset="0"/>
                <a:ea typeface="MS PGothic" charset="0"/>
                <a:cs typeface="MS PGothic" charset="0"/>
              </a:defRPr>
            </a:lvl8pPr>
            <a:lvl9pPr marL="4028824" indent="-236990" eaLnBrk="0" fontAlgn="base" hangingPunct="0">
              <a:spcBef>
                <a:spcPct val="0"/>
              </a:spcBef>
              <a:spcAft>
                <a:spcPct val="0"/>
              </a:spcAft>
              <a:defRPr sz="2500">
                <a:solidFill>
                  <a:schemeClr val="tx1"/>
                </a:solidFill>
                <a:latin typeface="Arial" charset="0"/>
                <a:ea typeface="MS PGothic" charset="0"/>
                <a:cs typeface="MS PGothic" charset="0"/>
              </a:defRPr>
            </a:lvl9pPr>
          </a:lstStyle>
          <a:p>
            <a:fld id="{13235EC0-FFA5-FE48-B04D-40C90A39C515}" type="slidenum">
              <a:rPr lang="de-CH" sz="1200">
                <a:cs typeface="Arial" charset="0"/>
              </a:rPr>
              <a:pPr/>
              <a:t>1</a:t>
            </a:fld>
            <a:endParaRPr lang="de-CH" sz="120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a:t>Ein MIWA und eine Tankstelle</a:t>
            </a:r>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10</a:t>
            </a:fld>
            <a:endParaRPr lang="de-CH"/>
          </a:p>
        </p:txBody>
      </p:sp>
    </p:spTree>
    <p:extLst>
      <p:ext uri="{BB962C8B-B14F-4D97-AF65-F5344CB8AC3E}">
        <p14:creationId xmlns:p14="http://schemas.microsoft.com/office/powerpoint/2010/main" val="2583789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err="1"/>
              <a:t>Khourugh</a:t>
            </a:r>
            <a:r>
              <a:rPr lang="de-DE" dirty="0"/>
              <a:t>: Aga Kahn unterstützt die mehrheitlich </a:t>
            </a:r>
            <a:r>
              <a:rPr lang="de-DE" dirty="0" err="1"/>
              <a:t>ismaelitischen</a:t>
            </a:r>
            <a:r>
              <a:rPr lang="de-DE" dirty="0"/>
              <a:t> </a:t>
            </a:r>
            <a:r>
              <a:rPr lang="de-DE" dirty="0" err="1"/>
              <a:t>Pamiri</a:t>
            </a:r>
            <a:r>
              <a:rPr lang="de-DE" dirty="0"/>
              <a:t> mit seiner Stiftung Bildung und Gesundheitswesen</a:t>
            </a:r>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11</a:t>
            </a:fld>
            <a:endParaRPr lang="de-CH"/>
          </a:p>
        </p:txBody>
      </p:sp>
    </p:spTree>
    <p:extLst>
      <p:ext uri="{BB962C8B-B14F-4D97-AF65-F5344CB8AC3E}">
        <p14:creationId xmlns:p14="http://schemas.microsoft.com/office/powerpoint/2010/main" val="126200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a:t>Links: Sommerdorf analog unseren </a:t>
            </a:r>
            <a:r>
              <a:rPr lang="de-DE" dirty="0" err="1"/>
              <a:t>bestossenen</a:t>
            </a:r>
            <a:r>
              <a:rPr lang="de-DE" dirty="0"/>
              <a:t> Alpen</a:t>
            </a:r>
          </a:p>
          <a:p>
            <a:pPr marL="171450" indent="-171450">
              <a:buFont typeface="Arial"/>
              <a:buChar char="•"/>
            </a:pPr>
            <a:r>
              <a:rPr lang="de-DE" dirty="0"/>
              <a:t>Rechts: jenseits des </a:t>
            </a:r>
            <a:r>
              <a:rPr lang="de-DE" dirty="0" err="1"/>
              <a:t>Panj</a:t>
            </a:r>
            <a:r>
              <a:rPr lang="de-DE" dirty="0"/>
              <a:t> liegt Afghanistan, die Felder sehen in Tadschikistan aber gleich aus</a:t>
            </a:r>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12</a:t>
            </a:fld>
            <a:endParaRPr lang="de-CH"/>
          </a:p>
        </p:txBody>
      </p:sp>
    </p:spTree>
    <p:extLst>
      <p:ext uri="{BB962C8B-B14F-4D97-AF65-F5344CB8AC3E}">
        <p14:creationId xmlns:p14="http://schemas.microsoft.com/office/powerpoint/2010/main" val="25466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13</a:t>
            </a:fld>
            <a:endParaRPr lang="de-CH"/>
          </a:p>
        </p:txBody>
      </p:sp>
    </p:spTree>
    <p:extLst>
      <p:ext uri="{BB962C8B-B14F-4D97-AF65-F5344CB8AC3E}">
        <p14:creationId xmlns:p14="http://schemas.microsoft.com/office/powerpoint/2010/main" val="2866138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14</a:t>
            </a:fld>
            <a:endParaRPr lang="de-CH"/>
          </a:p>
        </p:txBody>
      </p:sp>
    </p:spTree>
    <p:extLst>
      <p:ext uri="{BB962C8B-B14F-4D97-AF65-F5344CB8AC3E}">
        <p14:creationId xmlns:p14="http://schemas.microsoft.com/office/powerpoint/2010/main" val="2368094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15</a:t>
            </a:fld>
            <a:endParaRPr lang="de-CH"/>
          </a:p>
        </p:txBody>
      </p:sp>
    </p:spTree>
    <p:extLst>
      <p:ext uri="{BB962C8B-B14F-4D97-AF65-F5344CB8AC3E}">
        <p14:creationId xmlns:p14="http://schemas.microsoft.com/office/powerpoint/2010/main" val="1573487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16</a:t>
            </a:fld>
            <a:endParaRPr lang="de-CH"/>
          </a:p>
        </p:txBody>
      </p:sp>
    </p:spTree>
    <p:extLst>
      <p:ext uri="{BB962C8B-B14F-4D97-AF65-F5344CB8AC3E}">
        <p14:creationId xmlns:p14="http://schemas.microsoft.com/office/powerpoint/2010/main" val="3834316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indent="-171450">
              <a:buFont typeface="Arial"/>
              <a:buChar char="•"/>
            </a:pPr>
            <a:r>
              <a:rPr lang="de-DE" dirty="0"/>
              <a:t>Ein einfaches Essen: Brot, </a:t>
            </a:r>
            <a:r>
              <a:rPr lang="de-DE" dirty="0" err="1"/>
              <a:t>Plov</a:t>
            </a:r>
            <a:r>
              <a:rPr lang="de-DE" dirty="0"/>
              <a:t> (Reis, Karotten, Fleisch), Melone , Gurken-Tomaten-Salat</a:t>
            </a:r>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17</a:t>
            </a:fld>
            <a:endParaRPr lang="de-CH"/>
          </a:p>
        </p:txBody>
      </p:sp>
    </p:spTree>
    <p:extLst>
      <p:ext uri="{BB962C8B-B14F-4D97-AF65-F5344CB8AC3E}">
        <p14:creationId xmlns:p14="http://schemas.microsoft.com/office/powerpoint/2010/main" val="1253489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18</a:t>
            </a:fld>
            <a:endParaRPr lang="de-CH"/>
          </a:p>
        </p:txBody>
      </p:sp>
    </p:spTree>
    <p:extLst>
      <p:ext uri="{BB962C8B-B14F-4D97-AF65-F5344CB8AC3E}">
        <p14:creationId xmlns:p14="http://schemas.microsoft.com/office/powerpoint/2010/main" val="1918041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19</a:t>
            </a:fld>
            <a:endParaRPr lang="de-CH"/>
          </a:p>
        </p:txBody>
      </p:sp>
    </p:spTree>
    <p:extLst>
      <p:ext uri="{BB962C8B-B14F-4D97-AF65-F5344CB8AC3E}">
        <p14:creationId xmlns:p14="http://schemas.microsoft.com/office/powerpoint/2010/main" val="3149091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2</a:t>
            </a:fld>
            <a:endParaRPr lang="de-CH"/>
          </a:p>
        </p:txBody>
      </p:sp>
    </p:spTree>
    <p:extLst>
      <p:ext uri="{BB962C8B-B14F-4D97-AF65-F5344CB8AC3E}">
        <p14:creationId xmlns:p14="http://schemas.microsoft.com/office/powerpoint/2010/main" val="2654844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a:t>Rechts-oben: Grenzfluss </a:t>
            </a:r>
            <a:r>
              <a:rPr lang="de-DE" dirty="0" err="1"/>
              <a:t>Panj</a:t>
            </a:r>
            <a:endParaRPr lang="de-DE" dirty="0"/>
          </a:p>
          <a:p>
            <a:pPr marL="171450" indent="-171450">
              <a:buFont typeface="Arial"/>
              <a:buChar char="•"/>
            </a:pPr>
            <a:r>
              <a:rPr lang="de-DE" dirty="0"/>
              <a:t>Links-unten: </a:t>
            </a:r>
            <a:r>
              <a:rPr lang="de-DE" dirty="0" err="1"/>
              <a:t>Karakul</a:t>
            </a:r>
            <a:r>
              <a:rPr lang="de-DE" dirty="0"/>
              <a:t>-See im NE Tadschikistans, 380 km</a:t>
            </a:r>
            <a:r>
              <a:rPr lang="de-DE" baseline="30000" dirty="0"/>
              <a:t>2</a:t>
            </a:r>
            <a:r>
              <a:rPr lang="de-DE" dirty="0"/>
              <a:t>, 3900 </a:t>
            </a:r>
            <a:r>
              <a:rPr lang="de-DE" dirty="0" err="1"/>
              <a:t>m.ü.M</a:t>
            </a:r>
            <a:endParaRPr lang="de-DE" dirty="0"/>
          </a:p>
          <a:p>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20</a:t>
            </a:fld>
            <a:endParaRPr lang="de-CH"/>
          </a:p>
        </p:txBody>
      </p:sp>
    </p:spTree>
    <p:extLst>
      <p:ext uri="{BB962C8B-B14F-4D97-AF65-F5344CB8AC3E}">
        <p14:creationId xmlns:p14="http://schemas.microsoft.com/office/powerpoint/2010/main" val="1418298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21</a:t>
            </a:fld>
            <a:endParaRPr lang="de-CH"/>
          </a:p>
        </p:txBody>
      </p:sp>
    </p:spTree>
    <p:extLst>
      <p:ext uri="{BB962C8B-B14F-4D97-AF65-F5344CB8AC3E}">
        <p14:creationId xmlns:p14="http://schemas.microsoft.com/office/powerpoint/2010/main" val="3609186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22</a:t>
            </a:fld>
            <a:endParaRPr lang="de-CH"/>
          </a:p>
        </p:txBody>
      </p:sp>
    </p:spTree>
    <p:extLst>
      <p:ext uri="{BB962C8B-B14F-4D97-AF65-F5344CB8AC3E}">
        <p14:creationId xmlns:p14="http://schemas.microsoft.com/office/powerpoint/2010/main" val="2871795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23</a:t>
            </a:fld>
            <a:endParaRPr lang="de-CH"/>
          </a:p>
        </p:txBody>
      </p:sp>
    </p:spTree>
    <p:extLst>
      <p:ext uri="{BB962C8B-B14F-4D97-AF65-F5344CB8AC3E}">
        <p14:creationId xmlns:p14="http://schemas.microsoft.com/office/powerpoint/2010/main" val="1774335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47500" lnSpcReduction="20000"/>
          </a:bodyPr>
          <a:lstStyle/>
          <a:p>
            <a:pPr marL="177800" indent="-177800"/>
            <a:r>
              <a:rPr lang="de-DE" dirty="0"/>
              <a:t>DEZA, W. Roos:</a:t>
            </a:r>
          </a:p>
          <a:p>
            <a:pPr marL="171450" indent="-171450">
              <a:buFont typeface="Arial"/>
              <a:buChar char="•"/>
            </a:pPr>
            <a:r>
              <a:rPr lang="de-DE" dirty="0"/>
              <a:t>DEZA setzt in Tadschikistan ein umfangreiches bilaterales IZA (Internationale Zusammenarbeit) Programm um, welches Teil der regionalen Strategie für Zentralasien ist:</a:t>
            </a:r>
            <a:br>
              <a:rPr lang="de-DE" dirty="0"/>
            </a:br>
            <a:r>
              <a:rPr lang="de-DE" dirty="0">
                <a:hlinkClick r:id="rId3"/>
              </a:rPr>
              <a:t>https://www.eda.admin.ch/deza/de/home/laender/zentralasien.html</a:t>
            </a:r>
            <a:r>
              <a:rPr lang="de-DE" dirty="0"/>
              <a:t>:</a:t>
            </a:r>
            <a:br>
              <a:rPr lang="de-DE" dirty="0"/>
            </a:br>
            <a:r>
              <a:rPr lang="de-DE" dirty="0"/>
              <a:t>Das Schweizer Engagement setzt sich für einen friedlichen, sozialen und wirtschaftlichen Übergang ein und unterstützt öffentliche und private Einrichtungen darin, wirksame Dienstleistungen für alle zur Verfügung zu stellen. Des Weiteren werden Kunst, Musik und Theater – von traditionell bis modern – gefördert.</a:t>
            </a:r>
            <a:br>
              <a:rPr lang="de-DE" dirty="0"/>
            </a:br>
            <a:r>
              <a:rPr lang="de-DE" dirty="0"/>
              <a:t>Bei allen Aktivitäten der Schweiz werden die Aspekte </a:t>
            </a:r>
            <a:r>
              <a:rPr lang="de-DE" dirty="0" err="1"/>
              <a:t>Gouvernanz</a:t>
            </a:r>
            <a:r>
              <a:rPr lang="de-DE" dirty="0"/>
              <a:t>, Gleichberechtigung der Geschlechter und soziale Inklusion speziell berücksichtigt</a:t>
            </a:r>
          </a:p>
          <a:p>
            <a:pPr marL="177800" indent="-177800">
              <a:buFont typeface="Arial"/>
              <a:buChar char="•"/>
            </a:pPr>
            <a:r>
              <a:rPr lang="de-DE" dirty="0"/>
              <a:t>Oxfam ist Umsetzungspartner eines unserer „Rural </a:t>
            </a:r>
            <a:r>
              <a:rPr lang="de-DE" dirty="0" err="1"/>
              <a:t>Water</a:t>
            </a:r>
            <a:r>
              <a:rPr lang="de-DE" dirty="0"/>
              <a:t> </a:t>
            </a:r>
            <a:r>
              <a:rPr lang="de-DE" dirty="0" err="1"/>
              <a:t>Supply</a:t>
            </a:r>
            <a:r>
              <a:rPr lang="de-DE" dirty="0"/>
              <a:t> </a:t>
            </a:r>
            <a:r>
              <a:rPr lang="de-DE" dirty="0" err="1"/>
              <a:t>and</a:t>
            </a:r>
            <a:r>
              <a:rPr lang="de-DE" dirty="0"/>
              <a:t> </a:t>
            </a:r>
            <a:r>
              <a:rPr lang="de-DE" dirty="0" err="1"/>
              <a:t>Sanitation</a:t>
            </a:r>
            <a:r>
              <a:rPr lang="de-DE" dirty="0"/>
              <a:t>“ Projekte. Es handelt sich dabei um ein Mandat, das die DEZA </a:t>
            </a:r>
            <a:r>
              <a:rPr lang="de-DE" dirty="0" err="1"/>
              <a:t>gemäss</a:t>
            </a:r>
            <a:r>
              <a:rPr lang="de-DE" dirty="0"/>
              <a:t> WTO-Regeln ausgeschrieben und an Oxfam vergeben hat. Wir stehen in der dritten und letzten Phase des Projektes (Sommer 2018 </a:t>
            </a:r>
            <a:r>
              <a:rPr lang="mr-IN" dirty="0"/>
              <a:t>–</a:t>
            </a:r>
            <a:r>
              <a:rPr lang="de-DE" dirty="0"/>
              <a:t> 2022)</a:t>
            </a:r>
            <a:br>
              <a:rPr lang="de-DE" dirty="0"/>
            </a:br>
            <a:r>
              <a:rPr lang="de-DE" dirty="0"/>
              <a:t>Anmerkung PS: Oxfam (in Tadschikistan gut etabliert) unterstützte BORDA in der Frühphase des Lions DEWATS-Projekts CLEAN WATER und unterstützt BORDA weiterhin (Kontakte zu Regierungsstellen)</a:t>
            </a:r>
          </a:p>
          <a:p>
            <a:pPr marL="177800" indent="-177800">
              <a:buFont typeface="Arial"/>
              <a:buChar char="•"/>
            </a:pPr>
            <a:r>
              <a:rPr lang="de-CH" dirty="0"/>
              <a:t>Als offizielle Schweizervertretung haben wir eine gute Zusammenarbeit mit den Behörden. Unsere Arbeit und die Art der Interaktion wird von unseren Partnern sehr geschätzt</a:t>
            </a:r>
          </a:p>
          <a:p>
            <a:pPr marL="171450" indent="-171450">
              <a:buFont typeface="Arial"/>
              <a:buChar char="•"/>
            </a:pPr>
            <a:r>
              <a:rPr lang="de-CH" i="1" dirty="0"/>
              <a:t>Wie beurteilen Sie die Versorgungssicherheit (Elektrizität und Wasser)</a:t>
            </a:r>
            <a:r>
              <a:rPr lang="de-CH" dirty="0"/>
              <a:t>: Das kommt sehr darauf an, wie Sie den geographischen Fokus genau setzen. Es gibt nach wie vor Dörfer, die ohne fliessendes Wasser durchkommen müssen. In gewissen Gegenden sind nach wie vor täglich Stromunterbrüche zu beklagen. Im Quartier hingegen, in dem ich hier in </a:t>
            </a:r>
            <a:r>
              <a:rPr lang="de-CH" dirty="0" err="1"/>
              <a:t>Dushanbe</a:t>
            </a:r>
            <a:r>
              <a:rPr lang="de-CH" dirty="0"/>
              <a:t> lebe, sind Wasser- und Stromversorgung mehr oder weniger durchgehend robust.</a:t>
            </a:r>
          </a:p>
          <a:p>
            <a:endParaRPr lang="de-CH" dirty="0"/>
          </a:p>
          <a:p>
            <a:r>
              <a:rPr lang="de-CH" dirty="0"/>
              <a:t>DEZA, R. </a:t>
            </a:r>
            <a:r>
              <a:rPr lang="de-CH" dirty="0" err="1"/>
              <a:t>Chenevard</a:t>
            </a:r>
            <a:r>
              <a:rPr lang="de-CH" dirty="0"/>
              <a:t> (Auszug aus Interview vom 28. Januar 2020):</a:t>
            </a:r>
          </a:p>
          <a:p>
            <a:pPr marL="171450" indent="-171450">
              <a:buFont typeface="Arial"/>
              <a:buChar char="•"/>
            </a:pPr>
            <a:r>
              <a:rPr lang="de-DE" i="1" dirty="0"/>
              <a:t>Wie lange beschäftigen sie sich bereits mit Tadschikistan?</a:t>
            </a:r>
            <a:r>
              <a:rPr lang="de-DE" dirty="0"/>
              <a:t> Seit fünf Jahren.</a:t>
            </a:r>
            <a:r>
              <a:rPr lang="de-CH" dirty="0"/>
              <a:t> </a:t>
            </a:r>
          </a:p>
          <a:p>
            <a:pPr marL="171450" indent="-171450">
              <a:buFont typeface="Arial"/>
              <a:buChar char="•"/>
            </a:pPr>
            <a:r>
              <a:rPr lang="de-DE" i="1" dirty="0"/>
              <a:t>Was macht Tadschikistan für Sie so interessant? War es eine gute Wahl für die DEZA-Region? </a:t>
            </a:r>
            <a:r>
              <a:rPr lang="de-DE" dirty="0"/>
              <a:t>Die Menschen vor Ort, ihr Sinn für Gastfreundschaft sowie die hochkompetenten Kollegen vor Ort. Dann gibt es natürlich noch die geopolitische Lage und die Geschichte der Region: die russischen und chinesischen Einflüsse, die neue Seidenstraße. Faszinierend.</a:t>
            </a:r>
            <a:br>
              <a:rPr lang="de-DE" dirty="0"/>
            </a:br>
            <a:r>
              <a:rPr lang="de-DE" dirty="0"/>
              <a:t>Im Prinzip werde ich mich mit dem Wasser-Portfolio befassen: Trinkwasser, Abwasserentsorgung, Bewässerung, Energie, Industrie, </a:t>
            </a:r>
            <a:r>
              <a:rPr lang="de-DE" dirty="0" err="1"/>
              <a:t>Biodiversität</a:t>
            </a:r>
            <a:r>
              <a:rPr lang="de-DE" dirty="0"/>
              <a:t> (und weitere)</a:t>
            </a:r>
          </a:p>
          <a:p>
            <a:pPr marL="171450" indent="-171450">
              <a:buFont typeface="Arial"/>
              <a:buChar char="•"/>
            </a:pPr>
            <a:r>
              <a:rPr lang="de-DE" i="1" dirty="0"/>
              <a:t>Was ist das Besondere und war das Typische in Tadschikistan?</a:t>
            </a:r>
            <a:r>
              <a:rPr lang="de-DE" dirty="0"/>
              <a:t> TJ ist das ärmste Land in der Region. Sein Bruttovolkseinkommen entspricht etwa dem des Kantons Schaffhausen. Es ist ein Land von der </a:t>
            </a:r>
            <a:r>
              <a:rPr lang="de-DE" dirty="0" err="1"/>
              <a:t>Grösse</a:t>
            </a:r>
            <a:r>
              <a:rPr lang="de-DE" dirty="0"/>
              <a:t> der Schweiz, mit einer Bevölkerung von 8 Millionen Menschen, von denen mehr als eine Million als Wirtschaftsmigranten in Russland leben.</a:t>
            </a:r>
            <a:br>
              <a:rPr lang="de-DE" dirty="0"/>
            </a:br>
            <a:r>
              <a:rPr lang="de-DE" dirty="0"/>
              <a:t>Das Land ist sehr gebirgig - und manchmal sehr ähnlich wie die Schweiz - und hat nur etwa 7% Ackerland. Mindestens 80% davon werden bewässert</a:t>
            </a:r>
            <a:endParaRPr lang="de-CH" dirty="0"/>
          </a:p>
          <a:p>
            <a:pPr marL="171450" indent="-171450">
              <a:buFont typeface="Arial"/>
              <a:buChar char="•"/>
            </a:pPr>
            <a:r>
              <a:rPr lang="de-DE" i="1" dirty="0"/>
              <a:t>Erzähle sie uns etwas über das Volk:</a:t>
            </a:r>
            <a:r>
              <a:rPr lang="de-DE" dirty="0"/>
              <a:t> Die TJ hat ein Mosaik von Völkern: Tadschiken, Kirgisen, Usbeken, </a:t>
            </a:r>
            <a:r>
              <a:rPr lang="de-DE" dirty="0" err="1"/>
              <a:t>Uiguren</a:t>
            </a:r>
            <a:r>
              <a:rPr lang="de-DE" dirty="0"/>
              <a:t>, </a:t>
            </a:r>
            <a:r>
              <a:rPr lang="de-DE" dirty="0" err="1"/>
              <a:t>Pamiri</a:t>
            </a:r>
            <a:r>
              <a:rPr lang="de-DE" dirty="0"/>
              <a:t>, ... Natürlich findet man diese Völker auch in den Nachbarländern. Tadschiken gibt es in Afghanistan, Kirgisistan und Usbekistan, während Kirgisen in Tadschikistan leben. Die Tadschiken sprechen Farsi (eine persische Sprache), während die anderen eine türkische Sprache verwenden. Es ist ein muslimisches Land mit einer säkularen Regierung. Die überwältigende Mehrheit der Bevölkerung sind Sunniten. Im Pamir gibt es auch Ismaeliten. Sie sind Schiiten und ihr Führer ist Aga Khan.</a:t>
            </a:r>
            <a:br>
              <a:rPr lang="de-DE" dirty="0"/>
            </a:br>
            <a:r>
              <a:rPr lang="de-DE" dirty="0"/>
              <a:t>Die Landwirtschaft bleibt eine wichtige Tätigkeit, auch wenn sie wenig zum Bruttonationaleinkommen (BNE) beiträgt. Es ist oft der Geldtransfer aus Russland, der die Situation der Menschen verbessert.</a:t>
            </a:r>
            <a:br>
              <a:rPr lang="de-DE" dirty="0"/>
            </a:br>
            <a:r>
              <a:rPr lang="de-DE" dirty="0"/>
              <a:t>Jede ethnische Gruppe hat ihre Besonderheiten, die ich Gelegenheit haben werde, zu entdecken</a:t>
            </a:r>
            <a:r>
              <a:rPr lang="de-CH" dirty="0"/>
              <a:t> </a:t>
            </a:r>
          </a:p>
          <a:p>
            <a:pPr marL="171450" indent="-171450">
              <a:buFont typeface="Arial"/>
              <a:buChar char="•"/>
            </a:pPr>
            <a:r>
              <a:rPr lang="de-DE" i="1" dirty="0"/>
              <a:t>Seit wann ist die DEZA in Tadschikistan tätig und welches sind die Erfahrungen? </a:t>
            </a:r>
            <a:r>
              <a:rPr lang="de-DE" dirty="0">
                <a:solidFill>
                  <a:srgbClr val="FF0000"/>
                </a:solidFill>
              </a:rPr>
              <a:t>Seit 1993</a:t>
            </a:r>
            <a:r>
              <a:rPr lang="de-DE" dirty="0"/>
              <a:t>.</a:t>
            </a:r>
            <a:r>
              <a:rPr lang="de-CH" dirty="0"/>
              <a:t> </a:t>
            </a:r>
            <a:r>
              <a:rPr lang="de-DE" dirty="0"/>
              <a:t>Es begann mit humanitären Aktivitäten (Bürgerkrieg von 92-97) und dann, mit dem Ende der Feindseligkeiten, wurden nach und nach Entwicklungsprojekte ins Leben gerufen.</a:t>
            </a:r>
            <a:endParaRPr lang="de-CH" dirty="0"/>
          </a:p>
          <a:p>
            <a:pPr marL="171450" indent="-171450">
              <a:buFont typeface="Arial"/>
              <a:buChar char="•"/>
            </a:pPr>
            <a:r>
              <a:rPr lang="de-DE" i="1" dirty="0"/>
              <a:t>Welche Art von Projekten werden von der DEZA unterstützt? </a:t>
            </a:r>
            <a:r>
              <a:rPr lang="de-DE" dirty="0">
                <a:solidFill>
                  <a:srgbClr val="FF0000"/>
                </a:solidFill>
              </a:rPr>
              <a:t>Wasser, Gesundheit, Wirtschaft (SECO) und </a:t>
            </a:r>
            <a:r>
              <a:rPr lang="de-DE" dirty="0" err="1">
                <a:solidFill>
                  <a:srgbClr val="FF0000"/>
                </a:solidFill>
              </a:rPr>
              <a:t>Gouvernanz</a:t>
            </a:r>
            <a:r>
              <a:rPr lang="de-DE" dirty="0"/>
              <a:t>. Ein gutes Beispiel ist die Reform des Gesundheitssektors. Auf Ersuchen der Regierung unterstützten wir das Ministerium bei der Reform des Systems von einer hyperzentralen Organisation zu dezentralen Strukturen. Wir haben deshalb die Familienmedizin, also einen bürgernahen Dienst, gefördert. Dies ermöglicht es, Probleme vor Ort (wir zahlen nicht für den Transport in die Provinzhauptstadt) und schnell zu behandeln. Da die Familienmedizin ein neues Fachgebiet ist, mussten die Ausbildungslehrpläne der Universitäten und Krankenpflegeschulen angepasst werden. Gleichzeitig wird die Zahl der Betten in großen Krankenhäusern reduziert und die Einsparungen ermöglichen die Finanzierung anderer Strukturen.</a:t>
            </a:r>
            <a:br>
              <a:rPr lang="de-DE" dirty="0"/>
            </a:br>
            <a:r>
              <a:rPr lang="de-DE" dirty="0"/>
              <a:t>Bei den Wassersystemen zahlen die Menschen für diese Dienstleistung (Wartung und Betrieb oder sogar Investitionen). Das notwendige Know-how wird auch in Zukunft vorhanden sein, da es sich um eine einfache und weit verbreitete Technologie (Bauwesen, Klempnerei) handelt. Die Gemeinden sind organisiert und ein Ausschuss verwaltet das System: Er ordnet die Wartungsarbeiten an und sammelt das Geld von den Verbrauchern ein. Dieser Ausschuss ist der Gemeinschaft gegenüber rechenschaftspflichtig und muss seine Bücher öffnen, um gutes Management zu demonstrieren. In diesem Fall ist das System selbstfinanziert.</a:t>
            </a:r>
            <a:br>
              <a:rPr lang="de-DE" dirty="0"/>
            </a:br>
            <a:r>
              <a:rPr lang="de-DE" dirty="0"/>
              <a:t>Es ist wichtig, dass die betroffene Bevölkerung von Anfang an mit an Bord ist und sich an der Gestaltung des Projekts, aber auch an dessen Finanzierung (in bar oder im Dienst) beteiligt. Ohne ihre Beteiligung kann die Nachhaltigkeit nicht garantiert werden.</a:t>
            </a:r>
            <a:endParaRPr lang="de-CH" dirty="0"/>
          </a:p>
          <a:p>
            <a:pPr marL="171450" indent="-171450">
              <a:buFont typeface="Arial"/>
              <a:buChar char="•"/>
            </a:pPr>
            <a:r>
              <a:rPr lang="de-DE" i="1" dirty="0"/>
              <a:t>Wie geht die DEZA mit der grassierenden Korruption um? </a:t>
            </a:r>
            <a:r>
              <a:rPr lang="de-DE" dirty="0"/>
              <a:t>Die Korruption ist eine Plage und zwingt uns zu großer Wachsamkeit. Bevor wir eine Beziehung beginnen, prüfen wir die Managementsysteme der Partner und deren Kompetenzniveau. Die Audits werden jährlich von einer externen Firma durchgeführt, und die DEZA führt </a:t>
            </a:r>
            <a:r>
              <a:rPr lang="de-DE" dirty="0" err="1"/>
              <a:t>regelmässige</a:t>
            </a:r>
            <a:r>
              <a:rPr lang="de-DE" dirty="0"/>
              <a:t> Kontrollbesuche (operationelle und finanzielle) durch. Wir informieren (und schulen manchmal auch) unsere Partner über dieses Thema sowie über Fragen im Zusammenhang mit Interessenkonflikten. Schließlich wenden wir eine Null-Toleranz-Politik an und untersuchen, sobald Zweifel aufkommen. Auf diese Weise werden die Risiken - wenn auch nicht vollständig eliminiert </a:t>
            </a:r>
            <a:r>
              <a:rPr lang="mr-IN" dirty="0"/>
              <a:t>–</a:t>
            </a:r>
            <a:r>
              <a:rPr lang="de-DE" dirty="0"/>
              <a:t> minimiert.</a:t>
            </a:r>
            <a:endParaRPr lang="de-CH" dirty="0"/>
          </a:p>
          <a:p>
            <a:pPr marL="171450" indent="-171450">
              <a:buFont typeface="Arial"/>
              <a:buChar char="•"/>
            </a:pPr>
            <a:endParaRPr lang="de-CH" dirty="0"/>
          </a:p>
          <a:p>
            <a:r>
              <a:rPr lang="de-DE" dirty="0"/>
              <a:t>GIZ: deutsche Gesellschaft für Internationale Zusammenarbeit</a:t>
            </a:r>
          </a:p>
          <a:p>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24</a:t>
            </a:fld>
            <a:endParaRPr lang="de-CH"/>
          </a:p>
        </p:txBody>
      </p:sp>
    </p:spTree>
    <p:extLst>
      <p:ext uri="{BB962C8B-B14F-4D97-AF65-F5344CB8AC3E}">
        <p14:creationId xmlns:p14="http://schemas.microsoft.com/office/powerpoint/2010/main" val="3254441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25</a:t>
            </a:fld>
            <a:endParaRPr lang="de-CH"/>
          </a:p>
        </p:txBody>
      </p:sp>
    </p:spTree>
    <p:extLst>
      <p:ext uri="{BB962C8B-B14F-4D97-AF65-F5344CB8AC3E}">
        <p14:creationId xmlns:p14="http://schemas.microsoft.com/office/powerpoint/2010/main" val="73731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3</a:t>
            </a:fld>
            <a:endParaRPr lang="de-CH"/>
          </a:p>
        </p:txBody>
      </p:sp>
    </p:spTree>
    <p:extLst>
      <p:ext uri="{BB962C8B-B14F-4D97-AF65-F5344CB8AC3E}">
        <p14:creationId xmlns:p14="http://schemas.microsoft.com/office/powerpoint/2010/main" val="1719904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a:t>Die meisten Bewohner leben im westlichen Teil des Landes, nur wenige im Osten, am Rande und in den Tälern des Pamir-Gebirges</a:t>
            </a:r>
          </a:p>
          <a:p>
            <a:pPr marL="171450" indent="-171450">
              <a:buFont typeface="Arial"/>
              <a:buChar char="•"/>
            </a:pPr>
            <a:r>
              <a:rPr lang="de-DE" dirty="0"/>
              <a:t>Südlich Duschanbe werden Baumwolle, Kartoffeln und Gemüse angepflanzt, da kann es bis 50 Grad </a:t>
            </a:r>
            <a:r>
              <a:rPr lang="de-DE" dirty="0" err="1"/>
              <a:t>heiss</a:t>
            </a:r>
            <a:r>
              <a:rPr lang="de-DE" dirty="0"/>
              <a:t> werden</a:t>
            </a:r>
          </a:p>
          <a:p>
            <a:pPr marL="171450" indent="-171450">
              <a:buFont typeface="Arial"/>
              <a:buChar char="•"/>
            </a:pPr>
            <a:r>
              <a:rPr lang="de-DE" dirty="0"/>
              <a:t>80% der Felder müssen bewässert werden</a:t>
            </a:r>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4</a:t>
            </a:fld>
            <a:endParaRPr lang="de-CH"/>
          </a:p>
        </p:txBody>
      </p:sp>
    </p:spTree>
    <p:extLst>
      <p:ext uri="{BB962C8B-B14F-4D97-AF65-F5344CB8AC3E}">
        <p14:creationId xmlns:p14="http://schemas.microsoft.com/office/powerpoint/2010/main" val="1722828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a:t>Höchster Berg ist der Pik </a:t>
            </a:r>
            <a:r>
              <a:rPr lang="de-DE" dirty="0" err="1"/>
              <a:t>Somoni</a:t>
            </a:r>
            <a:r>
              <a:rPr lang="de-DE" dirty="0"/>
              <a:t>, 7495 </a:t>
            </a:r>
            <a:r>
              <a:rPr lang="de-DE" dirty="0" err="1"/>
              <a:t>m.ü.M</a:t>
            </a:r>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5</a:t>
            </a:fld>
            <a:endParaRPr lang="de-CH"/>
          </a:p>
        </p:txBody>
      </p:sp>
    </p:spTree>
    <p:extLst>
      <p:ext uri="{BB962C8B-B14F-4D97-AF65-F5344CB8AC3E}">
        <p14:creationId xmlns:p14="http://schemas.microsoft.com/office/powerpoint/2010/main" val="177363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6</a:t>
            </a:fld>
            <a:endParaRPr lang="de-CH"/>
          </a:p>
        </p:txBody>
      </p:sp>
    </p:spTree>
    <p:extLst>
      <p:ext uri="{BB962C8B-B14F-4D97-AF65-F5344CB8AC3E}">
        <p14:creationId xmlns:p14="http://schemas.microsoft.com/office/powerpoint/2010/main" val="235606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a:t>Duschanbe ist stark russisch geprägt: Hochhäuser, Plattenbauten etc.</a:t>
            </a:r>
          </a:p>
          <a:p>
            <a:pPr marL="171450" indent="-171450">
              <a:buFont typeface="Arial"/>
              <a:buChar char="•"/>
            </a:pPr>
            <a:r>
              <a:rPr lang="de-DE" dirty="0"/>
              <a:t>DEZA, W. Roos: </a:t>
            </a:r>
            <a:r>
              <a:rPr lang="de-CH" dirty="0"/>
              <a:t>Im Quartier hingegen, in dem ich hier in Duschanbe lebe, sind Wasser- und Stromversorgung mehr oder weniger durchgehend robust.</a:t>
            </a:r>
          </a:p>
          <a:p>
            <a:endParaRPr lang="de-DE" dirty="0"/>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7</a:t>
            </a:fld>
            <a:endParaRPr lang="de-CH"/>
          </a:p>
        </p:txBody>
      </p:sp>
    </p:spTree>
    <p:extLst>
      <p:ext uri="{BB962C8B-B14F-4D97-AF65-F5344CB8AC3E}">
        <p14:creationId xmlns:p14="http://schemas.microsoft.com/office/powerpoint/2010/main" val="4084684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8</a:t>
            </a:fld>
            <a:endParaRPr lang="de-CH"/>
          </a:p>
        </p:txBody>
      </p:sp>
    </p:spTree>
    <p:extLst>
      <p:ext uri="{BB962C8B-B14F-4D97-AF65-F5344CB8AC3E}">
        <p14:creationId xmlns:p14="http://schemas.microsoft.com/office/powerpoint/2010/main" val="3853704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GAZ 66 und Betriebsanleitung:</a:t>
            </a:r>
          </a:p>
        </p:txBody>
      </p:sp>
      <p:sp>
        <p:nvSpPr>
          <p:cNvPr id="4" name="Foliennummernplatzhalter 3"/>
          <p:cNvSpPr>
            <a:spLocks noGrp="1"/>
          </p:cNvSpPr>
          <p:nvPr>
            <p:ph type="sldNum" sz="quarter" idx="10"/>
          </p:nvPr>
        </p:nvSpPr>
        <p:spPr/>
        <p:txBody>
          <a:bodyPr/>
          <a:lstStyle/>
          <a:p>
            <a:pPr>
              <a:defRPr/>
            </a:pPr>
            <a:fld id="{12365621-14AF-1A4F-B1BF-29379BED1DAF}" type="slidenum">
              <a:rPr lang="de-CH" smtClean="0"/>
              <a:pPr>
                <a:defRPr/>
              </a:pPr>
              <a:t>9</a:t>
            </a:fld>
            <a:endParaRPr lang="de-CH"/>
          </a:p>
        </p:txBody>
      </p:sp>
      <p:pic>
        <p:nvPicPr>
          <p:cNvPr id="6" name="Grafik 2">
            <a:extLst>
              <a:ext uri="{FF2B5EF4-FFF2-40B4-BE49-F238E27FC236}">
                <a16:creationId xmlns:a16="http://schemas.microsoft.com/office/drawing/2014/main" id="{34E25098-FB8C-468F-B5DD-146ABE174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983" y="4901282"/>
            <a:ext cx="3006949" cy="2004633"/>
          </a:xfrm>
          <a:prstGeom prst="rect">
            <a:avLst/>
          </a:prstGeom>
        </p:spPr>
      </p:pic>
    </p:spTree>
    <p:extLst>
      <p:ext uri="{BB962C8B-B14F-4D97-AF65-F5344CB8AC3E}">
        <p14:creationId xmlns:p14="http://schemas.microsoft.com/office/powerpoint/2010/main" val="3742393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lienvorlage MD 102">
    <p:spTree>
      <p:nvGrpSpPr>
        <p:cNvPr id="1" name=""/>
        <p:cNvGrpSpPr/>
        <p:nvPr/>
      </p:nvGrpSpPr>
      <p:grpSpPr>
        <a:xfrm>
          <a:off x="0" y="0"/>
          <a:ext cx="0" cy="0"/>
          <a:chOff x="0" y="0"/>
          <a:chExt cx="0" cy="0"/>
        </a:xfrm>
      </p:grpSpPr>
      <p:sp>
        <p:nvSpPr>
          <p:cNvPr id="12" name="Textplatzhalter 2"/>
          <p:cNvSpPr>
            <a:spLocks noGrp="1"/>
          </p:cNvSpPr>
          <p:nvPr>
            <p:ph idx="1"/>
          </p:nvPr>
        </p:nvSpPr>
        <p:spPr bwMode="auto">
          <a:xfrm>
            <a:off x="251520" y="1196976"/>
            <a:ext cx="8640960" cy="501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noProof="0" dirty="0"/>
              <a:t>Textmasterformate durch Klicken bearbeiten</a:t>
            </a:r>
          </a:p>
          <a:p>
            <a:pPr lvl="1"/>
            <a:r>
              <a:rPr lang="de-DE" altLang="de-DE" noProof="0" dirty="0"/>
              <a:t>Zweite Ebene</a:t>
            </a:r>
          </a:p>
          <a:p>
            <a:pPr lvl="2"/>
            <a:r>
              <a:rPr lang="de-DE" altLang="de-DE" noProof="0" dirty="0"/>
              <a:t>Dritte Ebene</a:t>
            </a:r>
          </a:p>
          <a:p>
            <a:pPr lvl="3"/>
            <a:r>
              <a:rPr lang="de-DE" altLang="de-DE" noProof="0" dirty="0"/>
              <a:t>Vierte Ebene</a:t>
            </a:r>
          </a:p>
          <a:p>
            <a:pPr lvl="4"/>
            <a:r>
              <a:rPr lang="de-DE" altLang="de-DE" noProof="0" dirty="0"/>
              <a:t>Fünfte Ebene</a:t>
            </a:r>
            <a:endParaRPr lang="de-CH" altLang="de-DE" noProof="0" dirty="0"/>
          </a:p>
        </p:txBody>
      </p:sp>
      <p:sp>
        <p:nvSpPr>
          <p:cNvPr id="13" name="Titelplatzhalter 1"/>
          <p:cNvSpPr>
            <a:spLocks noGrp="1"/>
          </p:cNvSpPr>
          <p:nvPr>
            <p:ph type="title"/>
          </p:nvPr>
        </p:nvSpPr>
        <p:spPr bwMode="auto">
          <a:xfrm>
            <a:off x="251520" y="565498"/>
            <a:ext cx="6873130" cy="365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b="1" i="0" baseline="0">
                <a:latin typeface="+mj-lt"/>
              </a:defRPr>
            </a:lvl1pPr>
          </a:lstStyle>
          <a:p>
            <a:pPr lvl="0"/>
            <a:r>
              <a:rPr lang="de-DE" altLang="de-DE" dirty="0"/>
              <a:t>Titelmasterformat durch Klicken</a:t>
            </a:r>
            <a:endParaRPr lang="de-CH" altLang="de-DE" dirty="0"/>
          </a:p>
        </p:txBody>
      </p:sp>
      <p:sp>
        <p:nvSpPr>
          <p:cNvPr id="4" name="Foliennummernplatzhalter 1"/>
          <p:cNvSpPr>
            <a:spLocks noGrp="1"/>
          </p:cNvSpPr>
          <p:nvPr>
            <p:ph type="sldNum" sz="quarter" idx="4"/>
          </p:nvPr>
        </p:nvSpPr>
        <p:spPr>
          <a:xfrm>
            <a:off x="8101013" y="6309320"/>
            <a:ext cx="1008062" cy="2317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376092"/>
                </a:solidFill>
              </a:defRPr>
            </a:lvl1pPr>
          </a:lstStyle>
          <a:p>
            <a:pPr>
              <a:defRPr/>
            </a:pPr>
            <a:fld id="{B68C82E4-0A5B-AB48-A96E-A262B4503638}" type="slidenum">
              <a:rPr lang="de-DE" smtClean="0"/>
              <a:pPr>
                <a:defRPr/>
              </a:pPr>
              <a:t>‹N›</a:t>
            </a:fld>
            <a:endParaRPr lang="de-DE" dirty="0"/>
          </a:p>
        </p:txBody>
      </p:sp>
    </p:spTree>
    <p:extLst>
      <p:ext uri="{BB962C8B-B14F-4D97-AF65-F5344CB8AC3E}">
        <p14:creationId xmlns:p14="http://schemas.microsoft.com/office/powerpoint/2010/main" val="15460637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7938" y="6308725"/>
            <a:ext cx="8020050" cy="227013"/>
          </a:xfrm>
          <a:prstGeom prst="rect">
            <a:avLst/>
          </a:prstGeom>
        </p:spPr>
        <p:txBody>
          <a:bodyPr vert="horz" lIns="91440" tIns="45720" rIns="91440" bIns="45720" rtlCol="0" anchor="ctr"/>
          <a:lstStyle>
            <a:lvl1pPr algn="l" eaLnBrk="1" hangingPunct="1">
              <a:defRPr sz="1200">
                <a:solidFill>
                  <a:schemeClr val="tx1"/>
                </a:solidFill>
                <a:latin typeface="Arial" charset="0"/>
                <a:ea typeface="ＭＳ Ｐゴシック" charset="0"/>
                <a:cs typeface="ＭＳ Ｐゴシック" charset="0"/>
              </a:defRPr>
            </a:lvl1pPr>
          </a:lstStyle>
          <a:p>
            <a:pPr>
              <a:defRPr/>
            </a:pPr>
            <a:endParaRPr lang="de-DE"/>
          </a:p>
        </p:txBody>
      </p:sp>
      <p:sp>
        <p:nvSpPr>
          <p:cNvPr id="6" name="Rechteck 6"/>
          <p:cNvSpPr>
            <a:spLocks noChangeArrowheads="1"/>
          </p:cNvSpPr>
          <p:nvPr userDrawn="1"/>
        </p:nvSpPr>
        <p:spPr bwMode="auto">
          <a:xfrm>
            <a:off x="0" y="0"/>
            <a:ext cx="9144000" cy="404813"/>
          </a:xfrm>
          <a:prstGeom prst="rect">
            <a:avLst/>
          </a:prstGeom>
          <a:solidFill>
            <a:srgbClr val="00529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720000" t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de-CH" altLang="de-DE" b="1">
              <a:solidFill>
                <a:srgbClr val="FFFFFF"/>
              </a:solidFill>
              <a:cs typeface="Arial" panose="020B0604020202020204" pitchFamily="34" charset="0"/>
            </a:endParaRPr>
          </a:p>
        </p:txBody>
      </p:sp>
      <p:sp>
        <p:nvSpPr>
          <p:cNvPr id="7" name="Textfeld 7"/>
          <p:cNvSpPr txBox="1"/>
          <p:nvPr userDrawn="1"/>
        </p:nvSpPr>
        <p:spPr>
          <a:xfrm>
            <a:off x="250825" y="44450"/>
            <a:ext cx="8610600" cy="461665"/>
          </a:xfrm>
          <a:prstGeom prst="rect">
            <a:avLst/>
          </a:prstGeom>
          <a:noFill/>
        </p:spPr>
        <p:txBody>
          <a:bodyPr>
            <a:spAutoFit/>
          </a:bodyPr>
          <a:lstStyle>
            <a:lvl1pPr eaLnBrk="0" hangingPunct="0">
              <a:tabLst>
                <a:tab pos="1252538" algn="l"/>
              </a:tabLst>
              <a:defRPr>
                <a:solidFill>
                  <a:schemeClr val="tx1"/>
                </a:solidFill>
                <a:latin typeface="Arial" charset="0"/>
                <a:ea typeface="ＭＳ Ｐゴシック" charset="0"/>
                <a:cs typeface="Arial" charset="0"/>
              </a:defRPr>
            </a:lvl1pPr>
            <a:lvl2pPr marL="742950" indent="-285750" eaLnBrk="0" hangingPunct="0">
              <a:tabLst>
                <a:tab pos="1252538" algn="l"/>
              </a:tabLst>
              <a:defRPr>
                <a:solidFill>
                  <a:schemeClr val="tx1"/>
                </a:solidFill>
                <a:latin typeface="Arial" charset="0"/>
                <a:ea typeface="Arial" charset="0"/>
                <a:cs typeface="Arial" charset="0"/>
              </a:defRPr>
            </a:lvl2pPr>
            <a:lvl3pPr marL="1143000" indent="-228600" eaLnBrk="0" hangingPunct="0">
              <a:tabLst>
                <a:tab pos="1252538" algn="l"/>
              </a:tabLst>
              <a:defRPr>
                <a:solidFill>
                  <a:schemeClr val="tx1"/>
                </a:solidFill>
                <a:latin typeface="Arial" charset="0"/>
                <a:ea typeface="Arial" charset="0"/>
                <a:cs typeface="Arial" charset="0"/>
              </a:defRPr>
            </a:lvl3pPr>
            <a:lvl4pPr marL="1600200" indent="-228600" eaLnBrk="0" hangingPunct="0">
              <a:tabLst>
                <a:tab pos="1252538" algn="l"/>
              </a:tabLst>
              <a:defRPr>
                <a:solidFill>
                  <a:schemeClr val="tx1"/>
                </a:solidFill>
                <a:latin typeface="Arial" charset="0"/>
                <a:ea typeface="Arial" charset="0"/>
                <a:cs typeface="Arial" charset="0"/>
              </a:defRPr>
            </a:lvl4pPr>
            <a:lvl5pPr marL="2057400" indent="-228600" eaLnBrk="0" hangingPunct="0">
              <a:tabLst>
                <a:tab pos="1252538" algn="l"/>
              </a:tabLst>
              <a:defRPr>
                <a:solidFill>
                  <a:schemeClr val="tx1"/>
                </a:solidFill>
                <a:latin typeface="Arial" charset="0"/>
                <a:ea typeface="Arial" charset="0"/>
                <a:cs typeface="Arial" charset="0"/>
              </a:defRPr>
            </a:lvl5pPr>
            <a:lvl6pPr marL="2514600" indent="-228600" eaLnBrk="0" fontAlgn="base" hangingPunct="0">
              <a:spcBef>
                <a:spcPct val="0"/>
              </a:spcBef>
              <a:spcAft>
                <a:spcPct val="0"/>
              </a:spcAft>
              <a:tabLst>
                <a:tab pos="1252538" algn="l"/>
              </a:tabLs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tabLst>
                <a:tab pos="1252538" algn="l"/>
              </a:tabLs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tabLst>
                <a:tab pos="1252538" algn="l"/>
              </a:tabLs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tabLst>
                <a:tab pos="1252538" algn="l"/>
              </a:tabLst>
              <a:defRPr>
                <a:solidFill>
                  <a:schemeClr val="tx1"/>
                </a:solidFill>
                <a:latin typeface="Arial" charset="0"/>
                <a:ea typeface="Arial" charset="0"/>
                <a:cs typeface="Arial" charset="0"/>
              </a:defRPr>
            </a:lvl9pPr>
          </a:lstStyle>
          <a:p>
            <a:pPr eaLnBrk="1" hangingPunct="1">
              <a:defRPr/>
            </a:pPr>
            <a:r>
              <a:rPr lang="de-CH" dirty="0">
                <a:solidFill>
                  <a:schemeClr val="bg1"/>
                </a:solidFill>
              </a:rPr>
              <a:t>Lions Clubs International</a:t>
            </a:r>
            <a:endParaRPr lang="de-CH" sz="2400" b="0" dirty="0">
              <a:solidFill>
                <a:schemeClr val="bg1"/>
              </a:solidFill>
            </a:endParaRPr>
          </a:p>
        </p:txBody>
      </p:sp>
      <p:pic>
        <p:nvPicPr>
          <p:cNvPr id="1030" name="Grafik 14" descr="lionlogo_2c.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37550" y="454025"/>
            <a:ext cx="555625" cy="52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feld 9"/>
          <p:cNvSpPr txBox="1">
            <a:spLocks noChangeArrowheads="1"/>
          </p:cNvSpPr>
          <p:nvPr userDrawn="1"/>
        </p:nvSpPr>
        <p:spPr bwMode="auto">
          <a:xfrm>
            <a:off x="7269163" y="427038"/>
            <a:ext cx="1047750" cy="338137"/>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de-CH" sz="1600" dirty="0" err="1">
                <a:solidFill>
                  <a:srgbClr val="FFC000"/>
                </a:solidFill>
                <a:cs typeface="Arial" charset="0"/>
              </a:rPr>
              <a:t>We</a:t>
            </a:r>
            <a:r>
              <a:rPr lang="de-CH" sz="1600" dirty="0">
                <a:solidFill>
                  <a:srgbClr val="FFC000"/>
                </a:solidFill>
                <a:cs typeface="Arial" charset="0"/>
              </a:rPr>
              <a:t> </a:t>
            </a:r>
            <a:r>
              <a:rPr lang="de-CH" sz="1600" dirty="0" err="1">
                <a:solidFill>
                  <a:srgbClr val="FFC000"/>
                </a:solidFill>
                <a:cs typeface="Arial" charset="0"/>
              </a:rPr>
              <a:t>serve</a:t>
            </a:r>
            <a:endParaRPr lang="de-CH" sz="1600" dirty="0">
              <a:solidFill>
                <a:srgbClr val="FFC000"/>
              </a:solidFill>
              <a:cs typeface="Arial" charset="0"/>
            </a:endParaRPr>
          </a:p>
        </p:txBody>
      </p:sp>
      <p:sp>
        <p:nvSpPr>
          <p:cNvPr id="10" name="Rechteck 5"/>
          <p:cNvSpPr>
            <a:spLocks noChangeArrowheads="1"/>
          </p:cNvSpPr>
          <p:nvPr userDrawn="1"/>
        </p:nvSpPr>
        <p:spPr bwMode="auto">
          <a:xfrm>
            <a:off x="0" y="6572250"/>
            <a:ext cx="9144000" cy="285750"/>
          </a:xfrm>
          <a:prstGeom prst="rect">
            <a:avLst/>
          </a:prstGeom>
          <a:solidFill>
            <a:srgbClr val="FFC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de-CH" altLang="de-DE" sz="1800">
              <a:solidFill>
                <a:srgbClr val="FFFFFF"/>
              </a:solidFill>
              <a:cs typeface="+mn-cs"/>
            </a:endParaRPr>
          </a:p>
        </p:txBody>
      </p:sp>
      <p:sp>
        <p:nvSpPr>
          <p:cNvPr id="12" name="Text Box 14"/>
          <p:cNvSpPr txBox="1">
            <a:spLocks noChangeArrowheads="1"/>
          </p:cNvSpPr>
          <p:nvPr userDrawn="1"/>
        </p:nvSpPr>
        <p:spPr bwMode="auto">
          <a:xfrm>
            <a:off x="7938" y="6597650"/>
            <a:ext cx="9136062" cy="261938"/>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de-CH" sz="1100" dirty="0">
                <a:solidFill>
                  <a:srgbClr val="00529C"/>
                </a:solidFill>
                <a:cs typeface="Arial" charset="0"/>
              </a:rPr>
              <a:t>Lions Clubs MD 102 Schweiz - Liechtenstein</a:t>
            </a:r>
            <a:endParaRPr lang="de-CH" sz="1100" dirty="0">
              <a:cs typeface="Arial" charset="0"/>
            </a:endParaRPr>
          </a:p>
        </p:txBody>
      </p:sp>
      <p:sp>
        <p:nvSpPr>
          <p:cNvPr id="4" name="Textfeld 3"/>
          <p:cNvSpPr txBox="1"/>
          <p:nvPr userDrawn="1"/>
        </p:nvSpPr>
        <p:spPr>
          <a:xfrm>
            <a:off x="7308304" y="6597352"/>
            <a:ext cx="1224136" cy="261610"/>
          </a:xfrm>
          <a:prstGeom prst="rect">
            <a:avLst/>
          </a:prstGeom>
          <a:noFill/>
        </p:spPr>
        <p:txBody>
          <a:bodyPr wrap="square" rtlCol="0">
            <a:spAutoFit/>
          </a:bodyPr>
          <a:lstStyle/>
          <a:p>
            <a:r>
              <a:rPr lang="de-DE" sz="1100" dirty="0">
                <a:solidFill>
                  <a:schemeClr val="accent1">
                    <a:lumMod val="75000"/>
                  </a:schemeClr>
                </a:solidFill>
              </a:rPr>
              <a:t>Peter Schweizer</a:t>
            </a:r>
          </a:p>
        </p:txBody>
      </p:sp>
      <p:sp>
        <p:nvSpPr>
          <p:cNvPr id="2" name="Foliennummernplatzhalter 1"/>
          <p:cNvSpPr>
            <a:spLocks noGrp="1"/>
          </p:cNvSpPr>
          <p:nvPr>
            <p:ph type="sldNum" sz="quarter" idx="4"/>
          </p:nvPr>
        </p:nvSpPr>
        <p:spPr>
          <a:xfrm>
            <a:off x="8101013" y="6309320"/>
            <a:ext cx="1008062" cy="2317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accent1">
                    <a:lumMod val="75000"/>
                  </a:schemeClr>
                </a:solidFill>
              </a:defRPr>
            </a:lvl1pPr>
          </a:lstStyle>
          <a:p>
            <a:pPr>
              <a:defRPr/>
            </a:pPr>
            <a:fld id="{B68C82E4-0A5B-AB48-A96E-A262B4503638}" type="slidenum">
              <a:rPr lang="de-DE" smtClean="0"/>
              <a:pPr>
                <a:defRPr/>
              </a:pPr>
              <a:t>‹N›</a:t>
            </a:fld>
            <a:endParaRPr lang="de-DE" dirty="0"/>
          </a:p>
        </p:txBody>
      </p:sp>
    </p:spTree>
  </p:cSld>
  <p:clrMap bg1="lt1" tx1="dk1" bg2="lt2" tx2="dk2" accent1="accent1" accent2="accent2" accent3="accent3" accent4="accent4" accent5="accent5" accent6="accent6" hlink="hlink" folHlink="folHlink"/>
  <p:sldLayoutIdLst>
    <p:sldLayoutId id="2147483915" r:id="rId1"/>
  </p:sldLayoutIdLst>
  <p:hf hdr="0"/>
  <p:txStyles>
    <p:titleStyle>
      <a:lvl1pPr algn="l" rtl="0" eaLnBrk="0" fontAlgn="base" hangingPunct="0">
        <a:spcBef>
          <a:spcPct val="0"/>
        </a:spcBef>
        <a:spcAft>
          <a:spcPct val="0"/>
        </a:spcAft>
        <a:defRPr sz="2400" kern="1200">
          <a:solidFill>
            <a:schemeClr val="tx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400">
          <a:solidFill>
            <a:schemeClr val="tx1"/>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400">
          <a:solidFill>
            <a:schemeClr val="tx1"/>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400">
          <a:solidFill>
            <a:schemeClr val="tx1"/>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400">
          <a:solidFill>
            <a:schemeClr val="tx1"/>
          </a:solidFill>
          <a:latin typeface="Arial" charset="0"/>
          <a:ea typeface="MS PGothic" panose="020B0600070205080204" pitchFamily="34" charset="-128"/>
          <a:cs typeface="MS PGothic"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Arial"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0825" y="764704"/>
            <a:ext cx="8642350" cy="5298182"/>
          </a:xfrm>
        </p:spPr>
        <p:txBody>
          <a:bodyPr/>
          <a:lstStyle/>
          <a:p>
            <a:pPr marL="0" indent="0">
              <a:buNone/>
            </a:pPr>
            <a:r>
              <a:rPr lang="de-DE" sz="2400" dirty="0"/>
              <a:t>CLEAN WATER </a:t>
            </a:r>
            <a:r>
              <a:rPr lang="mr-IN" sz="2400" dirty="0"/>
              <a:t>–</a:t>
            </a:r>
            <a:r>
              <a:rPr lang="de-DE" sz="2400" dirty="0"/>
              <a:t> </a:t>
            </a:r>
            <a:r>
              <a:rPr lang="de-DE" sz="2400" dirty="0" err="1"/>
              <a:t>Un</a:t>
            </a:r>
            <a:r>
              <a:rPr lang="de-DE" sz="2400" dirty="0"/>
              <a:t> </a:t>
            </a:r>
            <a:r>
              <a:rPr lang="de-DE" sz="2400" dirty="0" err="1"/>
              <a:t>progetto</a:t>
            </a:r>
            <a:r>
              <a:rPr lang="de-DE" sz="2400" dirty="0"/>
              <a:t> della „Campaign 100“</a:t>
            </a:r>
          </a:p>
          <a:p>
            <a:pPr marL="0" indent="0">
              <a:buFont typeface="Arial" charset="0"/>
              <a:buNone/>
              <a:defRPr/>
            </a:pPr>
            <a:endParaRPr lang="de-DE" dirty="0"/>
          </a:p>
          <a:p>
            <a:pPr marL="0" indent="0">
              <a:buFont typeface="Arial" charset="0"/>
              <a:buNone/>
              <a:defRPr/>
            </a:pPr>
            <a:endParaRPr lang="de-DE" dirty="0"/>
          </a:p>
          <a:p>
            <a:pPr marL="0" indent="0">
              <a:buFont typeface="Arial" charset="0"/>
              <a:buNone/>
              <a:defRPr/>
            </a:pPr>
            <a:endParaRPr lang="de-DE" dirty="0"/>
          </a:p>
          <a:p>
            <a:pPr marL="0" indent="0">
              <a:buFont typeface="Arial" charset="0"/>
              <a:buNone/>
              <a:defRPr/>
            </a:pPr>
            <a:endParaRPr lang="de-DE" dirty="0"/>
          </a:p>
          <a:p>
            <a:pPr marL="0" indent="0">
              <a:buFont typeface="Arial" charset="0"/>
              <a:buNone/>
              <a:defRPr/>
            </a:pPr>
            <a:endParaRPr lang="de-DE" dirty="0"/>
          </a:p>
          <a:p>
            <a:pPr marL="0" indent="0">
              <a:buFont typeface="Arial" charset="0"/>
              <a:buNone/>
              <a:defRPr/>
            </a:pPr>
            <a:r>
              <a:rPr lang="de-DE" sz="2800" b="1" dirty="0" err="1"/>
              <a:t>Tagikistan</a:t>
            </a:r>
            <a:r>
              <a:rPr lang="de-DE" sz="2800" b="1" dirty="0"/>
              <a:t>,</a:t>
            </a:r>
          </a:p>
          <a:p>
            <a:pPr marL="0" indent="0">
              <a:buFont typeface="Arial" charset="0"/>
              <a:buNone/>
              <a:defRPr/>
            </a:pPr>
            <a:r>
              <a:rPr lang="de-DE" sz="2800" b="1" dirty="0"/>
              <a:t>      Il </a:t>
            </a:r>
            <a:r>
              <a:rPr lang="de-DE" sz="2800" b="1" dirty="0" err="1"/>
              <a:t>paese</a:t>
            </a:r>
            <a:r>
              <a:rPr lang="de-DE" sz="2800" b="1" dirty="0"/>
              <a:t> delle </a:t>
            </a:r>
            <a:r>
              <a:rPr lang="de-DE" sz="2800" b="1" dirty="0" err="1"/>
              <a:t>montagne</a:t>
            </a:r>
            <a:endParaRPr lang="de-DE" sz="2800" b="1" dirty="0"/>
          </a:p>
          <a:p>
            <a:pPr marL="0" indent="0">
              <a:buFont typeface="Arial" charset="0"/>
              <a:buNone/>
              <a:defRPr/>
            </a:pPr>
            <a:endParaRPr lang="de-DE" sz="2800" b="1" dirty="0"/>
          </a:p>
          <a:p>
            <a:pPr marL="0" indent="0">
              <a:buFont typeface="Arial" charset="0"/>
              <a:buNone/>
              <a:defRPr/>
            </a:pPr>
            <a:endParaRPr lang="de-DE" sz="800" b="1" dirty="0"/>
          </a:p>
          <a:p>
            <a:pPr marL="0" indent="0">
              <a:buFont typeface="Arial" charset="0"/>
              <a:buNone/>
              <a:defRPr/>
            </a:pPr>
            <a:endParaRPr lang="de-DE" sz="800" b="1" dirty="0"/>
          </a:p>
          <a:p>
            <a:pPr marL="0" indent="0">
              <a:buFont typeface="Arial" charset="0"/>
              <a:buNone/>
              <a:defRPr/>
            </a:pPr>
            <a:endParaRPr lang="de-DE" sz="800" b="1" dirty="0"/>
          </a:p>
          <a:p>
            <a:pPr marL="0" indent="0">
              <a:buFont typeface="Arial" charset="0"/>
              <a:buNone/>
              <a:defRPr/>
            </a:pPr>
            <a:endParaRPr lang="de-DE" sz="800" b="1" dirty="0"/>
          </a:p>
          <a:p>
            <a:pPr marL="0" indent="0">
              <a:buFont typeface="Arial" charset="0"/>
              <a:buNone/>
              <a:defRPr/>
            </a:pPr>
            <a:endParaRPr lang="de-DE" sz="800" b="1" dirty="0"/>
          </a:p>
          <a:p>
            <a:pPr marL="0" indent="0">
              <a:buFont typeface="Arial" charset="0"/>
              <a:buNone/>
              <a:defRPr/>
            </a:pPr>
            <a:endParaRPr lang="de-DE" sz="800" b="1" dirty="0"/>
          </a:p>
          <a:p>
            <a:pPr marL="0" indent="0">
              <a:buFont typeface="Arial" charset="0"/>
              <a:buNone/>
              <a:defRPr/>
            </a:pPr>
            <a:endParaRPr lang="de-DE" sz="2800" b="1" dirty="0"/>
          </a:p>
          <a:p>
            <a:pPr marL="182563" indent="-182563">
              <a:tabLst>
                <a:tab pos="801688" algn="l"/>
              </a:tabLst>
              <a:defRPr/>
            </a:pPr>
            <a:r>
              <a:rPr lang="de-DE" sz="1600" dirty="0" err="1"/>
              <a:t>Ulteriori</a:t>
            </a:r>
            <a:r>
              <a:rPr lang="de-DE" sz="1600" dirty="0"/>
              <a:t> </a:t>
            </a:r>
            <a:r>
              <a:rPr lang="de-DE" sz="1600" dirty="0" err="1"/>
              <a:t>informazioni</a:t>
            </a:r>
            <a:r>
              <a:rPr lang="de-DE" sz="1600" dirty="0"/>
              <a:t>: </a:t>
            </a:r>
            <a:r>
              <a:rPr lang="de-DE" sz="1600" dirty="0" err="1"/>
              <a:t>vedi</a:t>
            </a:r>
            <a:r>
              <a:rPr lang="de-DE" sz="1600" dirty="0"/>
              <a:t> </a:t>
            </a:r>
            <a:r>
              <a:rPr lang="de-DE" sz="1600" dirty="0" err="1"/>
              <a:t>note</a:t>
            </a:r>
            <a:endParaRPr lang="de-DE" sz="1600" dirty="0"/>
          </a:p>
        </p:txBody>
      </p:sp>
      <p:sp>
        <p:nvSpPr>
          <p:cNvPr id="4099" name="Slide Number Placeholder 4"/>
          <p:cNvSpPr>
            <a:spLocks noGrp="1"/>
          </p:cNvSpPr>
          <p:nvPr>
            <p:ph type="sldNum" sz="quarter" idx="4"/>
          </p:nvPr>
        </p:nvSpPr>
        <p:spPr bwMode="auto">
          <a:xfrm>
            <a:off x="8135938" y="6303963"/>
            <a:ext cx="1008062" cy="2317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D9213FA-F130-834E-A0A6-C6B774ADB8BA}" type="slidenum">
              <a:rPr lang="de-DE" sz="1200" smtClean="0"/>
              <a:t>1</a:t>
            </a:fld>
            <a:endParaRPr lang="de-DE" sz="1200" dirty="0"/>
          </a:p>
        </p:txBody>
      </p:sp>
      <p:pic>
        <p:nvPicPr>
          <p:cNvPr id="5" name="Inhaltsplatzhalter 4">
            <a:extLst>
              <a:ext uri="{FF2B5EF4-FFF2-40B4-BE49-F238E27FC236}">
                <a16:creationId xmlns:a16="http://schemas.microsoft.com/office/drawing/2014/main" id="{4DA8CC14-4ADA-4E2F-B1C3-CE6E9C07CA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5724128" y="3212976"/>
            <a:ext cx="3093180" cy="3093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Grafik 3">
            <a:extLst>
              <a:ext uri="{FF2B5EF4-FFF2-40B4-BE49-F238E27FC236}">
                <a16:creationId xmlns:a16="http://schemas.microsoft.com/office/drawing/2014/main" id="{0B31A510-FA68-4D0A-A71C-7E21C33E46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8184" y="1628800"/>
            <a:ext cx="2054698" cy="136705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 </a:t>
            </a:r>
            <a:r>
              <a:rPr lang="de-DE" dirty="0" err="1"/>
              <a:t>diversificati</a:t>
            </a:r>
            <a:r>
              <a:rPr lang="de-DE" dirty="0"/>
              <a:t> e </a:t>
            </a:r>
            <a:r>
              <a:rPr lang="de-DE" dirty="0" err="1"/>
              <a:t>adattati</a:t>
            </a:r>
            <a:r>
              <a:rPr lang="de-DE" dirty="0"/>
              <a:t> </a:t>
            </a:r>
            <a:r>
              <a:rPr lang="de-DE" dirty="0" err="1"/>
              <a:t>all‘ambiente</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10</a:t>
            </a:fld>
            <a:endParaRPr lang="de-DE" dirty="0"/>
          </a:p>
        </p:txBody>
      </p:sp>
      <p:pic>
        <p:nvPicPr>
          <p:cNvPr id="5" name="Grafik 8">
            <a:extLst>
              <a:ext uri="{FF2B5EF4-FFF2-40B4-BE49-F238E27FC236}">
                <a16:creationId xmlns:a16="http://schemas.microsoft.com/office/drawing/2014/main" id="{4AB7C97B-24D3-41BB-8F02-53CFB223E6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9952" y="3360373"/>
            <a:ext cx="4639444" cy="3092962"/>
          </a:xfrm>
          <a:prstGeom prst="rect">
            <a:avLst/>
          </a:prstGeom>
        </p:spPr>
      </p:pic>
      <p:pic>
        <p:nvPicPr>
          <p:cNvPr id="6" name="Grafik 2">
            <a:extLst>
              <a:ext uri="{FF2B5EF4-FFF2-40B4-BE49-F238E27FC236}">
                <a16:creationId xmlns:a16="http://schemas.microsoft.com/office/drawing/2014/main" id="{CEF6C98A-52B2-4DC2-9E54-A17A4C7527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20" y="1556792"/>
            <a:ext cx="4752528" cy="3168352"/>
          </a:xfrm>
          <a:prstGeom prst="rect">
            <a:avLst/>
          </a:prstGeom>
        </p:spPr>
      </p:pic>
      <p:sp>
        <p:nvSpPr>
          <p:cNvPr id="7" name="Textfeld 6"/>
          <p:cNvSpPr txBox="1"/>
          <p:nvPr/>
        </p:nvSpPr>
        <p:spPr>
          <a:xfrm>
            <a:off x="6660232" y="2915652"/>
            <a:ext cx="2232248" cy="369332"/>
          </a:xfrm>
          <a:prstGeom prst="rect">
            <a:avLst/>
          </a:prstGeom>
          <a:noFill/>
        </p:spPr>
        <p:txBody>
          <a:bodyPr wrap="square" rtlCol="0">
            <a:spAutoFit/>
          </a:bodyPr>
          <a:lstStyle/>
          <a:p>
            <a:r>
              <a:rPr lang="de-DE" sz="1800" dirty="0" err="1"/>
              <a:t>Stazione</a:t>
            </a:r>
            <a:r>
              <a:rPr lang="de-DE" sz="1800" dirty="0"/>
              <a:t> di </a:t>
            </a:r>
            <a:r>
              <a:rPr lang="de-DE" sz="1800" dirty="0" err="1"/>
              <a:t>servizio</a:t>
            </a:r>
            <a:endParaRPr lang="de-DE" sz="1800" dirty="0"/>
          </a:p>
        </p:txBody>
      </p:sp>
    </p:spTree>
    <p:extLst>
      <p:ext uri="{BB962C8B-B14F-4D97-AF65-F5344CB8AC3E}">
        <p14:creationId xmlns:p14="http://schemas.microsoft.com/office/powerpoint/2010/main" val="335578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p:cNvSpPr>
            <a:spLocks noGrp="1"/>
          </p:cNvSpPr>
          <p:nvPr>
            <p:ph idx="1"/>
          </p:nvPr>
        </p:nvSpPr>
        <p:spPr>
          <a:xfrm>
            <a:off x="251520" y="1196976"/>
            <a:ext cx="8640960" cy="5010720"/>
          </a:xfrm>
        </p:spPr>
        <p:txBody>
          <a:bodyPr/>
          <a:lstStyle/>
          <a:p>
            <a:pPr>
              <a:tabLst>
                <a:tab pos="1614488" algn="l"/>
              </a:tabLst>
            </a:pPr>
            <a:r>
              <a:rPr lang="de-DE" dirty="0" err="1"/>
              <a:t>Khujand</a:t>
            </a:r>
            <a:r>
              <a:rPr lang="de-DE" dirty="0"/>
              <a:t> </a:t>
            </a:r>
            <a:r>
              <a:rPr lang="mr-IN" dirty="0"/>
              <a:t>–</a:t>
            </a:r>
            <a:r>
              <a:rPr lang="de-DE" dirty="0"/>
              <a:t>	170‘000 </a:t>
            </a:r>
            <a:r>
              <a:rPr lang="de-DE" dirty="0" err="1"/>
              <a:t>abitanti</a:t>
            </a:r>
            <a:r>
              <a:rPr lang="de-DE" dirty="0"/>
              <a:t>, </a:t>
            </a:r>
            <a:r>
              <a:rPr lang="de-DE" dirty="0" err="1"/>
              <a:t>seconda</a:t>
            </a:r>
            <a:r>
              <a:rPr lang="de-DE" dirty="0"/>
              <a:t> </a:t>
            </a:r>
            <a:r>
              <a:rPr lang="de-DE" dirty="0" err="1"/>
              <a:t>città</a:t>
            </a:r>
            <a:r>
              <a:rPr lang="de-DE" dirty="0"/>
              <a:t> più </a:t>
            </a:r>
            <a:r>
              <a:rPr lang="de-DE" dirty="0" err="1"/>
              <a:t>popolosa</a:t>
            </a:r>
            <a:r>
              <a:rPr lang="de-DE" dirty="0"/>
              <a:t> e </a:t>
            </a:r>
            <a:r>
              <a:rPr lang="de-DE" dirty="0" err="1"/>
              <a:t>capoluogo</a:t>
            </a:r>
            <a:r>
              <a:rPr lang="de-DE" dirty="0"/>
              <a:t> 	di 	</a:t>
            </a:r>
            <a:r>
              <a:rPr lang="de-DE" dirty="0" err="1"/>
              <a:t>provincia</a:t>
            </a:r>
            <a:endParaRPr lang="de-DE" dirty="0"/>
          </a:p>
          <a:p>
            <a:r>
              <a:rPr lang="de-DE" dirty="0" err="1"/>
              <a:t>Khorugh</a:t>
            </a:r>
            <a:r>
              <a:rPr lang="de-DE" dirty="0"/>
              <a:t> </a:t>
            </a:r>
            <a:r>
              <a:rPr lang="mr-IN" dirty="0"/>
              <a:t>–</a:t>
            </a:r>
            <a:r>
              <a:rPr lang="de-DE" dirty="0"/>
              <a:t> 30‘000 </a:t>
            </a:r>
            <a:r>
              <a:rPr lang="de-DE" dirty="0" err="1"/>
              <a:t>abitanti</a:t>
            </a:r>
            <a:r>
              <a:rPr lang="de-DE" dirty="0"/>
              <a:t>, </a:t>
            </a:r>
            <a:r>
              <a:rPr lang="de-DE" dirty="0" err="1"/>
              <a:t>Capitale</a:t>
            </a:r>
            <a:r>
              <a:rPr lang="de-DE" dirty="0"/>
              <a:t> di </a:t>
            </a:r>
            <a:r>
              <a:rPr lang="de-DE" dirty="0" err="1"/>
              <a:t>una</a:t>
            </a:r>
            <a:r>
              <a:rPr lang="de-DE" dirty="0"/>
              <a:t> </a:t>
            </a:r>
            <a:r>
              <a:rPr lang="de-DE" dirty="0" err="1"/>
              <a:t>regione</a:t>
            </a:r>
            <a:r>
              <a:rPr lang="de-DE" dirty="0"/>
              <a:t> </a:t>
            </a:r>
            <a:r>
              <a:rPr lang="de-DE" dirty="0" err="1"/>
              <a:t>autonoma</a:t>
            </a:r>
            <a:endParaRPr lang="de-DE" dirty="0"/>
          </a:p>
        </p:txBody>
      </p:sp>
      <p:sp>
        <p:nvSpPr>
          <p:cNvPr id="3" name="Titel 2"/>
          <p:cNvSpPr>
            <a:spLocks noGrp="1"/>
          </p:cNvSpPr>
          <p:nvPr>
            <p:ph type="title"/>
          </p:nvPr>
        </p:nvSpPr>
        <p:spPr/>
        <p:txBody>
          <a:bodyPr/>
          <a:lstStyle/>
          <a:p>
            <a:r>
              <a:rPr lang="de-DE" dirty="0"/>
              <a:t>„</a:t>
            </a:r>
            <a:r>
              <a:rPr lang="de-DE" dirty="0" err="1"/>
              <a:t>Aree</a:t>
            </a:r>
            <a:r>
              <a:rPr lang="de-DE" dirty="0"/>
              <a:t> </a:t>
            </a:r>
            <a:r>
              <a:rPr lang="de-DE" dirty="0" err="1"/>
              <a:t>metropolitane</a:t>
            </a:r>
            <a:r>
              <a:rPr lang="de-DE" dirty="0"/>
              <a:t>“ </a:t>
            </a:r>
            <a:r>
              <a:rPr lang="it-CH" dirty="0"/>
              <a:t>… ce ne sono poche!</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11</a:t>
            </a:fld>
            <a:endParaRPr lang="de-DE" dirty="0"/>
          </a:p>
        </p:txBody>
      </p:sp>
      <p:pic>
        <p:nvPicPr>
          <p:cNvPr id="5" name="Grafik 2">
            <a:extLst>
              <a:ext uri="{FF2B5EF4-FFF2-40B4-BE49-F238E27FC236}">
                <a16:creationId xmlns:a16="http://schemas.microsoft.com/office/drawing/2014/main" id="{A817A792-3C5B-4203-95B7-8ED6B9BAE6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7944" y="2276873"/>
            <a:ext cx="4680520" cy="3120347"/>
          </a:xfrm>
          <a:prstGeom prst="rect">
            <a:avLst/>
          </a:prstGeom>
        </p:spPr>
      </p:pic>
      <p:sp>
        <p:nvSpPr>
          <p:cNvPr id="9" name="Textfeld 8"/>
          <p:cNvSpPr txBox="1"/>
          <p:nvPr/>
        </p:nvSpPr>
        <p:spPr>
          <a:xfrm>
            <a:off x="251520" y="3388930"/>
            <a:ext cx="3888432" cy="369332"/>
          </a:xfrm>
          <a:prstGeom prst="rect">
            <a:avLst/>
          </a:prstGeom>
          <a:noFill/>
        </p:spPr>
        <p:txBody>
          <a:bodyPr wrap="square" rtlCol="0">
            <a:spAutoFit/>
          </a:bodyPr>
          <a:lstStyle/>
          <a:p>
            <a:r>
              <a:rPr lang="de-DE" sz="1800" dirty="0"/>
              <a:t>La </a:t>
            </a:r>
            <a:r>
              <a:rPr lang="de-DE" sz="1800" dirty="0" err="1"/>
              <a:t>strada</a:t>
            </a:r>
            <a:r>
              <a:rPr lang="de-DE" sz="1800" dirty="0"/>
              <a:t> da Duschanbe </a:t>
            </a:r>
            <a:r>
              <a:rPr lang="it-CH" sz="1800" dirty="0"/>
              <a:t>a</a:t>
            </a:r>
            <a:r>
              <a:rPr lang="de-DE" sz="1800" dirty="0"/>
              <a:t> </a:t>
            </a:r>
            <a:r>
              <a:rPr lang="de-DE" sz="1800" dirty="0" err="1"/>
              <a:t>Khorugh</a:t>
            </a:r>
            <a:r>
              <a:rPr lang="de-DE" sz="1800" dirty="0"/>
              <a:t> </a:t>
            </a:r>
          </a:p>
        </p:txBody>
      </p:sp>
      <p:pic>
        <p:nvPicPr>
          <p:cNvPr id="10" name="Bild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528" y="3818343"/>
            <a:ext cx="3600400" cy="2634993"/>
          </a:xfrm>
          <a:prstGeom prst="rect">
            <a:avLst/>
          </a:prstGeom>
        </p:spPr>
      </p:pic>
    </p:spTree>
    <p:extLst>
      <p:ext uri="{BB962C8B-B14F-4D97-AF65-F5344CB8AC3E}">
        <p14:creationId xmlns:p14="http://schemas.microsoft.com/office/powerpoint/2010/main" val="2638403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51520" y="565498"/>
            <a:ext cx="7488832" cy="365447"/>
          </a:xfrm>
        </p:spPr>
        <p:txBody>
          <a:bodyPr/>
          <a:lstStyle/>
          <a:p>
            <a:r>
              <a:rPr lang="de-DE" dirty="0"/>
              <a:t>… </a:t>
            </a:r>
            <a:r>
              <a:rPr lang="de-DE" dirty="0" err="1"/>
              <a:t>ma</a:t>
            </a:r>
            <a:r>
              <a:rPr lang="de-DE" dirty="0"/>
              <a:t> </a:t>
            </a:r>
            <a:r>
              <a:rPr lang="de-DE" dirty="0" err="1"/>
              <a:t>tanti</a:t>
            </a:r>
            <a:r>
              <a:rPr lang="de-DE" dirty="0"/>
              <a:t> </a:t>
            </a:r>
            <a:r>
              <a:rPr lang="de-DE" dirty="0" err="1"/>
              <a:t>insediamenti</a:t>
            </a:r>
            <a:r>
              <a:rPr lang="de-DE" dirty="0"/>
              <a:t> </a:t>
            </a:r>
            <a:r>
              <a:rPr lang="de-DE" dirty="0" err="1"/>
              <a:t>sparsi</a:t>
            </a:r>
            <a:r>
              <a:rPr lang="de-DE" dirty="0"/>
              <a:t>…</a:t>
            </a:r>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12</a:t>
            </a:fld>
            <a:endParaRPr lang="de-DE" dirty="0"/>
          </a:p>
        </p:txBody>
      </p:sp>
      <p:pic>
        <p:nvPicPr>
          <p:cNvPr id="11" name="Grafik 2">
            <a:extLst>
              <a:ext uri="{FF2B5EF4-FFF2-40B4-BE49-F238E27FC236}">
                <a16:creationId xmlns:a16="http://schemas.microsoft.com/office/drawing/2014/main" id="{BB25AE0A-D920-4B0A-A69C-FA52464656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820821"/>
            <a:ext cx="4248472" cy="2832315"/>
          </a:xfrm>
          <a:prstGeom prst="rect">
            <a:avLst/>
          </a:prstGeom>
        </p:spPr>
      </p:pic>
      <p:pic>
        <p:nvPicPr>
          <p:cNvPr id="12" name="Grafik 2">
            <a:extLst>
              <a:ext uri="{FF2B5EF4-FFF2-40B4-BE49-F238E27FC236}">
                <a16:creationId xmlns:a16="http://schemas.microsoft.com/office/drawing/2014/main" id="{C8A6AEAA-5822-44C8-B808-755ACCC5DC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8004" y="3140968"/>
            <a:ext cx="4111216" cy="2740811"/>
          </a:xfrm>
          <a:prstGeom prst="rect">
            <a:avLst/>
          </a:prstGeom>
        </p:spPr>
      </p:pic>
    </p:spTree>
    <p:extLst>
      <p:ext uri="{BB962C8B-B14F-4D97-AF65-F5344CB8AC3E}">
        <p14:creationId xmlns:p14="http://schemas.microsoft.com/office/powerpoint/2010/main" val="2561090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 in </a:t>
            </a:r>
            <a:r>
              <a:rPr lang="de-DE" dirty="0" err="1"/>
              <a:t>un</a:t>
            </a:r>
            <a:r>
              <a:rPr lang="de-DE" dirty="0"/>
              <a:t> ambiente difficile…</a:t>
            </a:r>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13</a:t>
            </a:fld>
            <a:endParaRPr lang="de-DE" dirty="0"/>
          </a:p>
        </p:txBody>
      </p:sp>
      <p:pic>
        <p:nvPicPr>
          <p:cNvPr id="6" name="Grafik 2">
            <a:extLst>
              <a:ext uri="{FF2B5EF4-FFF2-40B4-BE49-F238E27FC236}">
                <a16:creationId xmlns:a16="http://schemas.microsoft.com/office/drawing/2014/main" id="{6836845F-310B-453B-8B51-014372FCED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603" y="1268760"/>
            <a:ext cx="7668853" cy="5112568"/>
          </a:xfrm>
          <a:prstGeom prst="rect">
            <a:avLst/>
          </a:prstGeom>
        </p:spPr>
      </p:pic>
    </p:spTree>
    <p:extLst>
      <p:ext uri="{BB962C8B-B14F-4D97-AF65-F5344CB8AC3E}">
        <p14:creationId xmlns:p14="http://schemas.microsoft.com/office/powerpoint/2010/main" val="3028821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it-CH" dirty="0"/>
              <a:t>Asini e capre sono ovunque</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14</a:t>
            </a:fld>
            <a:endParaRPr lang="de-DE" dirty="0"/>
          </a:p>
        </p:txBody>
      </p:sp>
      <p:pic>
        <p:nvPicPr>
          <p:cNvPr id="6" name="Grafik 2">
            <a:extLst>
              <a:ext uri="{FF2B5EF4-FFF2-40B4-BE49-F238E27FC236}">
                <a16:creationId xmlns:a16="http://schemas.microsoft.com/office/drawing/2014/main" id="{B5BC92DA-7499-476D-B9D9-B843F22EC5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5856" y="2780928"/>
            <a:ext cx="5443364" cy="3628909"/>
          </a:xfrm>
          <a:prstGeom prst="rect">
            <a:avLst/>
          </a:prstGeom>
        </p:spPr>
      </p:pic>
      <p:pic>
        <p:nvPicPr>
          <p:cNvPr id="7" name="Grafik 2">
            <a:extLst>
              <a:ext uri="{FF2B5EF4-FFF2-40B4-BE49-F238E27FC236}">
                <a16:creationId xmlns:a16="http://schemas.microsoft.com/office/drawing/2014/main" id="{C92AED84-A0A8-4EC0-892E-532D35E37F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772" y="1556792"/>
            <a:ext cx="3859188" cy="2572793"/>
          </a:xfrm>
          <a:prstGeom prst="rect">
            <a:avLst/>
          </a:prstGeom>
        </p:spPr>
      </p:pic>
    </p:spTree>
    <p:extLst>
      <p:ext uri="{BB962C8B-B14F-4D97-AF65-F5344CB8AC3E}">
        <p14:creationId xmlns:p14="http://schemas.microsoft.com/office/powerpoint/2010/main" val="268658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I </a:t>
            </a:r>
            <a:r>
              <a:rPr lang="de-DE" dirty="0" err="1"/>
              <a:t>residenti</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15</a:t>
            </a:fld>
            <a:endParaRPr lang="de-DE" dirty="0"/>
          </a:p>
        </p:txBody>
      </p:sp>
      <p:pic>
        <p:nvPicPr>
          <p:cNvPr id="6" name="Grafik 2">
            <a:extLst>
              <a:ext uri="{FF2B5EF4-FFF2-40B4-BE49-F238E27FC236}">
                <a16:creationId xmlns:a16="http://schemas.microsoft.com/office/drawing/2014/main" id="{48AFABB0-C0DB-4057-9509-DEA3BE7F31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3808" y="2492896"/>
            <a:ext cx="5875412" cy="3916941"/>
          </a:xfrm>
          <a:prstGeom prst="rect">
            <a:avLst/>
          </a:prstGeom>
        </p:spPr>
      </p:pic>
      <p:sp>
        <p:nvSpPr>
          <p:cNvPr id="7" name="Inhaltsplatzhalter 1"/>
          <p:cNvSpPr>
            <a:spLocks noGrp="1"/>
          </p:cNvSpPr>
          <p:nvPr>
            <p:ph idx="1"/>
          </p:nvPr>
        </p:nvSpPr>
        <p:spPr>
          <a:xfrm>
            <a:off x="251520" y="1226592"/>
            <a:ext cx="8640960" cy="5010720"/>
          </a:xfrm>
        </p:spPr>
        <p:txBody>
          <a:bodyPr/>
          <a:lstStyle/>
          <a:p>
            <a:pPr marL="0" indent="0">
              <a:buNone/>
            </a:pPr>
            <a:r>
              <a:rPr lang="de-DE" dirty="0"/>
              <a:t>Il </a:t>
            </a:r>
            <a:r>
              <a:rPr lang="de-DE" dirty="0" err="1"/>
              <a:t>Taptschan</a:t>
            </a:r>
            <a:r>
              <a:rPr lang="de-DE" dirty="0"/>
              <a:t> </a:t>
            </a:r>
            <a:r>
              <a:rPr lang="mr-IN" dirty="0"/>
              <a:t>–</a:t>
            </a:r>
            <a:r>
              <a:rPr lang="de-DE" dirty="0"/>
              <a:t> </a:t>
            </a:r>
            <a:r>
              <a:rPr lang="de-DE" dirty="0" err="1"/>
              <a:t>palco</a:t>
            </a:r>
            <a:r>
              <a:rPr lang="de-DE" dirty="0"/>
              <a:t> </a:t>
            </a:r>
            <a:r>
              <a:rPr lang="de-DE" dirty="0" err="1"/>
              <a:t>rialzazto</a:t>
            </a:r>
            <a:r>
              <a:rPr lang="de-DE" dirty="0"/>
              <a:t> per </a:t>
            </a:r>
            <a:r>
              <a:rPr lang="de-DE" dirty="0" err="1"/>
              <a:t>sedersi</a:t>
            </a:r>
            <a:r>
              <a:rPr lang="de-DE" dirty="0"/>
              <a:t>, </a:t>
            </a:r>
            <a:r>
              <a:rPr lang="de-DE" dirty="0" err="1"/>
              <a:t>mangiare</a:t>
            </a:r>
            <a:r>
              <a:rPr lang="de-DE" dirty="0"/>
              <a:t> e </a:t>
            </a:r>
            <a:r>
              <a:rPr lang="de-DE" dirty="0" err="1"/>
              <a:t>dormire</a:t>
            </a:r>
            <a:r>
              <a:rPr lang="de-DE" dirty="0"/>
              <a:t> </a:t>
            </a:r>
            <a:r>
              <a:rPr lang="de-DE" dirty="0" err="1"/>
              <a:t>all‘aperto</a:t>
            </a:r>
            <a:endParaRPr lang="de-DE" dirty="0"/>
          </a:p>
        </p:txBody>
      </p:sp>
      <p:pic>
        <p:nvPicPr>
          <p:cNvPr id="8" name="Grafik 1">
            <a:extLst>
              <a:ext uri="{FF2B5EF4-FFF2-40B4-BE49-F238E27FC236}">
                <a16:creationId xmlns:a16="http://schemas.microsoft.com/office/drawing/2014/main" id="{ADB104F4-0DD8-4D03-AA96-64B249F2DC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528" y="1940835"/>
            <a:ext cx="2880320" cy="1920213"/>
          </a:xfrm>
          <a:prstGeom prst="rect">
            <a:avLst/>
          </a:prstGeom>
        </p:spPr>
      </p:pic>
    </p:spTree>
    <p:extLst>
      <p:ext uri="{BB962C8B-B14F-4D97-AF65-F5344CB8AC3E}">
        <p14:creationId xmlns:p14="http://schemas.microsoft.com/office/powerpoint/2010/main" val="3808156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 diverse </a:t>
            </a:r>
            <a:r>
              <a:rPr lang="de-DE" dirty="0" err="1"/>
              <a:t>generazioni</a:t>
            </a:r>
            <a:r>
              <a:rPr lang="de-DE" dirty="0"/>
              <a:t> </a:t>
            </a:r>
            <a:r>
              <a:rPr lang="de-DE" dirty="0" err="1"/>
              <a:t>convivono</a:t>
            </a:r>
            <a:r>
              <a:rPr lang="de-DE" dirty="0"/>
              <a:t> </a:t>
            </a:r>
            <a:r>
              <a:rPr lang="de-DE" dirty="0" err="1"/>
              <a:t>insieme</a:t>
            </a:r>
            <a:r>
              <a:rPr lang="de-DE" dirty="0"/>
              <a:t>…</a:t>
            </a:r>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16</a:t>
            </a:fld>
            <a:endParaRPr lang="de-DE" dirty="0"/>
          </a:p>
        </p:txBody>
      </p:sp>
      <p:pic>
        <p:nvPicPr>
          <p:cNvPr id="8" name="Grafik 2">
            <a:extLst>
              <a:ext uri="{FF2B5EF4-FFF2-40B4-BE49-F238E27FC236}">
                <a16:creationId xmlns:a16="http://schemas.microsoft.com/office/drawing/2014/main" id="{8CA2D4FB-2B19-4603-88B5-C21CE1B684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1412776"/>
            <a:ext cx="4536504" cy="3024336"/>
          </a:xfrm>
          <a:prstGeom prst="rect">
            <a:avLst/>
          </a:prstGeom>
        </p:spPr>
      </p:pic>
      <p:pic>
        <p:nvPicPr>
          <p:cNvPr id="9" name="Grafik 2">
            <a:extLst>
              <a:ext uri="{FF2B5EF4-FFF2-40B4-BE49-F238E27FC236}">
                <a16:creationId xmlns:a16="http://schemas.microsoft.com/office/drawing/2014/main" id="{0CD2442A-499E-4D19-90E8-118BE3E2B6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3968" y="3501008"/>
            <a:ext cx="4464496" cy="2976331"/>
          </a:xfrm>
          <a:prstGeom prst="rect">
            <a:avLst/>
          </a:prstGeom>
        </p:spPr>
      </p:pic>
      <p:sp>
        <p:nvSpPr>
          <p:cNvPr id="10" name="Textfeld 9"/>
          <p:cNvSpPr txBox="1"/>
          <p:nvPr/>
        </p:nvSpPr>
        <p:spPr>
          <a:xfrm>
            <a:off x="5436096" y="3068960"/>
            <a:ext cx="3347864" cy="369332"/>
          </a:xfrm>
          <a:prstGeom prst="rect">
            <a:avLst/>
          </a:prstGeom>
          <a:noFill/>
        </p:spPr>
        <p:txBody>
          <a:bodyPr wrap="square" rtlCol="0">
            <a:spAutoFit/>
          </a:bodyPr>
          <a:lstStyle/>
          <a:p>
            <a:pPr algn="r"/>
            <a:r>
              <a:rPr lang="de-DE" sz="1800" dirty="0"/>
              <a:t>Dorflehrer mit seinen Enkeln</a:t>
            </a:r>
          </a:p>
        </p:txBody>
      </p:sp>
    </p:spTree>
    <p:extLst>
      <p:ext uri="{BB962C8B-B14F-4D97-AF65-F5344CB8AC3E}">
        <p14:creationId xmlns:p14="http://schemas.microsoft.com/office/powerpoint/2010/main" val="2600502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p:cNvSpPr>
            <a:spLocks noGrp="1"/>
          </p:cNvSpPr>
          <p:nvPr>
            <p:ph idx="1"/>
          </p:nvPr>
        </p:nvSpPr>
        <p:spPr>
          <a:xfrm>
            <a:off x="251520" y="1196976"/>
            <a:ext cx="8640960" cy="5010720"/>
          </a:xfrm>
        </p:spPr>
        <p:txBody>
          <a:bodyPr/>
          <a:lstStyle/>
          <a:p>
            <a:r>
              <a:rPr lang="it-IT" dirty="0"/>
              <a:t>Il cibo è vario e il pane non manca a nessun pasto</a:t>
            </a:r>
          </a:p>
          <a:p>
            <a:r>
              <a:rPr lang="it-IT" dirty="0"/>
              <a:t>Si mangia su tappeti e stuoie che servono anche per dormire</a:t>
            </a:r>
            <a:endParaRPr lang="de-DE" dirty="0"/>
          </a:p>
        </p:txBody>
      </p:sp>
      <p:sp>
        <p:nvSpPr>
          <p:cNvPr id="3" name="Titel 2"/>
          <p:cNvSpPr>
            <a:spLocks noGrp="1"/>
          </p:cNvSpPr>
          <p:nvPr>
            <p:ph type="title"/>
          </p:nvPr>
        </p:nvSpPr>
        <p:spPr/>
        <p:txBody>
          <a:bodyPr/>
          <a:lstStyle/>
          <a:p>
            <a:r>
              <a:rPr lang="de-DE" dirty="0"/>
              <a:t>Vivere in </a:t>
            </a:r>
            <a:r>
              <a:rPr lang="de-DE" dirty="0" err="1"/>
              <a:t>una</a:t>
            </a:r>
            <a:r>
              <a:rPr lang="de-DE" dirty="0"/>
              <a:t> </a:t>
            </a:r>
            <a:r>
              <a:rPr lang="de-DE" dirty="0" err="1"/>
              <a:t>stanza</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17</a:t>
            </a:fld>
            <a:endParaRPr lang="de-DE" dirty="0"/>
          </a:p>
        </p:txBody>
      </p:sp>
      <p:pic>
        <p:nvPicPr>
          <p:cNvPr id="5" name="Grafik 2">
            <a:extLst>
              <a:ext uri="{FF2B5EF4-FFF2-40B4-BE49-F238E27FC236}">
                <a16:creationId xmlns:a16="http://schemas.microsoft.com/office/drawing/2014/main" id="{1B04CBAA-400C-4ACA-9EF0-7C59B9B6AC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7008" y="2276872"/>
            <a:ext cx="6199448" cy="4132965"/>
          </a:xfrm>
          <a:prstGeom prst="rect">
            <a:avLst/>
          </a:prstGeom>
        </p:spPr>
      </p:pic>
    </p:spTree>
    <p:extLst>
      <p:ext uri="{BB962C8B-B14F-4D97-AF65-F5344CB8AC3E}">
        <p14:creationId xmlns:p14="http://schemas.microsoft.com/office/powerpoint/2010/main" val="1746817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Una natura </a:t>
            </a:r>
            <a:r>
              <a:rPr lang="de-DE" dirty="0" err="1"/>
              <a:t>grandiosa</a:t>
            </a:r>
            <a:r>
              <a:rPr lang="de-DE" dirty="0"/>
              <a:t> e </a:t>
            </a:r>
            <a:r>
              <a:rPr lang="de-DE" dirty="0" err="1"/>
              <a:t>variegata</a:t>
            </a:r>
            <a:r>
              <a:rPr lang="de-DE" dirty="0"/>
              <a:t>…</a:t>
            </a:r>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18</a:t>
            </a:fld>
            <a:endParaRPr lang="de-DE" dirty="0"/>
          </a:p>
        </p:txBody>
      </p:sp>
      <p:pic>
        <p:nvPicPr>
          <p:cNvPr id="5" name="Grafik 2">
            <a:extLst>
              <a:ext uri="{FF2B5EF4-FFF2-40B4-BE49-F238E27FC236}">
                <a16:creationId xmlns:a16="http://schemas.microsoft.com/office/drawing/2014/main" id="{A2BFF768-AEC6-4C9C-B91A-7676C23B68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196752"/>
            <a:ext cx="7777714" cy="5184576"/>
          </a:xfrm>
          <a:prstGeom prst="rect">
            <a:avLst/>
          </a:prstGeom>
        </p:spPr>
      </p:pic>
    </p:spTree>
    <p:extLst>
      <p:ext uri="{BB962C8B-B14F-4D97-AF65-F5344CB8AC3E}">
        <p14:creationId xmlns:p14="http://schemas.microsoft.com/office/powerpoint/2010/main" val="2309125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 non </a:t>
            </a:r>
            <a:r>
              <a:rPr lang="de-DE" dirty="0" err="1"/>
              <a:t>diversamente</a:t>
            </a:r>
            <a:r>
              <a:rPr lang="de-DE" dirty="0"/>
              <a:t> </a:t>
            </a:r>
            <a:r>
              <a:rPr lang="de-DE" dirty="0" err="1"/>
              <a:t>dalla</a:t>
            </a:r>
            <a:r>
              <a:rPr lang="de-DE" dirty="0"/>
              <a:t> Svizzera!</a:t>
            </a:r>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19</a:t>
            </a:fld>
            <a:endParaRPr lang="de-DE" dirty="0"/>
          </a:p>
        </p:txBody>
      </p:sp>
      <p:pic>
        <p:nvPicPr>
          <p:cNvPr id="5" name="Grafik 2">
            <a:extLst>
              <a:ext uri="{FF2B5EF4-FFF2-40B4-BE49-F238E27FC236}">
                <a16:creationId xmlns:a16="http://schemas.microsoft.com/office/drawing/2014/main" id="{AD0D96D6-1B1E-4D53-80F1-299116F47B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196752"/>
            <a:ext cx="7891636" cy="5261091"/>
          </a:xfrm>
          <a:prstGeom prst="rect">
            <a:avLst/>
          </a:prstGeom>
        </p:spPr>
      </p:pic>
    </p:spTree>
    <p:extLst>
      <p:ext uri="{BB962C8B-B14F-4D97-AF65-F5344CB8AC3E}">
        <p14:creationId xmlns:p14="http://schemas.microsoft.com/office/powerpoint/2010/main" val="4003214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2</a:t>
            </a:fld>
            <a:endParaRPr lang="de-DE" dirty="0"/>
          </a:p>
        </p:txBody>
      </p:sp>
      <p:sp>
        <p:nvSpPr>
          <p:cNvPr id="6" name="Inhaltsplatzhalter 2">
            <a:extLst>
              <a:ext uri="{FF2B5EF4-FFF2-40B4-BE49-F238E27FC236}">
                <a16:creationId xmlns:a16="http://schemas.microsoft.com/office/drawing/2014/main" id="{437B320B-9F24-451B-8806-9DB237B146CA}"/>
              </a:ext>
            </a:extLst>
          </p:cNvPr>
          <p:cNvSpPr>
            <a:spLocks noGrp="1"/>
          </p:cNvSpPr>
          <p:nvPr>
            <p:ph idx="1"/>
          </p:nvPr>
        </p:nvSpPr>
        <p:spPr>
          <a:xfrm>
            <a:off x="323528" y="2132856"/>
            <a:ext cx="7704856" cy="3495330"/>
          </a:xfrm>
        </p:spPr>
        <p:txBody>
          <a:bodyPr>
            <a:normAutofit/>
          </a:bodyPr>
          <a:lstStyle/>
          <a:p>
            <a:pPr marL="0" indent="0">
              <a:lnSpc>
                <a:spcPct val="107000"/>
              </a:lnSpc>
              <a:spcAft>
                <a:spcPts val="800"/>
              </a:spcAft>
              <a:buNone/>
            </a:pPr>
            <a:r>
              <a:rPr lang="de-CH" dirty="0">
                <a:ea typeface="Calibri" panose="020F0502020204030204" pitchFamily="34" charset="0"/>
                <a:cs typeface="Times New Roman" panose="02020603050405020304" pitchFamily="18" charset="0"/>
              </a:rPr>
              <a:t>«La </a:t>
            </a:r>
            <a:r>
              <a:rPr lang="de-CH" dirty="0" err="1">
                <a:ea typeface="Calibri" panose="020F0502020204030204" pitchFamily="34" charset="0"/>
                <a:cs typeface="Times New Roman" panose="02020603050405020304" pitchFamily="18" charset="0"/>
              </a:rPr>
              <a:t>dura</a:t>
            </a:r>
            <a:r>
              <a:rPr lang="de-CH" dirty="0">
                <a:ea typeface="Calibri" panose="020F0502020204030204" pitchFamily="34" charset="0"/>
                <a:cs typeface="Times New Roman" panose="02020603050405020304" pitchFamily="18" charset="0"/>
              </a:rPr>
              <a:t> </a:t>
            </a:r>
            <a:r>
              <a:rPr lang="de-CH" dirty="0" err="1">
                <a:ea typeface="Calibri" panose="020F0502020204030204" pitchFamily="34" charset="0"/>
                <a:cs typeface="Times New Roman" panose="02020603050405020304" pitchFamily="18" charset="0"/>
              </a:rPr>
              <a:t>terra</a:t>
            </a:r>
            <a:r>
              <a:rPr lang="de-CH" dirty="0">
                <a:ea typeface="Calibri" panose="020F0502020204030204" pitchFamily="34" charset="0"/>
                <a:cs typeface="Times New Roman" panose="02020603050405020304" pitchFamily="18" charset="0"/>
              </a:rPr>
              <a:t> delle </a:t>
            </a:r>
            <a:r>
              <a:rPr lang="de-CH" dirty="0" err="1">
                <a:ea typeface="Calibri" panose="020F0502020204030204" pitchFamily="34" charset="0"/>
                <a:cs typeface="Times New Roman" panose="02020603050405020304" pitchFamily="18" charset="0"/>
              </a:rPr>
              <a:t>montagne</a:t>
            </a:r>
            <a:r>
              <a:rPr lang="de-CH" dirty="0">
                <a:ea typeface="Calibri" panose="020F0502020204030204" pitchFamily="34" charset="0"/>
                <a:cs typeface="Times New Roman" panose="02020603050405020304" pitchFamily="18" charset="0"/>
              </a:rPr>
              <a:t> </a:t>
            </a:r>
            <a:br>
              <a:rPr lang="de-CH" dirty="0">
                <a:ea typeface="Calibri" panose="020F0502020204030204" pitchFamily="34" charset="0"/>
                <a:cs typeface="Times New Roman" panose="02020603050405020304" pitchFamily="18" charset="0"/>
              </a:rPr>
            </a:br>
            <a:r>
              <a:rPr lang="de-CH" dirty="0">
                <a:ea typeface="Calibri" panose="020F0502020204030204" pitchFamily="34" charset="0"/>
                <a:cs typeface="Times New Roman" panose="02020603050405020304" pitchFamily="18" charset="0"/>
              </a:rPr>
              <a:t>  ha </a:t>
            </a:r>
            <a:r>
              <a:rPr lang="de-CH" dirty="0" err="1">
                <a:ea typeface="Calibri" panose="020F0502020204030204" pitchFamily="34" charset="0"/>
                <a:cs typeface="Times New Roman" panose="02020603050405020304" pitchFamily="18" charset="0"/>
              </a:rPr>
              <a:t>creato</a:t>
            </a:r>
            <a:r>
              <a:rPr lang="de-CH" dirty="0">
                <a:ea typeface="Calibri" panose="020F0502020204030204" pitchFamily="34" charset="0"/>
                <a:cs typeface="Times New Roman" panose="02020603050405020304" pitchFamily="18" charset="0"/>
              </a:rPr>
              <a:t> </a:t>
            </a:r>
            <a:r>
              <a:rPr lang="de-CH" dirty="0" err="1">
                <a:ea typeface="Calibri" panose="020F0502020204030204" pitchFamily="34" charset="0"/>
                <a:cs typeface="Times New Roman" panose="02020603050405020304" pitchFamily="18" charset="0"/>
              </a:rPr>
              <a:t>il</a:t>
            </a:r>
            <a:r>
              <a:rPr lang="de-CH" dirty="0">
                <a:ea typeface="Calibri" panose="020F0502020204030204" pitchFamily="34" charset="0"/>
                <a:cs typeface="Times New Roman" panose="02020603050405020304" pitchFamily="18" charset="0"/>
              </a:rPr>
              <a:t> </a:t>
            </a:r>
            <a:r>
              <a:rPr lang="de-CH" dirty="0" err="1">
                <a:ea typeface="Calibri" panose="020F0502020204030204" pitchFamily="34" charset="0"/>
                <a:cs typeface="Times New Roman" panose="02020603050405020304" pitchFamily="18" charset="0"/>
              </a:rPr>
              <a:t>mio</a:t>
            </a:r>
            <a:br>
              <a:rPr lang="de-CH" dirty="0">
                <a:ea typeface="Calibri" panose="020F0502020204030204" pitchFamily="34" charset="0"/>
                <a:cs typeface="Times New Roman" panose="02020603050405020304" pitchFamily="18" charset="0"/>
              </a:rPr>
            </a:br>
            <a:r>
              <a:rPr lang="de-CH" dirty="0">
                <a:ea typeface="Calibri" panose="020F0502020204030204" pitchFamily="34" charset="0"/>
                <a:cs typeface="Times New Roman" panose="02020603050405020304" pitchFamily="18" charset="0"/>
              </a:rPr>
              <a:t>  </a:t>
            </a:r>
            <a:r>
              <a:rPr lang="de-CH" dirty="0" err="1">
                <a:ea typeface="Calibri" panose="020F0502020204030204" pitchFamily="34" charset="0"/>
                <a:cs typeface="Times New Roman" panose="02020603050405020304" pitchFamily="18" charset="0"/>
              </a:rPr>
              <a:t>tenero</a:t>
            </a:r>
            <a:r>
              <a:rPr lang="de-CH" dirty="0">
                <a:ea typeface="Calibri" panose="020F0502020204030204" pitchFamily="34" charset="0"/>
                <a:cs typeface="Times New Roman" panose="02020603050405020304" pitchFamily="18" charset="0"/>
              </a:rPr>
              <a:t> </a:t>
            </a:r>
            <a:r>
              <a:rPr lang="de-CH" dirty="0" err="1">
                <a:ea typeface="Calibri" panose="020F0502020204030204" pitchFamily="34" charset="0"/>
                <a:cs typeface="Times New Roman" panose="02020603050405020304" pitchFamily="18" charset="0"/>
              </a:rPr>
              <a:t>cuore</a:t>
            </a:r>
            <a:r>
              <a:rPr lang="de-CH" dirty="0">
                <a:ea typeface="Calibri" panose="020F0502020204030204" pitchFamily="34" charset="0"/>
                <a:cs typeface="Times New Roman" panose="02020603050405020304" pitchFamily="18" charset="0"/>
              </a:rPr>
              <a:t>»</a:t>
            </a:r>
          </a:p>
          <a:p>
            <a:pPr marL="0" indent="0">
              <a:lnSpc>
                <a:spcPct val="107000"/>
              </a:lnSpc>
              <a:spcAft>
                <a:spcPts val="800"/>
              </a:spcAft>
              <a:buNone/>
            </a:pPr>
            <a:endParaRPr lang="de-CH" dirty="0">
              <a:ea typeface="Calibri" panose="020F0502020204030204" pitchFamily="34" charset="0"/>
              <a:cs typeface="Times New Roman" panose="02020603050405020304" pitchFamily="18" charset="0"/>
            </a:endParaRPr>
          </a:p>
          <a:p>
            <a:pPr marL="0" indent="0">
              <a:lnSpc>
                <a:spcPct val="107000"/>
              </a:lnSpc>
              <a:spcAft>
                <a:spcPts val="800"/>
              </a:spcAft>
              <a:buNone/>
            </a:pPr>
            <a:r>
              <a:rPr lang="de-CH" sz="1800" dirty="0">
                <a:ea typeface="Calibri" panose="020F0502020204030204" pitchFamily="34" charset="0"/>
                <a:cs typeface="Times New Roman" panose="02020603050405020304" pitchFamily="18" charset="0"/>
              </a:rPr>
              <a:t>  </a:t>
            </a:r>
            <a:r>
              <a:rPr lang="de-CH" sz="1800" dirty="0" err="1">
                <a:ea typeface="Calibri" panose="020F0502020204030204" pitchFamily="34" charset="0"/>
                <a:cs typeface="Times New Roman" panose="02020603050405020304" pitchFamily="18" charset="0"/>
              </a:rPr>
              <a:t>Loiq</a:t>
            </a:r>
            <a:r>
              <a:rPr lang="de-CH" sz="1800" dirty="0">
                <a:ea typeface="Calibri" panose="020F0502020204030204" pitchFamily="34" charset="0"/>
                <a:cs typeface="Times New Roman" panose="02020603050405020304" pitchFamily="18" charset="0"/>
              </a:rPr>
              <a:t> </a:t>
            </a:r>
            <a:r>
              <a:rPr lang="de-CH" sz="1800" dirty="0" err="1">
                <a:ea typeface="Calibri" panose="020F0502020204030204" pitchFamily="34" charset="0"/>
                <a:cs typeface="Times New Roman" panose="02020603050405020304" pitchFamily="18" charset="0"/>
              </a:rPr>
              <a:t>Scherali</a:t>
            </a:r>
            <a:r>
              <a:rPr lang="de-CH" sz="1800" dirty="0">
                <a:ea typeface="Calibri" panose="020F0502020204030204" pitchFamily="34" charset="0"/>
                <a:cs typeface="Times New Roman" panose="02020603050405020304" pitchFamily="18" charset="0"/>
              </a:rPr>
              <a:t>        1941-2000</a:t>
            </a:r>
          </a:p>
          <a:p>
            <a:pPr marL="0" indent="0">
              <a:lnSpc>
                <a:spcPct val="107000"/>
              </a:lnSpc>
              <a:spcAft>
                <a:spcPts val="800"/>
              </a:spcAft>
              <a:buNone/>
            </a:pPr>
            <a:endParaRPr lang="de-CH" sz="6200" dirty="0">
              <a:ea typeface="Calibri" panose="020F0502020204030204" pitchFamily="34" charset="0"/>
              <a:cs typeface="Times New Roman" panose="02020603050405020304" pitchFamily="18" charset="0"/>
            </a:endParaRPr>
          </a:p>
        </p:txBody>
      </p:sp>
      <p:pic>
        <p:nvPicPr>
          <p:cNvPr id="5" name="Grafik 1">
            <a:extLst>
              <a:ext uri="{FF2B5EF4-FFF2-40B4-BE49-F238E27FC236}">
                <a16:creationId xmlns:a16="http://schemas.microsoft.com/office/drawing/2014/main" id="{C04CEB4A-1B5A-493F-B606-65405D6B4A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1796" y="1124744"/>
            <a:ext cx="3104660" cy="5301208"/>
          </a:xfrm>
          <a:prstGeom prst="rect">
            <a:avLst/>
          </a:prstGeom>
        </p:spPr>
      </p:pic>
    </p:spTree>
    <p:extLst>
      <p:ext uri="{BB962C8B-B14F-4D97-AF65-F5344CB8AC3E}">
        <p14:creationId xmlns:p14="http://schemas.microsoft.com/office/powerpoint/2010/main" val="633510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 e </a:t>
            </a:r>
            <a:r>
              <a:rPr lang="de-DE" dirty="0" err="1"/>
              <a:t>spesso</a:t>
            </a:r>
            <a:r>
              <a:rPr lang="de-DE" dirty="0"/>
              <a:t> </a:t>
            </a:r>
            <a:r>
              <a:rPr lang="de-DE" dirty="0" err="1"/>
              <a:t>apparentemente</a:t>
            </a:r>
            <a:r>
              <a:rPr lang="de-DE" dirty="0"/>
              <a:t> senza </a:t>
            </a:r>
            <a:r>
              <a:rPr lang="de-DE" dirty="0" err="1"/>
              <a:t>fine</a:t>
            </a:r>
            <a:r>
              <a:rPr lang="de-DE" dirty="0"/>
              <a:t>!</a:t>
            </a:r>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20</a:t>
            </a:fld>
            <a:endParaRPr lang="de-DE" dirty="0"/>
          </a:p>
        </p:txBody>
      </p:sp>
      <p:pic>
        <p:nvPicPr>
          <p:cNvPr id="8" name="Grafik 2">
            <a:extLst>
              <a:ext uri="{FF2B5EF4-FFF2-40B4-BE49-F238E27FC236}">
                <a16:creationId xmlns:a16="http://schemas.microsoft.com/office/drawing/2014/main" id="{ADEBF1E3-629D-40B1-B5E4-4AB33D2F7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992" y="1268760"/>
            <a:ext cx="4104456" cy="2736304"/>
          </a:xfrm>
          <a:prstGeom prst="rect">
            <a:avLst/>
          </a:prstGeom>
        </p:spPr>
      </p:pic>
      <p:pic>
        <p:nvPicPr>
          <p:cNvPr id="9" name="Grafik 2">
            <a:extLst>
              <a:ext uri="{FF2B5EF4-FFF2-40B4-BE49-F238E27FC236}">
                <a16:creationId xmlns:a16="http://schemas.microsoft.com/office/drawing/2014/main" id="{BEA1B296-BA51-44AF-99BB-9D152E1918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20" y="3645024"/>
            <a:ext cx="4219228" cy="2812819"/>
          </a:xfrm>
          <a:prstGeom prst="rect">
            <a:avLst/>
          </a:prstGeom>
        </p:spPr>
      </p:pic>
      <p:pic>
        <p:nvPicPr>
          <p:cNvPr id="2" name="Bild 1" descr="IMG_351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4128" y="4293096"/>
            <a:ext cx="2880320" cy="2160240"/>
          </a:xfrm>
          <a:prstGeom prst="rect">
            <a:avLst/>
          </a:prstGeom>
        </p:spPr>
      </p:pic>
      <p:sp>
        <p:nvSpPr>
          <p:cNvPr id="5" name="Textfeld 4"/>
          <p:cNvSpPr txBox="1"/>
          <p:nvPr/>
        </p:nvSpPr>
        <p:spPr>
          <a:xfrm>
            <a:off x="755576" y="2564904"/>
            <a:ext cx="3600400" cy="1015663"/>
          </a:xfrm>
          <a:prstGeom prst="rect">
            <a:avLst/>
          </a:prstGeom>
          <a:noFill/>
        </p:spPr>
        <p:txBody>
          <a:bodyPr wrap="square" rtlCol="0">
            <a:spAutoFit/>
          </a:bodyPr>
          <a:lstStyle/>
          <a:p>
            <a:pPr algn="r"/>
            <a:r>
              <a:rPr lang="de-DE" sz="2000" dirty="0" err="1"/>
              <a:t>Raccolta</a:t>
            </a:r>
            <a:r>
              <a:rPr lang="de-DE" sz="2000" dirty="0"/>
              <a:t> delle </a:t>
            </a:r>
            <a:r>
              <a:rPr lang="de-DE" sz="2000" dirty="0" err="1"/>
              <a:t>acque</a:t>
            </a:r>
            <a:r>
              <a:rPr lang="de-DE" sz="2000" dirty="0"/>
              <a:t> </a:t>
            </a:r>
            <a:r>
              <a:rPr lang="de-DE" sz="2000" dirty="0" err="1"/>
              <a:t>sotterranee</a:t>
            </a:r>
            <a:r>
              <a:rPr lang="de-DE" sz="2000" dirty="0"/>
              <a:t> </a:t>
            </a:r>
            <a:r>
              <a:rPr lang="de-DE" sz="2000" dirty="0" err="1"/>
              <a:t>tramite</a:t>
            </a:r>
            <a:r>
              <a:rPr lang="de-DE" sz="2000" dirty="0"/>
              <a:t> </a:t>
            </a:r>
            <a:r>
              <a:rPr lang="de-DE" sz="2000" dirty="0" err="1"/>
              <a:t>una</a:t>
            </a:r>
            <a:r>
              <a:rPr lang="de-DE" sz="2000" dirty="0"/>
              <a:t> </a:t>
            </a:r>
            <a:r>
              <a:rPr lang="de-DE" sz="2000" dirty="0" err="1"/>
              <a:t>pompa</a:t>
            </a:r>
            <a:endParaRPr lang="de-DE" sz="2000" dirty="0"/>
          </a:p>
        </p:txBody>
      </p:sp>
    </p:spTree>
    <p:extLst>
      <p:ext uri="{BB962C8B-B14F-4D97-AF65-F5344CB8AC3E}">
        <p14:creationId xmlns:p14="http://schemas.microsoft.com/office/powerpoint/2010/main" val="1121345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360363" indent="-360363"/>
            <a:r>
              <a:rPr lang="it-IT" dirty="0"/>
              <a:t>La sua gente gentile e ospitale</a:t>
            </a:r>
          </a:p>
          <a:p>
            <a:pPr marL="760413" lvl="1" indent="-360363"/>
            <a:r>
              <a:rPr lang="it-IT" dirty="0"/>
              <a:t>In molti villaggi vivono semplicemente, senza elettricità e senza acqua corrente (e quando c’è, si tratta di una piccola fontanella)</a:t>
            </a:r>
          </a:p>
          <a:p>
            <a:pPr marL="760413" lvl="1" indent="-360363"/>
            <a:r>
              <a:rPr lang="it-IT" dirty="0"/>
              <a:t>Riparano auto e macchinari semplici (se ne hanno) con i mezzi più semplici</a:t>
            </a:r>
          </a:p>
          <a:p>
            <a:pPr marL="360363" indent="-360363"/>
            <a:r>
              <a:rPr lang="it-IT" dirty="0"/>
              <a:t>La sua natura è fantastica e in gran parte incontaminata</a:t>
            </a:r>
          </a:p>
          <a:p>
            <a:pPr marL="360363" indent="-360363"/>
            <a:r>
              <a:rPr lang="it-IT" dirty="0"/>
              <a:t>Il rapporto linguisticamente, culturalmente ed etnicamente stretto con i persiani - la lingua nazionale è il </a:t>
            </a:r>
            <a:r>
              <a:rPr lang="it-IT" dirty="0" err="1"/>
              <a:t>tàgico</a:t>
            </a:r>
            <a:r>
              <a:rPr lang="it-IT" dirty="0"/>
              <a:t> (dialetto farsi)</a:t>
            </a:r>
          </a:p>
          <a:p>
            <a:endParaRPr lang="de-DE" dirty="0"/>
          </a:p>
        </p:txBody>
      </p:sp>
      <p:sp>
        <p:nvSpPr>
          <p:cNvPr id="3" name="Titel 2"/>
          <p:cNvSpPr>
            <a:spLocks noGrp="1"/>
          </p:cNvSpPr>
          <p:nvPr>
            <p:ph type="title"/>
          </p:nvPr>
        </p:nvSpPr>
        <p:spPr/>
        <p:txBody>
          <a:bodyPr/>
          <a:lstStyle/>
          <a:p>
            <a:r>
              <a:rPr lang="de-DE" dirty="0"/>
              <a:t>Cosa </a:t>
            </a:r>
            <a:r>
              <a:rPr lang="de-DE" dirty="0" err="1"/>
              <a:t>rende</a:t>
            </a:r>
            <a:r>
              <a:rPr lang="de-DE" dirty="0"/>
              <a:t> </a:t>
            </a:r>
            <a:r>
              <a:rPr lang="de-DE" dirty="0" err="1"/>
              <a:t>questo</a:t>
            </a:r>
            <a:r>
              <a:rPr lang="de-DE" dirty="0"/>
              <a:t> </a:t>
            </a:r>
            <a:r>
              <a:rPr lang="de-DE" dirty="0" err="1"/>
              <a:t>paese</a:t>
            </a:r>
            <a:r>
              <a:rPr lang="de-DE" dirty="0"/>
              <a:t> </a:t>
            </a:r>
            <a:r>
              <a:rPr lang="de-DE" dirty="0" err="1"/>
              <a:t>così</a:t>
            </a:r>
            <a:r>
              <a:rPr lang="de-DE" dirty="0"/>
              <a:t> </a:t>
            </a:r>
            <a:r>
              <a:rPr lang="de-DE" dirty="0" err="1"/>
              <a:t>speciale</a:t>
            </a:r>
            <a:r>
              <a:rPr lang="de-DE" dirty="0"/>
              <a:t>?</a:t>
            </a:r>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21</a:t>
            </a:fld>
            <a:endParaRPr lang="de-DE" dirty="0"/>
          </a:p>
        </p:txBody>
      </p:sp>
    </p:spTree>
    <p:extLst>
      <p:ext uri="{BB962C8B-B14F-4D97-AF65-F5344CB8AC3E}">
        <p14:creationId xmlns:p14="http://schemas.microsoft.com/office/powerpoint/2010/main" val="3334050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it-IT" dirty="0"/>
              <a:t>Esportazione di alluminio e di elettricità (diga di </a:t>
            </a:r>
            <a:r>
              <a:rPr lang="it-IT" dirty="0" err="1"/>
              <a:t>Nurek</a:t>
            </a:r>
            <a:r>
              <a:rPr lang="it-IT" dirty="0"/>
              <a:t>)</a:t>
            </a:r>
          </a:p>
          <a:p>
            <a:r>
              <a:rPr lang="it-IT" dirty="0"/>
              <a:t>I rimborsi di quasi 1 milione di cittadini che vivono in Russia rappresentano quasi il 50% della produzione economica</a:t>
            </a:r>
          </a:p>
          <a:p>
            <a:r>
              <a:rPr lang="it-IT" dirty="0"/>
              <a:t>Dall'estrazione mineraria, dalla lavorazione dei metalli e dall'agricoltura</a:t>
            </a:r>
          </a:p>
          <a:p>
            <a:r>
              <a:rPr lang="it-IT" dirty="0"/>
              <a:t>L'agricoltura rimane un settore economico importante (autosufficiente), ma contribuisce poco al PIL</a:t>
            </a:r>
          </a:p>
        </p:txBody>
      </p:sp>
      <p:sp>
        <p:nvSpPr>
          <p:cNvPr id="3" name="Titel 2"/>
          <p:cNvSpPr>
            <a:spLocks noGrp="1"/>
          </p:cNvSpPr>
          <p:nvPr>
            <p:ph type="title"/>
          </p:nvPr>
        </p:nvSpPr>
        <p:spPr/>
        <p:txBody>
          <a:bodyPr/>
          <a:lstStyle/>
          <a:p>
            <a:r>
              <a:rPr lang="de-DE" dirty="0"/>
              <a:t>Di </a:t>
            </a:r>
            <a:r>
              <a:rPr lang="de-DE" dirty="0" err="1"/>
              <a:t>cosa</a:t>
            </a:r>
            <a:r>
              <a:rPr lang="de-DE" dirty="0"/>
              <a:t> </a:t>
            </a:r>
            <a:r>
              <a:rPr lang="de-DE" dirty="0" err="1"/>
              <a:t>vivono</a:t>
            </a:r>
            <a:r>
              <a:rPr lang="de-DE" dirty="0"/>
              <a:t>?</a:t>
            </a:r>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22</a:t>
            </a:fld>
            <a:endParaRPr lang="de-DE" dirty="0"/>
          </a:p>
        </p:txBody>
      </p:sp>
    </p:spTree>
    <p:extLst>
      <p:ext uri="{BB962C8B-B14F-4D97-AF65-F5344CB8AC3E}">
        <p14:creationId xmlns:p14="http://schemas.microsoft.com/office/powerpoint/2010/main" val="2905069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it-IT" dirty="0"/>
              <a:t>Economicamente il Tagikistan è uno dei paesi più poveri del mondo.</a:t>
            </a:r>
          </a:p>
          <a:p>
            <a:r>
              <a:rPr lang="it-IT" dirty="0"/>
              <a:t>Sulla carta è una Repubblica presidenziale democratica. In realtà è repressiva e con un'amministrazione corrotta: pochi hanno potere e denaro.</a:t>
            </a:r>
          </a:p>
          <a:p>
            <a:r>
              <a:rPr lang="it-IT" dirty="0"/>
              <a:t>Al di fuori di </a:t>
            </a:r>
            <a:r>
              <a:rPr lang="it-IT" dirty="0" err="1"/>
              <a:t>Dushanbe</a:t>
            </a:r>
            <a:r>
              <a:rPr lang="it-IT" dirty="0"/>
              <a:t> la fornitura di acqua ed elettricità non è garantita – Le acque reflue filtrano nel terreno.</a:t>
            </a:r>
          </a:p>
          <a:p>
            <a:r>
              <a:rPr lang="it-IT" dirty="0"/>
              <a:t>Secondo più alto tasso di malattie diarroiche, nono tasso di mortalità diarroica più alto al mondo.</a:t>
            </a:r>
          </a:p>
          <a:p>
            <a:r>
              <a:rPr lang="it-IT" dirty="0"/>
              <a:t>Assistenza sanitaria arretrata.</a:t>
            </a:r>
            <a:endParaRPr lang="de-DE" dirty="0"/>
          </a:p>
        </p:txBody>
      </p:sp>
      <p:sp>
        <p:nvSpPr>
          <p:cNvPr id="3" name="Titel 2"/>
          <p:cNvSpPr>
            <a:spLocks noGrp="1"/>
          </p:cNvSpPr>
          <p:nvPr>
            <p:ph type="title"/>
          </p:nvPr>
        </p:nvSpPr>
        <p:spPr/>
        <p:txBody>
          <a:bodyPr/>
          <a:lstStyle/>
          <a:p>
            <a:r>
              <a:rPr lang="de-DE" dirty="0"/>
              <a:t>Cosa </a:t>
            </a:r>
            <a:r>
              <a:rPr lang="de-DE" dirty="0" err="1"/>
              <a:t>manca</a:t>
            </a:r>
            <a:r>
              <a:rPr lang="de-DE" dirty="0"/>
              <a:t> in </a:t>
            </a:r>
            <a:r>
              <a:rPr lang="de-DE" dirty="0" err="1"/>
              <a:t>questo</a:t>
            </a:r>
            <a:r>
              <a:rPr lang="de-DE" dirty="0"/>
              <a:t> </a:t>
            </a:r>
            <a:r>
              <a:rPr lang="de-DE" dirty="0" err="1"/>
              <a:t>paese</a:t>
            </a:r>
            <a:r>
              <a:rPr lang="de-DE" dirty="0"/>
              <a:t>? Di </a:t>
            </a:r>
            <a:r>
              <a:rPr lang="de-DE" dirty="0" err="1"/>
              <a:t>cosa</a:t>
            </a:r>
            <a:r>
              <a:rPr lang="de-DE" dirty="0"/>
              <a:t> </a:t>
            </a:r>
            <a:r>
              <a:rPr lang="de-DE" dirty="0" err="1"/>
              <a:t>soffre</a:t>
            </a:r>
            <a:r>
              <a:rPr lang="de-DE" dirty="0"/>
              <a:t>?</a:t>
            </a:r>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23</a:t>
            </a:fld>
            <a:endParaRPr lang="de-DE" dirty="0"/>
          </a:p>
        </p:txBody>
      </p:sp>
    </p:spTree>
    <p:extLst>
      <p:ext uri="{BB962C8B-B14F-4D97-AF65-F5344CB8AC3E}">
        <p14:creationId xmlns:p14="http://schemas.microsoft.com/office/powerpoint/2010/main" val="678563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WHO, UNICEF, DEZA, SECO, HELVETAS, </a:t>
            </a:r>
            <a:r>
              <a:rPr lang="it-IT" dirty="0"/>
              <a:t>GIZ e altri sostengono da anni progetti in Tagikistan, tra l'altro, per fornire alla popolazione acqua potabile pulita.</a:t>
            </a:r>
          </a:p>
          <a:p>
            <a:r>
              <a:rPr lang="it-IT" dirty="0"/>
              <a:t>Medici di famiglia e chirurghi svizzeri sostengono e formano il personale medico locale</a:t>
            </a:r>
          </a:p>
          <a:p>
            <a:r>
              <a:rPr lang="de-DE" dirty="0"/>
              <a:t>E </a:t>
            </a:r>
            <a:r>
              <a:rPr lang="de-DE" dirty="0" err="1"/>
              <a:t>noi</a:t>
            </a:r>
            <a:r>
              <a:rPr lang="de-DE" dirty="0"/>
              <a:t> </a:t>
            </a:r>
            <a:r>
              <a:rPr lang="de-DE" b="1" dirty="0"/>
              <a:t>LIONS</a:t>
            </a:r>
            <a:r>
              <a:rPr lang="de-DE" dirty="0"/>
              <a:t> </a:t>
            </a:r>
            <a:r>
              <a:rPr lang="it-CH" dirty="0"/>
              <a:t>aiutiamo tramite il progetto</a:t>
            </a:r>
            <a:r>
              <a:rPr lang="de-DE" dirty="0"/>
              <a:t> </a:t>
            </a:r>
            <a:r>
              <a:rPr lang="de-DE" b="1" dirty="0"/>
              <a:t>CLEAN WATER</a:t>
            </a:r>
          </a:p>
          <a:p>
            <a:endParaRPr lang="de-DE" dirty="0"/>
          </a:p>
        </p:txBody>
      </p:sp>
      <p:sp>
        <p:nvSpPr>
          <p:cNvPr id="3" name="Titel 2"/>
          <p:cNvSpPr>
            <a:spLocks noGrp="1"/>
          </p:cNvSpPr>
          <p:nvPr>
            <p:ph type="title"/>
          </p:nvPr>
        </p:nvSpPr>
        <p:spPr/>
        <p:txBody>
          <a:bodyPr/>
          <a:lstStyle/>
          <a:p>
            <a:r>
              <a:rPr lang="de-DE" dirty="0"/>
              <a:t>Chi </a:t>
            </a:r>
            <a:r>
              <a:rPr lang="de-DE" dirty="0" err="1"/>
              <a:t>aiuta</a:t>
            </a:r>
            <a:r>
              <a:rPr lang="de-DE" dirty="0"/>
              <a:t>?</a:t>
            </a:r>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24</a:t>
            </a:fld>
            <a:endParaRPr lang="de-DE" dirty="0"/>
          </a:p>
        </p:txBody>
      </p:sp>
      <p:pic>
        <p:nvPicPr>
          <p:cNvPr id="5" name="Bild 4"/>
          <p:cNvPicPr>
            <a:picLocks noChangeAspect="1"/>
          </p:cNvPicPr>
          <p:nvPr/>
        </p:nvPicPr>
        <p:blipFill>
          <a:blip r:embed="rId3"/>
          <a:stretch>
            <a:fillRect/>
          </a:stretch>
        </p:blipFill>
        <p:spPr>
          <a:xfrm>
            <a:off x="251520" y="3212976"/>
            <a:ext cx="8554190" cy="3240360"/>
          </a:xfrm>
          <a:prstGeom prst="rect">
            <a:avLst/>
          </a:prstGeom>
        </p:spPr>
      </p:pic>
    </p:spTree>
    <p:extLst>
      <p:ext uri="{BB962C8B-B14F-4D97-AF65-F5344CB8AC3E}">
        <p14:creationId xmlns:p14="http://schemas.microsoft.com/office/powerpoint/2010/main" val="2332334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173038" indent="-173038">
              <a:buNone/>
            </a:pPr>
            <a:r>
              <a:rPr lang="de-DE" sz="3200" b="1" dirty="0"/>
              <a:t>Grazie di </a:t>
            </a:r>
            <a:r>
              <a:rPr lang="de-DE" sz="3200" b="1" dirty="0" err="1"/>
              <a:t>cuore</a:t>
            </a:r>
            <a:endParaRPr lang="de-DE" sz="3200" b="1"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25</a:t>
            </a:fld>
            <a:endParaRPr lang="de-DE" dirty="0"/>
          </a:p>
        </p:txBody>
      </p:sp>
      <p:pic>
        <p:nvPicPr>
          <p:cNvPr id="5" name="Inhaltsplatzhalter 4">
            <a:extLst>
              <a:ext uri="{FF2B5EF4-FFF2-40B4-BE49-F238E27FC236}">
                <a16:creationId xmlns:a16="http://schemas.microsoft.com/office/drawing/2014/main" id="{4DA8CC14-4ADA-4E2F-B1C3-CE6E9C07CA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5580112" y="2712084"/>
            <a:ext cx="3237196" cy="3237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hteck 5"/>
          <p:cNvSpPr/>
          <p:nvPr/>
        </p:nvSpPr>
        <p:spPr>
          <a:xfrm>
            <a:off x="432048" y="4874384"/>
            <a:ext cx="4572000" cy="1938992"/>
          </a:xfrm>
          <a:prstGeom prst="rect">
            <a:avLst/>
          </a:prstGeom>
        </p:spPr>
        <p:txBody>
          <a:bodyPr>
            <a:spAutoFit/>
          </a:bodyPr>
          <a:lstStyle/>
          <a:p>
            <a:pPr marL="0" indent="0">
              <a:buFont typeface="Arial" charset="0"/>
              <a:buNone/>
              <a:defRPr/>
            </a:pPr>
            <a:r>
              <a:rPr lang="de-DE" sz="1600" dirty="0" err="1"/>
              <a:t>Fonti</a:t>
            </a:r>
            <a:r>
              <a:rPr lang="de-DE" sz="1600" dirty="0"/>
              <a:t>:</a:t>
            </a:r>
          </a:p>
          <a:p>
            <a:pPr marL="285750" indent="-285750">
              <a:buFont typeface="Arial"/>
              <a:buChar char="•"/>
              <a:defRPr/>
            </a:pPr>
            <a:r>
              <a:rPr lang="de-DE" sz="1600" dirty="0"/>
              <a:t>Fotografie e </a:t>
            </a:r>
            <a:r>
              <a:rPr lang="de-DE" sz="1600" dirty="0" err="1"/>
              <a:t>grafici</a:t>
            </a:r>
            <a:r>
              <a:rPr lang="de-DE" sz="1600" dirty="0"/>
              <a:t>: Dr. med. K. Grimm</a:t>
            </a:r>
          </a:p>
          <a:p>
            <a:pPr marL="285750" indent="-285750">
              <a:buFont typeface="Arial"/>
              <a:buChar char="•"/>
              <a:tabLst>
                <a:tab pos="1258888" algn="l"/>
              </a:tabLst>
              <a:defRPr/>
            </a:pPr>
            <a:r>
              <a:rPr lang="de-DE" sz="1600" dirty="0" err="1"/>
              <a:t>Contenuti</a:t>
            </a:r>
            <a:r>
              <a:rPr lang="de-DE" sz="1600" dirty="0"/>
              <a:t>:	Dr. med. K. Grimm,</a:t>
            </a:r>
            <a:br>
              <a:rPr lang="de-DE" sz="1600" dirty="0"/>
            </a:br>
            <a:r>
              <a:rPr lang="de-DE" sz="1600" dirty="0"/>
              <a:t>	DEZA, R. </a:t>
            </a:r>
            <a:r>
              <a:rPr lang="de-DE" sz="1600" dirty="0" err="1"/>
              <a:t>Chenevard</a:t>
            </a:r>
            <a:r>
              <a:rPr lang="de-DE" sz="1600" dirty="0"/>
              <a:t>,</a:t>
            </a:r>
          </a:p>
          <a:p>
            <a:pPr marL="182563" indent="-182563">
              <a:buFont typeface="Arial" charset="0"/>
              <a:buNone/>
              <a:tabLst>
                <a:tab pos="1258888" algn="l"/>
              </a:tabLst>
              <a:defRPr/>
            </a:pPr>
            <a:r>
              <a:rPr lang="de-DE" sz="1600" dirty="0"/>
              <a:t>		EDA, W. Roos</a:t>
            </a:r>
          </a:p>
          <a:p>
            <a:pPr marL="182563" indent="-182563">
              <a:tabLst>
                <a:tab pos="801688" algn="l"/>
              </a:tabLst>
              <a:defRPr/>
            </a:pPr>
            <a:r>
              <a:rPr lang="de-DE" sz="1600" dirty="0" err="1"/>
              <a:t>Ulteriori</a:t>
            </a:r>
            <a:r>
              <a:rPr lang="de-DE" sz="1600" dirty="0"/>
              <a:t> </a:t>
            </a:r>
            <a:r>
              <a:rPr lang="de-DE" sz="1600" dirty="0" err="1"/>
              <a:t>informazioni</a:t>
            </a:r>
            <a:r>
              <a:rPr lang="de-DE" sz="1600" dirty="0"/>
              <a:t>: </a:t>
            </a:r>
            <a:r>
              <a:rPr lang="de-DE" sz="1600" dirty="0" err="1"/>
              <a:t>vedi</a:t>
            </a:r>
            <a:r>
              <a:rPr lang="de-DE" sz="1600" dirty="0"/>
              <a:t> </a:t>
            </a:r>
            <a:r>
              <a:rPr lang="de-DE" sz="1600" dirty="0" err="1"/>
              <a:t>note</a:t>
            </a:r>
            <a:endParaRPr lang="de-DE" sz="1600" dirty="0"/>
          </a:p>
          <a:p>
            <a:pPr marL="182563" indent="-182563">
              <a:buFont typeface="Arial" charset="0"/>
              <a:buNone/>
              <a:tabLst>
                <a:tab pos="801688" algn="l"/>
              </a:tabLst>
              <a:defRPr/>
            </a:pPr>
            <a:endParaRPr lang="de-DE" dirty="0"/>
          </a:p>
        </p:txBody>
      </p:sp>
    </p:spTree>
    <p:extLst>
      <p:ext uri="{BB962C8B-B14F-4D97-AF65-F5344CB8AC3E}">
        <p14:creationId xmlns:p14="http://schemas.microsoft.com/office/powerpoint/2010/main" val="1384301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t>Tagikistan</a:t>
            </a:r>
            <a:r>
              <a:rPr lang="de-DE" dirty="0"/>
              <a:t> e i </a:t>
            </a:r>
            <a:r>
              <a:rPr lang="de-DE" dirty="0" err="1"/>
              <a:t>suoi</a:t>
            </a:r>
            <a:r>
              <a:rPr lang="de-DE" dirty="0"/>
              <a:t> „</a:t>
            </a:r>
            <a:r>
              <a:rPr lang="de-DE" dirty="0" err="1"/>
              <a:t>vicini</a:t>
            </a:r>
            <a:r>
              <a:rPr lang="de-DE" dirty="0"/>
              <a:t>“</a:t>
            </a:r>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3</a:t>
            </a:fld>
            <a:endParaRPr lang="de-DE" dirty="0"/>
          </a:p>
        </p:txBody>
      </p:sp>
      <p:pic>
        <p:nvPicPr>
          <p:cNvPr id="7" name="Bild 6"/>
          <p:cNvPicPr>
            <a:picLocks noChangeAspect="1"/>
          </p:cNvPicPr>
          <p:nvPr/>
        </p:nvPicPr>
        <p:blipFill>
          <a:blip r:embed="rId3"/>
          <a:stretch>
            <a:fillRect/>
          </a:stretch>
        </p:blipFill>
        <p:spPr>
          <a:xfrm>
            <a:off x="1979712" y="1412776"/>
            <a:ext cx="6798444" cy="5001290"/>
          </a:xfrm>
          <a:prstGeom prst="rect">
            <a:avLst/>
          </a:prstGeom>
        </p:spPr>
      </p:pic>
    </p:spTree>
    <p:extLst>
      <p:ext uri="{BB962C8B-B14F-4D97-AF65-F5344CB8AC3E}">
        <p14:creationId xmlns:p14="http://schemas.microsoft.com/office/powerpoint/2010/main" val="1815629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t>Tagikistan</a:t>
            </a:r>
            <a:r>
              <a:rPr lang="de-DE" dirty="0"/>
              <a:t> </a:t>
            </a:r>
            <a:r>
              <a:rPr lang="mr-IN" dirty="0"/>
              <a:t>–</a:t>
            </a:r>
            <a:r>
              <a:rPr lang="de-DE" dirty="0"/>
              <a:t> </a:t>
            </a:r>
            <a:r>
              <a:rPr lang="de-DE" dirty="0" err="1"/>
              <a:t>all‘ovest</a:t>
            </a:r>
            <a:r>
              <a:rPr lang="de-DE" dirty="0"/>
              <a:t>, </a:t>
            </a:r>
            <a:r>
              <a:rPr lang="de-DE" dirty="0" err="1"/>
              <a:t>l‘agricoltura</a:t>
            </a:r>
            <a:r>
              <a:rPr lang="de-DE" dirty="0"/>
              <a:t> ...</a:t>
            </a:r>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4</a:t>
            </a:fld>
            <a:endParaRPr lang="de-DE" dirty="0"/>
          </a:p>
        </p:txBody>
      </p:sp>
      <p:pic>
        <p:nvPicPr>
          <p:cNvPr id="5" name="Grafik 2">
            <a:extLst>
              <a:ext uri="{FF2B5EF4-FFF2-40B4-BE49-F238E27FC236}">
                <a16:creationId xmlns:a16="http://schemas.microsoft.com/office/drawing/2014/main" id="{A8631060-0708-419A-9FA2-C31B210DEB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412776"/>
            <a:ext cx="7459588" cy="4973059"/>
          </a:xfrm>
          <a:prstGeom prst="rect">
            <a:avLst/>
          </a:prstGeom>
        </p:spPr>
      </p:pic>
      <p:pic>
        <p:nvPicPr>
          <p:cNvPr id="6" name="Grafik 3">
            <a:extLst>
              <a:ext uri="{FF2B5EF4-FFF2-40B4-BE49-F238E27FC236}">
                <a16:creationId xmlns:a16="http://schemas.microsoft.com/office/drawing/2014/main" id="{0B31A510-FA68-4D0A-A71C-7E21C33E46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2240" y="1414453"/>
            <a:ext cx="2054698" cy="1367054"/>
          </a:xfrm>
          <a:prstGeom prst="rect">
            <a:avLst/>
          </a:prstGeom>
        </p:spPr>
      </p:pic>
    </p:spTree>
    <p:extLst>
      <p:ext uri="{BB962C8B-B14F-4D97-AF65-F5344CB8AC3E}">
        <p14:creationId xmlns:p14="http://schemas.microsoft.com/office/powerpoint/2010/main" val="2882726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All’est</a:t>
            </a:r>
            <a:r>
              <a:rPr lang="de-CH" dirty="0"/>
              <a:t>, la </a:t>
            </a:r>
            <a:r>
              <a:rPr lang="de-CH" dirty="0" err="1"/>
              <a:t>catena</a:t>
            </a:r>
            <a:r>
              <a:rPr lang="de-CH" dirty="0"/>
              <a:t> </a:t>
            </a:r>
            <a:r>
              <a:rPr lang="de-CH" dirty="0" err="1"/>
              <a:t>montuosa</a:t>
            </a:r>
            <a:r>
              <a:rPr lang="de-CH" dirty="0"/>
              <a:t> del Pamir</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5</a:t>
            </a:fld>
            <a:endParaRPr lang="de-DE" dirty="0"/>
          </a:p>
        </p:txBody>
      </p:sp>
      <p:pic>
        <p:nvPicPr>
          <p:cNvPr id="5" name="Grafik 5">
            <a:extLst>
              <a:ext uri="{FF2B5EF4-FFF2-40B4-BE49-F238E27FC236}">
                <a16:creationId xmlns:a16="http://schemas.microsoft.com/office/drawing/2014/main" id="{8A31D320-8055-4260-909A-4EB98835F93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28578" y="1556792"/>
            <a:ext cx="8319886" cy="4824536"/>
          </a:xfrm>
          <a:prstGeom prst="rect">
            <a:avLst/>
          </a:prstGeom>
        </p:spPr>
      </p:pic>
    </p:spTree>
    <p:extLst>
      <p:ext uri="{BB962C8B-B14F-4D97-AF65-F5344CB8AC3E}">
        <p14:creationId xmlns:p14="http://schemas.microsoft.com/office/powerpoint/2010/main" val="4211513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Svizzera </a:t>
            </a:r>
            <a:r>
              <a:rPr lang="mr-IN" dirty="0"/>
              <a:t>–</a:t>
            </a:r>
            <a:r>
              <a:rPr lang="de-DE" dirty="0"/>
              <a:t> </a:t>
            </a:r>
            <a:r>
              <a:rPr lang="de-DE" dirty="0" err="1"/>
              <a:t>Tagikistan</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6</a:t>
            </a:fld>
            <a:endParaRPr lang="de-DE" dirty="0"/>
          </a:p>
        </p:txBody>
      </p:sp>
      <p:graphicFrame>
        <p:nvGraphicFramePr>
          <p:cNvPr id="5" name="Tabelle 4">
            <a:extLst>
              <a:ext uri="{FF2B5EF4-FFF2-40B4-BE49-F238E27FC236}">
                <a16:creationId xmlns:a16="http://schemas.microsoft.com/office/drawing/2014/main" id="{5295F732-08BC-4284-A7C3-3F18ABCB02FD}"/>
              </a:ext>
            </a:extLst>
          </p:cNvPr>
          <p:cNvGraphicFramePr>
            <a:graphicFrameLocks noGrp="1"/>
          </p:cNvGraphicFramePr>
          <p:nvPr>
            <p:extLst>
              <p:ext uri="{D42A27DB-BD31-4B8C-83A1-F6EECF244321}">
                <p14:modId xmlns:p14="http://schemas.microsoft.com/office/powerpoint/2010/main" val="297322664"/>
              </p:ext>
            </p:extLst>
          </p:nvPr>
        </p:nvGraphicFramePr>
        <p:xfrm>
          <a:off x="251521" y="2006892"/>
          <a:ext cx="8640959" cy="4087660"/>
        </p:xfrm>
        <a:graphic>
          <a:graphicData uri="http://schemas.openxmlformats.org/drawingml/2006/table">
            <a:tbl>
              <a:tblPr firstRow="1" bandRow="1">
                <a:tableStyleId>{C083E6E3-FA7D-4D7B-A595-EF9225AFEA82}</a:tableStyleId>
              </a:tblPr>
              <a:tblGrid>
                <a:gridCol w="3168351">
                  <a:extLst>
                    <a:ext uri="{9D8B030D-6E8A-4147-A177-3AD203B41FA5}">
                      <a16:colId xmlns:a16="http://schemas.microsoft.com/office/drawing/2014/main" val="3997872770"/>
                    </a:ext>
                  </a:extLst>
                </a:gridCol>
                <a:gridCol w="2736304">
                  <a:extLst>
                    <a:ext uri="{9D8B030D-6E8A-4147-A177-3AD203B41FA5}">
                      <a16:colId xmlns:a16="http://schemas.microsoft.com/office/drawing/2014/main" val="998754187"/>
                    </a:ext>
                  </a:extLst>
                </a:gridCol>
                <a:gridCol w="2736304">
                  <a:extLst>
                    <a:ext uri="{9D8B030D-6E8A-4147-A177-3AD203B41FA5}">
                      <a16:colId xmlns:a16="http://schemas.microsoft.com/office/drawing/2014/main" val="3002112307"/>
                    </a:ext>
                  </a:extLst>
                </a:gridCol>
              </a:tblGrid>
              <a:tr h="360021">
                <a:tc>
                  <a:txBody>
                    <a:bodyPr/>
                    <a:lstStyle/>
                    <a:p>
                      <a:endParaRPr lang="de-CH" dirty="0"/>
                    </a:p>
                  </a:txBody>
                  <a:tcPr/>
                </a:tc>
                <a:tc>
                  <a:txBody>
                    <a:bodyPr/>
                    <a:lstStyle/>
                    <a:p>
                      <a:r>
                        <a:rPr lang="de-CH" dirty="0">
                          <a:solidFill>
                            <a:srgbClr val="FFFFFF"/>
                          </a:solidFill>
                        </a:rPr>
                        <a:t>Schweiz</a:t>
                      </a:r>
                    </a:p>
                  </a:txBody>
                  <a:tcPr>
                    <a:solidFill>
                      <a:srgbClr val="FF0000"/>
                    </a:solidFill>
                  </a:tcPr>
                </a:tc>
                <a:tc>
                  <a:txBody>
                    <a:bodyPr/>
                    <a:lstStyle/>
                    <a:p>
                      <a:r>
                        <a:rPr lang="de-CH" dirty="0"/>
                        <a:t>   </a:t>
                      </a:r>
                      <a:r>
                        <a:rPr lang="de-CH" dirty="0">
                          <a:solidFill>
                            <a:schemeClr val="bg1"/>
                          </a:solidFill>
                        </a:rPr>
                        <a:t>Tadschikistan</a:t>
                      </a:r>
                    </a:p>
                  </a:txBody>
                  <a:tcPr>
                    <a:solidFill>
                      <a:srgbClr val="008000"/>
                    </a:solidFill>
                  </a:tcPr>
                </a:tc>
                <a:extLst>
                  <a:ext uri="{0D108BD9-81ED-4DB2-BD59-A6C34878D82A}">
                    <a16:rowId xmlns:a16="http://schemas.microsoft.com/office/drawing/2014/main" val="2304389446"/>
                  </a:ext>
                </a:extLst>
              </a:tr>
              <a:tr h="330020">
                <a:tc>
                  <a:txBody>
                    <a:bodyPr/>
                    <a:lstStyle/>
                    <a:p>
                      <a:pPr marL="182563" indent="-182563"/>
                      <a:r>
                        <a:rPr lang="de-CH" sz="1500" dirty="0"/>
                        <a:t>   Forma di </a:t>
                      </a:r>
                      <a:r>
                        <a:rPr lang="de-CH" sz="1500" dirty="0" err="1"/>
                        <a:t>governo</a:t>
                      </a:r>
                      <a:endParaRPr lang="de-CH" sz="1500" dirty="0"/>
                    </a:p>
                  </a:txBody>
                  <a:tcPr/>
                </a:tc>
                <a:tc>
                  <a:txBody>
                    <a:bodyPr/>
                    <a:lstStyle/>
                    <a:p>
                      <a:r>
                        <a:rPr lang="de-CH" sz="1500" dirty="0"/>
                        <a:t>  </a:t>
                      </a:r>
                      <a:r>
                        <a:rPr lang="de-CH" sz="1500" dirty="0" err="1"/>
                        <a:t>Federale</a:t>
                      </a:r>
                      <a:r>
                        <a:rPr lang="de-CH" sz="1500" dirty="0"/>
                        <a:t>, </a:t>
                      </a:r>
                      <a:r>
                        <a:rPr lang="de-CH" sz="1500" dirty="0" err="1"/>
                        <a:t>democrazia</a:t>
                      </a:r>
                      <a:r>
                        <a:rPr lang="de-CH" sz="1500" dirty="0"/>
                        <a:t> </a:t>
                      </a:r>
                      <a:r>
                        <a:rPr lang="de-CH" sz="1500" dirty="0" err="1"/>
                        <a:t>diretta</a:t>
                      </a:r>
                      <a:endParaRPr lang="de-CH" sz="1500" dirty="0"/>
                    </a:p>
                  </a:txBody>
                  <a:tcPr/>
                </a:tc>
                <a:tc>
                  <a:txBody>
                    <a:bodyPr/>
                    <a:lstStyle/>
                    <a:p>
                      <a:r>
                        <a:rPr lang="de-CH" sz="1500" dirty="0"/>
                        <a:t>   Repubblica </a:t>
                      </a:r>
                      <a:r>
                        <a:rPr lang="de-CH" sz="1500" dirty="0" err="1"/>
                        <a:t>presidenziale</a:t>
                      </a:r>
                      <a:endParaRPr lang="de-CH" sz="1500" dirty="0"/>
                    </a:p>
                  </a:txBody>
                  <a:tcPr/>
                </a:tc>
                <a:extLst>
                  <a:ext uri="{0D108BD9-81ED-4DB2-BD59-A6C34878D82A}">
                    <a16:rowId xmlns:a16="http://schemas.microsoft.com/office/drawing/2014/main" val="1418328612"/>
                  </a:ext>
                </a:extLst>
              </a:tr>
              <a:tr h="330020">
                <a:tc>
                  <a:txBody>
                    <a:bodyPr/>
                    <a:lstStyle/>
                    <a:p>
                      <a:pPr marL="182563" indent="-182563"/>
                      <a:r>
                        <a:rPr lang="de-CH" sz="1500" dirty="0"/>
                        <a:t>   </a:t>
                      </a:r>
                      <a:r>
                        <a:rPr lang="de-CH" sz="1500" dirty="0" err="1"/>
                        <a:t>Costituzione</a:t>
                      </a:r>
                      <a:r>
                        <a:rPr lang="de-CH" sz="1500" dirty="0"/>
                        <a:t> / </a:t>
                      </a:r>
                      <a:r>
                        <a:rPr lang="de-CH" sz="1500" dirty="0" err="1"/>
                        <a:t>Indipendenza</a:t>
                      </a:r>
                      <a:endParaRPr lang="de-CH" sz="1500" dirty="0"/>
                    </a:p>
                  </a:txBody>
                  <a:tcPr/>
                </a:tc>
                <a:tc>
                  <a:txBody>
                    <a:bodyPr/>
                    <a:lstStyle/>
                    <a:p>
                      <a:r>
                        <a:rPr lang="de-CH" sz="1500" dirty="0"/>
                        <a:t>  1291</a:t>
                      </a:r>
                    </a:p>
                  </a:txBody>
                  <a:tcPr/>
                </a:tc>
                <a:tc>
                  <a:txBody>
                    <a:bodyPr/>
                    <a:lstStyle/>
                    <a:p>
                      <a:r>
                        <a:rPr lang="de-CH" sz="1500" dirty="0"/>
                        <a:t>   1991</a:t>
                      </a:r>
                    </a:p>
                  </a:txBody>
                  <a:tcPr/>
                </a:tc>
                <a:extLst>
                  <a:ext uri="{0D108BD9-81ED-4DB2-BD59-A6C34878D82A}">
                    <a16:rowId xmlns:a16="http://schemas.microsoft.com/office/drawing/2014/main" val="3004544579"/>
                  </a:ext>
                </a:extLst>
              </a:tr>
              <a:tr h="342352">
                <a:tc>
                  <a:txBody>
                    <a:bodyPr/>
                    <a:lstStyle/>
                    <a:p>
                      <a:r>
                        <a:rPr lang="de-CH" sz="1500" dirty="0"/>
                        <a:t>   </a:t>
                      </a:r>
                      <a:r>
                        <a:rPr lang="de-CH" sz="1500" dirty="0" err="1">
                          <a:solidFill>
                            <a:srgbClr val="FF0000"/>
                          </a:solidFill>
                        </a:rPr>
                        <a:t>Abitanti</a:t>
                      </a:r>
                      <a:r>
                        <a:rPr lang="de-CH" sz="1500" dirty="0">
                          <a:solidFill>
                            <a:srgbClr val="FF0000"/>
                          </a:solidFill>
                        </a:rPr>
                        <a:t>  (2016)</a:t>
                      </a:r>
                    </a:p>
                  </a:txBody>
                  <a:tcPr/>
                </a:tc>
                <a:tc>
                  <a:txBody>
                    <a:bodyPr/>
                    <a:lstStyle/>
                    <a:p>
                      <a:r>
                        <a:rPr lang="de-CH" sz="1500" dirty="0"/>
                        <a:t>   </a:t>
                      </a:r>
                      <a:r>
                        <a:rPr lang="de-CH" sz="1500" dirty="0">
                          <a:solidFill>
                            <a:srgbClr val="FF0000"/>
                          </a:solidFill>
                        </a:rPr>
                        <a:t>8’418’000</a:t>
                      </a:r>
                      <a:r>
                        <a:rPr lang="de-CH" sz="1500" dirty="0"/>
                        <a:t>  =  2047 / km</a:t>
                      </a:r>
                      <a:r>
                        <a:rPr lang="de-CH" sz="1500" baseline="30000" dirty="0"/>
                        <a:t>2</a:t>
                      </a:r>
                    </a:p>
                  </a:txBody>
                  <a:tcPr/>
                </a:tc>
                <a:tc>
                  <a:txBody>
                    <a:bodyPr/>
                    <a:lstStyle/>
                    <a:p>
                      <a:r>
                        <a:rPr lang="de-CH" sz="1500" dirty="0"/>
                        <a:t>   </a:t>
                      </a:r>
                      <a:r>
                        <a:rPr lang="de-CH" sz="1500" dirty="0">
                          <a:solidFill>
                            <a:srgbClr val="FF0000"/>
                          </a:solidFill>
                        </a:rPr>
                        <a:t>8’735’000  </a:t>
                      </a:r>
                      <a:r>
                        <a:rPr lang="de-CH" sz="1500" dirty="0">
                          <a:solidFill>
                            <a:schemeClr val="tx1"/>
                          </a:solidFill>
                        </a:rPr>
                        <a:t>=  61 </a:t>
                      </a:r>
                      <a:r>
                        <a:rPr lang="de-CH" sz="1500" dirty="0"/>
                        <a:t>/ km</a:t>
                      </a:r>
                      <a:r>
                        <a:rPr lang="de-CH" sz="1500" baseline="30000" dirty="0"/>
                        <a:t>2</a:t>
                      </a:r>
                      <a:endParaRPr lang="de-CH" sz="1500" dirty="0">
                        <a:solidFill>
                          <a:schemeClr val="tx1"/>
                        </a:solidFill>
                      </a:endParaRPr>
                    </a:p>
                  </a:txBody>
                  <a:tcPr/>
                </a:tc>
                <a:extLst>
                  <a:ext uri="{0D108BD9-81ED-4DB2-BD59-A6C34878D82A}">
                    <a16:rowId xmlns:a16="http://schemas.microsoft.com/office/drawing/2014/main" val="988073559"/>
                  </a:ext>
                </a:extLst>
              </a:tr>
              <a:tr h="342352">
                <a:tc>
                  <a:txBody>
                    <a:bodyPr/>
                    <a:lstStyle/>
                    <a:p>
                      <a:r>
                        <a:rPr lang="de-CH" sz="1500" dirty="0">
                          <a:solidFill>
                            <a:srgbClr val="FF0000"/>
                          </a:solidFill>
                        </a:rPr>
                        <a:t>   </a:t>
                      </a:r>
                      <a:r>
                        <a:rPr lang="de-CH" sz="1500" dirty="0" err="1">
                          <a:solidFill>
                            <a:srgbClr val="FF0000"/>
                          </a:solidFill>
                        </a:rPr>
                        <a:t>Dimensioni</a:t>
                      </a:r>
                      <a:endParaRPr lang="de-CH" sz="1500" dirty="0">
                        <a:solidFill>
                          <a:srgbClr val="FF0000"/>
                        </a:solidFill>
                      </a:endParaRPr>
                    </a:p>
                  </a:txBody>
                  <a:tcPr/>
                </a:tc>
                <a:tc>
                  <a:txBody>
                    <a:bodyPr/>
                    <a:lstStyle/>
                    <a:p>
                      <a:r>
                        <a:rPr lang="de-CH" sz="1500" dirty="0">
                          <a:solidFill>
                            <a:srgbClr val="FF0000"/>
                          </a:solidFill>
                        </a:rPr>
                        <a:t>   41’285 km</a:t>
                      </a:r>
                      <a:r>
                        <a:rPr lang="de-CH" sz="1500" baseline="30000" dirty="0">
                          <a:solidFill>
                            <a:srgbClr val="FF0000"/>
                          </a:solidFill>
                        </a:rPr>
                        <a:t>2</a:t>
                      </a:r>
                    </a:p>
                  </a:txBody>
                  <a:tcPr/>
                </a:tc>
                <a:tc>
                  <a:txBody>
                    <a:bodyPr/>
                    <a:lstStyle/>
                    <a:p>
                      <a:r>
                        <a:rPr lang="de-CH" sz="1500" dirty="0">
                          <a:solidFill>
                            <a:srgbClr val="FF0000"/>
                          </a:solidFill>
                        </a:rPr>
                        <a:t>   143’100 km</a:t>
                      </a:r>
                      <a:r>
                        <a:rPr lang="de-CH" sz="1500" baseline="30000" dirty="0">
                          <a:solidFill>
                            <a:srgbClr val="FF0000"/>
                          </a:solidFill>
                        </a:rPr>
                        <a:t>2</a:t>
                      </a:r>
                    </a:p>
                  </a:txBody>
                  <a:tcPr/>
                </a:tc>
                <a:extLst>
                  <a:ext uri="{0D108BD9-81ED-4DB2-BD59-A6C34878D82A}">
                    <a16:rowId xmlns:a16="http://schemas.microsoft.com/office/drawing/2014/main" val="10004"/>
                  </a:ext>
                </a:extLst>
              </a:tr>
              <a:tr h="342352">
                <a:tc>
                  <a:txBody>
                    <a:bodyPr/>
                    <a:lstStyle/>
                    <a:p>
                      <a:r>
                        <a:rPr lang="de-CH" sz="1500" dirty="0"/>
                        <a:t>   Montagne</a:t>
                      </a:r>
                    </a:p>
                  </a:txBody>
                  <a:tcPr/>
                </a:tc>
                <a:tc>
                  <a:txBody>
                    <a:bodyPr/>
                    <a:lstStyle/>
                    <a:p>
                      <a:r>
                        <a:rPr lang="de-CH" sz="1500" dirty="0"/>
                        <a:t>   70%</a:t>
                      </a:r>
                    </a:p>
                  </a:txBody>
                  <a:tcPr/>
                </a:tc>
                <a:tc>
                  <a:txBody>
                    <a:bodyPr/>
                    <a:lstStyle/>
                    <a:p>
                      <a:r>
                        <a:rPr lang="de-CH" sz="1500" dirty="0"/>
                        <a:t>   93%</a:t>
                      </a:r>
                    </a:p>
                  </a:txBody>
                  <a:tcPr/>
                </a:tc>
                <a:extLst>
                  <a:ext uri="{0D108BD9-81ED-4DB2-BD59-A6C34878D82A}">
                    <a16:rowId xmlns:a16="http://schemas.microsoft.com/office/drawing/2014/main" val="10005"/>
                  </a:ext>
                </a:extLst>
              </a:tr>
              <a:tr h="342352">
                <a:tc>
                  <a:txBody>
                    <a:bodyPr/>
                    <a:lstStyle/>
                    <a:p>
                      <a:r>
                        <a:rPr lang="de-CH" sz="1500" dirty="0"/>
                        <a:t>   </a:t>
                      </a:r>
                      <a:r>
                        <a:rPr lang="de-CH" sz="1500" dirty="0" err="1">
                          <a:solidFill>
                            <a:srgbClr val="FF0000"/>
                          </a:solidFill>
                        </a:rPr>
                        <a:t>Terreni</a:t>
                      </a:r>
                      <a:r>
                        <a:rPr lang="de-CH" sz="1500" dirty="0">
                          <a:solidFill>
                            <a:srgbClr val="FF0000"/>
                          </a:solidFill>
                        </a:rPr>
                        <a:t> </a:t>
                      </a:r>
                      <a:r>
                        <a:rPr lang="de-CH" sz="1500" dirty="0" err="1">
                          <a:solidFill>
                            <a:srgbClr val="FF0000"/>
                          </a:solidFill>
                        </a:rPr>
                        <a:t>coltivabili</a:t>
                      </a:r>
                      <a:endParaRPr lang="de-CH" sz="1500" dirty="0">
                        <a:solidFill>
                          <a:srgbClr val="FF0000"/>
                        </a:solidFill>
                      </a:endParaRPr>
                    </a:p>
                  </a:txBody>
                  <a:tcPr/>
                </a:tc>
                <a:tc>
                  <a:txBody>
                    <a:bodyPr/>
                    <a:lstStyle/>
                    <a:p>
                      <a:r>
                        <a:rPr lang="de-CH" sz="1500" dirty="0"/>
                        <a:t>   </a:t>
                      </a:r>
                      <a:r>
                        <a:rPr lang="de-CH" sz="1500" dirty="0">
                          <a:solidFill>
                            <a:srgbClr val="FF0000"/>
                          </a:solidFill>
                        </a:rPr>
                        <a:t>30%  (ca. 12’000 km2)</a:t>
                      </a:r>
                    </a:p>
                  </a:txBody>
                  <a:tcPr/>
                </a:tc>
                <a:tc>
                  <a:txBody>
                    <a:bodyPr/>
                    <a:lstStyle/>
                    <a:p>
                      <a:r>
                        <a:rPr lang="de-CH" sz="1500" dirty="0"/>
                        <a:t>    </a:t>
                      </a:r>
                      <a:r>
                        <a:rPr lang="de-CH" sz="1500" dirty="0">
                          <a:solidFill>
                            <a:srgbClr val="FF0000"/>
                          </a:solidFill>
                        </a:rPr>
                        <a:t> 7%  (ca. 10’000 km2)</a:t>
                      </a:r>
                    </a:p>
                  </a:txBody>
                  <a:tcPr/>
                </a:tc>
                <a:extLst>
                  <a:ext uri="{0D108BD9-81ED-4DB2-BD59-A6C34878D82A}">
                    <a16:rowId xmlns:a16="http://schemas.microsoft.com/office/drawing/2014/main" val="10006"/>
                  </a:ext>
                </a:extLst>
              </a:tr>
              <a:tr h="342352">
                <a:tc>
                  <a:txBody>
                    <a:bodyPr/>
                    <a:lstStyle/>
                    <a:p>
                      <a:r>
                        <a:rPr lang="de-CH" sz="1500" dirty="0">
                          <a:solidFill>
                            <a:srgbClr val="FF0000"/>
                          </a:solidFill>
                        </a:rPr>
                        <a:t>   </a:t>
                      </a:r>
                      <a:r>
                        <a:rPr lang="de-CH" sz="1500" dirty="0" err="1">
                          <a:solidFill>
                            <a:srgbClr val="FF0000"/>
                          </a:solidFill>
                        </a:rPr>
                        <a:t>Laghi</a:t>
                      </a:r>
                      <a:endParaRPr lang="de-CH" sz="1500" dirty="0">
                        <a:solidFill>
                          <a:srgbClr val="FF0000"/>
                        </a:solidFill>
                      </a:endParaRPr>
                    </a:p>
                  </a:txBody>
                  <a:tcPr/>
                </a:tc>
                <a:tc>
                  <a:txBody>
                    <a:bodyPr/>
                    <a:lstStyle/>
                    <a:p>
                      <a:r>
                        <a:rPr lang="de-CH" sz="1500" dirty="0">
                          <a:solidFill>
                            <a:srgbClr val="FF0000"/>
                          </a:solidFill>
                        </a:rPr>
                        <a:t>   1500</a:t>
                      </a:r>
                    </a:p>
                  </a:txBody>
                  <a:tcPr/>
                </a:tc>
                <a:tc>
                  <a:txBody>
                    <a:bodyPr/>
                    <a:lstStyle/>
                    <a:p>
                      <a:r>
                        <a:rPr lang="de-CH" sz="1500" dirty="0">
                          <a:solidFill>
                            <a:srgbClr val="FF0000"/>
                          </a:solidFill>
                        </a:rPr>
                        <a:t>   2000</a:t>
                      </a:r>
                    </a:p>
                  </a:txBody>
                  <a:tcPr/>
                </a:tc>
                <a:extLst>
                  <a:ext uri="{0D108BD9-81ED-4DB2-BD59-A6C34878D82A}">
                    <a16:rowId xmlns:a16="http://schemas.microsoft.com/office/drawing/2014/main" val="10007"/>
                  </a:ext>
                </a:extLst>
              </a:tr>
              <a:tr h="360040">
                <a:tc>
                  <a:txBody>
                    <a:bodyPr/>
                    <a:lstStyle/>
                    <a:p>
                      <a:r>
                        <a:rPr lang="de-CH" sz="1500" dirty="0"/>
                        <a:t>   </a:t>
                      </a:r>
                      <a:r>
                        <a:rPr lang="de-CH" sz="1500" dirty="0" err="1"/>
                        <a:t>Capitale</a:t>
                      </a:r>
                      <a:endParaRPr lang="de-CH" sz="1500" dirty="0"/>
                    </a:p>
                  </a:txBody>
                  <a:tcPr/>
                </a:tc>
                <a:tc>
                  <a:txBody>
                    <a:bodyPr/>
                    <a:lstStyle/>
                    <a:p>
                      <a:r>
                        <a:rPr lang="de-CH" sz="1500" dirty="0"/>
                        <a:t>   Bern  (1848)</a:t>
                      </a:r>
                    </a:p>
                  </a:txBody>
                  <a:tcPr/>
                </a:tc>
                <a:tc>
                  <a:txBody>
                    <a:bodyPr/>
                    <a:lstStyle/>
                    <a:p>
                      <a:r>
                        <a:rPr lang="de-CH" sz="1500" dirty="0"/>
                        <a:t>   Duschanbe  (1924)</a:t>
                      </a:r>
                    </a:p>
                  </a:txBody>
                  <a:tcPr/>
                </a:tc>
                <a:extLst>
                  <a:ext uri="{0D108BD9-81ED-4DB2-BD59-A6C34878D82A}">
                    <a16:rowId xmlns:a16="http://schemas.microsoft.com/office/drawing/2014/main" val="2125266113"/>
                  </a:ext>
                </a:extLst>
              </a:tr>
              <a:tr h="330020">
                <a:tc>
                  <a:txBody>
                    <a:bodyPr/>
                    <a:lstStyle/>
                    <a:p>
                      <a:r>
                        <a:rPr lang="de-CH" sz="1500" dirty="0"/>
                        <a:t>   </a:t>
                      </a:r>
                      <a:r>
                        <a:rPr lang="de-CH" sz="1500" dirty="0" err="1"/>
                        <a:t>Popolazione</a:t>
                      </a:r>
                      <a:endParaRPr lang="de-CH" sz="1500" dirty="0"/>
                    </a:p>
                  </a:txBody>
                  <a:tcPr/>
                </a:tc>
                <a:tc>
                  <a:txBody>
                    <a:bodyPr/>
                    <a:lstStyle/>
                    <a:p>
                      <a:r>
                        <a:rPr lang="de-CH" sz="1500" dirty="0"/>
                        <a:t>   142’479  (2017)</a:t>
                      </a:r>
                    </a:p>
                  </a:txBody>
                  <a:tcPr/>
                </a:tc>
                <a:tc>
                  <a:txBody>
                    <a:bodyPr/>
                    <a:lstStyle/>
                    <a:p>
                      <a:r>
                        <a:rPr lang="de-CH" sz="1500" dirty="0"/>
                        <a:t>   780’000  (2016)</a:t>
                      </a:r>
                    </a:p>
                  </a:txBody>
                  <a:tcPr/>
                </a:tc>
                <a:extLst>
                  <a:ext uri="{0D108BD9-81ED-4DB2-BD59-A6C34878D82A}">
                    <a16:rowId xmlns:a16="http://schemas.microsoft.com/office/drawing/2014/main" val="1294698398"/>
                  </a:ext>
                </a:extLst>
              </a:tr>
              <a:tr h="330020">
                <a:tc>
                  <a:txBody>
                    <a:bodyPr/>
                    <a:lstStyle/>
                    <a:p>
                      <a:r>
                        <a:rPr lang="de-CH" sz="1500" dirty="0"/>
                        <a:t>   PIL</a:t>
                      </a:r>
                    </a:p>
                  </a:txBody>
                  <a:tcPr/>
                </a:tc>
                <a:tc>
                  <a:txBody>
                    <a:bodyPr/>
                    <a:lstStyle/>
                    <a:p>
                      <a:r>
                        <a:rPr lang="de-CH" sz="1500" dirty="0"/>
                        <a:t>    660 Mia USD  (2016)</a:t>
                      </a:r>
                    </a:p>
                  </a:txBody>
                  <a:tcPr/>
                </a:tc>
                <a:tc>
                  <a:txBody>
                    <a:bodyPr/>
                    <a:lstStyle/>
                    <a:p>
                      <a:r>
                        <a:rPr lang="de-CH" sz="1500" dirty="0"/>
                        <a:t>   6.95 Mia USD  (2016)</a:t>
                      </a:r>
                    </a:p>
                  </a:txBody>
                  <a:tcPr/>
                </a:tc>
                <a:extLst>
                  <a:ext uri="{0D108BD9-81ED-4DB2-BD59-A6C34878D82A}">
                    <a16:rowId xmlns:a16="http://schemas.microsoft.com/office/drawing/2014/main" val="1195539147"/>
                  </a:ext>
                </a:extLst>
              </a:tr>
              <a:tr h="330020">
                <a:tc>
                  <a:txBody>
                    <a:bodyPr/>
                    <a:lstStyle/>
                    <a:p>
                      <a:r>
                        <a:rPr lang="de-CH" sz="1500" dirty="0">
                          <a:solidFill>
                            <a:srgbClr val="FF0000"/>
                          </a:solidFill>
                        </a:rPr>
                        <a:t>   PIL pro </a:t>
                      </a:r>
                      <a:r>
                        <a:rPr lang="de-CH" sz="1500" dirty="0" err="1">
                          <a:solidFill>
                            <a:srgbClr val="FF0000"/>
                          </a:solidFill>
                        </a:rPr>
                        <a:t>capite</a:t>
                      </a:r>
                      <a:endParaRPr lang="de-CH" sz="1500" dirty="0">
                        <a:solidFill>
                          <a:srgbClr val="FF0000"/>
                        </a:solidFill>
                      </a:endParaRPr>
                    </a:p>
                  </a:txBody>
                  <a:tcPr/>
                </a:tc>
                <a:tc>
                  <a:txBody>
                    <a:bodyPr/>
                    <a:lstStyle/>
                    <a:p>
                      <a:r>
                        <a:rPr lang="de-CH" sz="1500" dirty="0"/>
                        <a:t>   </a:t>
                      </a:r>
                      <a:r>
                        <a:rPr lang="de-CH" sz="1500" dirty="0">
                          <a:solidFill>
                            <a:srgbClr val="FF0000"/>
                          </a:solidFill>
                        </a:rPr>
                        <a:t>78’800 USD</a:t>
                      </a:r>
                      <a:r>
                        <a:rPr lang="de-CH" sz="1500" dirty="0"/>
                        <a:t>  (2016)</a:t>
                      </a:r>
                    </a:p>
                  </a:txBody>
                  <a:tcPr/>
                </a:tc>
                <a:tc>
                  <a:txBody>
                    <a:bodyPr/>
                    <a:lstStyle/>
                    <a:p>
                      <a:r>
                        <a:rPr lang="de-CH" sz="1500" dirty="0"/>
                        <a:t>   </a:t>
                      </a:r>
                      <a:r>
                        <a:rPr lang="de-CH" sz="1500" dirty="0">
                          <a:solidFill>
                            <a:srgbClr val="FF0000"/>
                          </a:solidFill>
                        </a:rPr>
                        <a:t>786 USD  (2016)</a:t>
                      </a:r>
                    </a:p>
                  </a:txBody>
                  <a:tcPr/>
                </a:tc>
                <a:extLst>
                  <a:ext uri="{0D108BD9-81ED-4DB2-BD59-A6C34878D82A}">
                    <a16:rowId xmlns:a16="http://schemas.microsoft.com/office/drawing/2014/main" val="465802514"/>
                  </a:ext>
                </a:extLst>
              </a:tr>
            </a:tbl>
          </a:graphicData>
        </a:graphic>
      </p:graphicFrame>
      <p:cxnSp>
        <p:nvCxnSpPr>
          <p:cNvPr id="6" name="Gerade Verbindung 5"/>
          <p:cNvCxnSpPr/>
          <p:nvPr/>
        </p:nvCxnSpPr>
        <p:spPr>
          <a:xfrm>
            <a:off x="251520" y="1988840"/>
            <a:ext cx="0" cy="4104456"/>
          </a:xfrm>
          <a:prstGeom prst="line">
            <a:avLst/>
          </a:prstGeom>
          <a:ln w="3175">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Gerade Verbindung 7"/>
          <p:cNvCxnSpPr/>
          <p:nvPr/>
        </p:nvCxnSpPr>
        <p:spPr>
          <a:xfrm>
            <a:off x="8892480" y="1988840"/>
            <a:ext cx="0" cy="4104456"/>
          </a:xfrm>
          <a:prstGeom prst="line">
            <a:avLst/>
          </a:prstGeom>
          <a:ln w="3175">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Gerade Verbindung 8"/>
          <p:cNvCxnSpPr/>
          <p:nvPr/>
        </p:nvCxnSpPr>
        <p:spPr>
          <a:xfrm>
            <a:off x="3419872" y="1988840"/>
            <a:ext cx="0" cy="4104456"/>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6156176" y="1988840"/>
            <a:ext cx="0" cy="4104456"/>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3856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Duschanbe </a:t>
            </a:r>
            <a:r>
              <a:rPr lang="mr-IN" dirty="0"/>
              <a:t>–</a:t>
            </a:r>
            <a:r>
              <a:rPr lang="de-DE" dirty="0"/>
              <a:t> </a:t>
            </a:r>
            <a:r>
              <a:rPr lang="de-DE" dirty="0" err="1"/>
              <a:t>Capitale</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7</a:t>
            </a:fld>
            <a:endParaRPr lang="de-DE" dirty="0"/>
          </a:p>
        </p:txBody>
      </p:sp>
      <p:pic>
        <p:nvPicPr>
          <p:cNvPr id="5" name="Bild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9752" y="2132856"/>
            <a:ext cx="6408712" cy="4262729"/>
          </a:xfrm>
          <a:prstGeom prst="rect">
            <a:avLst/>
          </a:prstGeom>
        </p:spPr>
      </p:pic>
      <p:sp>
        <p:nvSpPr>
          <p:cNvPr id="6" name="Inhaltsplatzhalter 1"/>
          <p:cNvSpPr>
            <a:spLocks noGrp="1"/>
          </p:cNvSpPr>
          <p:nvPr>
            <p:ph idx="1"/>
          </p:nvPr>
        </p:nvSpPr>
        <p:spPr>
          <a:xfrm>
            <a:off x="251520" y="1196976"/>
            <a:ext cx="8640960" cy="5010720"/>
          </a:xfrm>
        </p:spPr>
        <p:txBody>
          <a:bodyPr/>
          <a:lstStyle/>
          <a:p>
            <a:r>
              <a:rPr lang="de-DE" dirty="0"/>
              <a:t>780‘000 </a:t>
            </a:r>
            <a:r>
              <a:rPr lang="de-DE" dirty="0" err="1"/>
              <a:t>abitanti</a:t>
            </a:r>
            <a:endParaRPr lang="de-DE" dirty="0"/>
          </a:p>
          <a:p>
            <a:r>
              <a:rPr lang="de-DE" dirty="0"/>
              <a:t>800 </a:t>
            </a:r>
            <a:r>
              <a:rPr lang="de-DE" dirty="0" err="1"/>
              <a:t>m.s.l.m</a:t>
            </a:r>
            <a:r>
              <a:rPr lang="de-DE" dirty="0"/>
              <a:t>.</a:t>
            </a:r>
          </a:p>
          <a:p>
            <a:pPr marL="0" indent="0">
              <a:buNone/>
            </a:pPr>
            <a:endParaRPr lang="de-DE" dirty="0"/>
          </a:p>
        </p:txBody>
      </p:sp>
    </p:spTree>
    <p:extLst>
      <p:ext uri="{BB962C8B-B14F-4D97-AF65-F5344CB8AC3E}">
        <p14:creationId xmlns:p14="http://schemas.microsoft.com/office/powerpoint/2010/main" val="2056341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Duschanbe </a:t>
            </a:r>
            <a:r>
              <a:rPr lang="mr-IN" dirty="0"/>
              <a:t>–</a:t>
            </a:r>
            <a:r>
              <a:rPr lang="de-DE" dirty="0"/>
              <a:t> </a:t>
            </a:r>
            <a:r>
              <a:rPr lang="de-DE" dirty="0" err="1"/>
              <a:t>ö.V</a:t>
            </a:r>
            <a:r>
              <a:rPr lang="de-DE" dirty="0"/>
              <a:t>.</a:t>
            </a:r>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8</a:t>
            </a:fld>
            <a:endParaRPr lang="de-DE" dirty="0"/>
          </a:p>
        </p:txBody>
      </p:sp>
      <p:pic>
        <p:nvPicPr>
          <p:cNvPr id="5" name="Bild 4"/>
          <p:cNvPicPr>
            <a:picLocks noChangeAspect="1"/>
          </p:cNvPicPr>
          <p:nvPr/>
        </p:nvPicPr>
        <p:blipFill>
          <a:blip r:embed="rId3"/>
          <a:stretch>
            <a:fillRect/>
          </a:stretch>
        </p:blipFill>
        <p:spPr>
          <a:xfrm>
            <a:off x="1352444" y="2024111"/>
            <a:ext cx="6439111" cy="4267562"/>
          </a:xfrm>
          <a:prstGeom prst="rect">
            <a:avLst/>
          </a:prstGeom>
        </p:spPr>
      </p:pic>
      <p:sp>
        <p:nvSpPr>
          <p:cNvPr id="6" name="Inhaltsplatzhalter 1"/>
          <p:cNvSpPr>
            <a:spLocks noGrp="1"/>
          </p:cNvSpPr>
          <p:nvPr>
            <p:ph idx="1"/>
          </p:nvPr>
        </p:nvSpPr>
        <p:spPr>
          <a:xfrm>
            <a:off x="251520" y="1196976"/>
            <a:ext cx="8640960" cy="5010720"/>
          </a:xfrm>
        </p:spPr>
        <p:txBody>
          <a:bodyPr numCol="1"/>
          <a:lstStyle/>
          <a:p>
            <a:pPr>
              <a:tabLst>
                <a:tab pos="2871788" algn="l"/>
                <a:tab pos="3135313" algn="l"/>
              </a:tabLst>
            </a:pPr>
            <a:r>
              <a:rPr lang="de-DE" dirty="0"/>
              <a:t>Aeroporto </a:t>
            </a:r>
            <a:r>
              <a:rPr lang="de-DE" dirty="0" err="1"/>
              <a:t>Internaz</a:t>
            </a:r>
            <a:r>
              <a:rPr lang="de-DE" dirty="0"/>
              <a:t>.	</a:t>
            </a:r>
            <a:r>
              <a:rPr lang="de-DE" sz="1600" dirty="0">
                <a:latin typeface="Wingdings"/>
                <a:ea typeface="Wingdings"/>
                <a:cs typeface="Wingdings"/>
                <a:sym typeface="Wingdings"/>
              </a:rPr>
              <a:t>	</a:t>
            </a:r>
            <a:r>
              <a:rPr lang="de-DE" dirty="0"/>
              <a:t>Linea di Minibus </a:t>
            </a:r>
            <a:r>
              <a:rPr lang="de-DE" dirty="0" err="1"/>
              <a:t>privata</a:t>
            </a:r>
            <a:r>
              <a:rPr lang="de-DE" dirty="0"/>
              <a:t> (</a:t>
            </a:r>
            <a:r>
              <a:rPr lang="de-DE" dirty="0" err="1"/>
              <a:t>Marschrutkas</a:t>
            </a:r>
            <a:r>
              <a:rPr lang="de-DE" dirty="0"/>
              <a:t>)</a:t>
            </a:r>
          </a:p>
          <a:p>
            <a:pPr>
              <a:tabLst>
                <a:tab pos="2871788" algn="l"/>
                <a:tab pos="3135313" algn="l"/>
              </a:tabLst>
            </a:pPr>
            <a:r>
              <a:rPr lang="de-DE" dirty="0"/>
              <a:t>Bus	</a:t>
            </a:r>
            <a:r>
              <a:rPr lang="de-DE" sz="1600" dirty="0">
                <a:latin typeface="Wingdings"/>
                <a:ea typeface="Wingdings"/>
                <a:cs typeface="Wingdings"/>
                <a:sym typeface="Wingdings"/>
              </a:rPr>
              <a:t>	</a:t>
            </a:r>
            <a:r>
              <a:rPr lang="de-DE" dirty="0" err="1"/>
              <a:t>Ferrovia</a:t>
            </a:r>
            <a:r>
              <a:rPr lang="de-DE" dirty="0"/>
              <a:t> per </a:t>
            </a:r>
            <a:r>
              <a:rPr lang="de-DE" dirty="0" err="1"/>
              <a:t>l‘Uzbekistan</a:t>
            </a:r>
            <a:r>
              <a:rPr lang="de-DE" dirty="0"/>
              <a:t> (per le merci</a:t>
            </a:r>
          </a:p>
          <a:p>
            <a:pPr>
              <a:tabLst>
                <a:tab pos="3225800" algn="l"/>
              </a:tabLst>
            </a:pPr>
            <a:endParaRPr lang="de-DE" dirty="0"/>
          </a:p>
        </p:txBody>
      </p:sp>
    </p:spTree>
    <p:extLst>
      <p:ext uri="{BB962C8B-B14F-4D97-AF65-F5344CB8AC3E}">
        <p14:creationId xmlns:p14="http://schemas.microsoft.com/office/powerpoint/2010/main" val="3426067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t>Mezzi</a:t>
            </a:r>
            <a:r>
              <a:rPr lang="de-DE" dirty="0"/>
              <a:t> di </a:t>
            </a:r>
            <a:r>
              <a:rPr lang="de-DE" dirty="0" err="1"/>
              <a:t>trasporto</a:t>
            </a:r>
            <a:r>
              <a:rPr lang="de-DE" dirty="0"/>
              <a:t> </a:t>
            </a:r>
            <a:r>
              <a:rPr lang="de-DE" dirty="0" err="1"/>
              <a:t>fuori</a:t>
            </a:r>
            <a:r>
              <a:rPr lang="de-DE" dirty="0"/>
              <a:t> </a:t>
            </a:r>
            <a:r>
              <a:rPr lang="de-DE" dirty="0" err="1"/>
              <a:t>dalle</a:t>
            </a:r>
            <a:r>
              <a:rPr lang="de-DE" dirty="0"/>
              <a:t> </a:t>
            </a:r>
            <a:r>
              <a:rPr lang="de-DE" dirty="0" err="1"/>
              <a:t>città</a:t>
            </a:r>
            <a:endParaRPr lang="de-DE" dirty="0"/>
          </a:p>
        </p:txBody>
      </p:sp>
      <p:sp>
        <p:nvSpPr>
          <p:cNvPr id="4" name="Foliennummernplatzhalter 3"/>
          <p:cNvSpPr>
            <a:spLocks noGrp="1"/>
          </p:cNvSpPr>
          <p:nvPr>
            <p:ph type="sldNum" sz="quarter" idx="4"/>
          </p:nvPr>
        </p:nvSpPr>
        <p:spPr/>
        <p:txBody>
          <a:bodyPr/>
          <a:lstStyle/>
          <a:p>
            <a:pPr>
              <a:defRPr/>
            </a:pPr>
            <a:fld id="{B68C82E4-0A5B-AB48-A96E-A262B4503638}" type="slidenum">
              <a:rPr lang="de-DE" smtClean="0"/>
              <a:pPr>
                <a:defRPr/>
              </a:pPr>
              <a:t>9</a:t>
            </a:fld>
            <a:endParaRPr lang="de-DE" dirty="0"/>
          </a:p>
        </p:txBody>
      </p:sp>
      <p:pic>
        <p:nvPicPr>
          <p:cNvPr id="7" name="Grafik 2">
            <a:extLst>
              <a:ext uri="{FF2B5EF4-FFF2-40B4-BE49-F238E27FC236}">
                <a16:creationId xmlns:a16="http://schemas.microsoft.com/office/drawing/2014/main" id="{D96F940E-E44D-40DB-90FF-0C50421599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6" y="3140968"/>
            <a:ext cx="4896544" cy="3264363"/>
          </a:xfrm>
          <a:prstGeom prst="rect">
            <a:avLst/>
          </a:prstGeom>
        </p:spPr>
      </p:pic>
      <p:pic>
        <p:nvPicPr>
          <p:cNvPr id="11" name="Grafik 5">
            <a:extLst>
              <a:ext uri="{FF2B5EF4-FFF2-40B4-BE49-F238E27FC236}">
                <a16:creationId xmlns:a16="http://schemas.microsoft.com/office/drawing/2014/main" id="{86D6A1DA-AA78-4DBC-B96C-7F8B56D7B1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3968" y="1556792"/>
            <a:ext cx="4441236" cy="2960824"/>
          </a:xfrm>
          <a:prstGeom prst="rect">
            <a:avLst/>
          </a:prstGeom>
        </p:spPr>
      </p:pic>
    </p:spTree>
    <p:extLst>
      <p:ext uri="{BB962C8B-B14F-4D97-AF65-F5344CB8AC3E}">
        <p14:creationId xmlns:p14="http://schemas.microsoft.com/office/powerpoint/2010/main" val="850615817"/>
      </p:ext>
    </p:extLst>
  </p:cSld>
  <p:clrMapOvr>
    <a:masterClrMapping/>
  </p:clrMapOvr>
</p:sld>
</file>

<file path=ppt/theme/theme1.xml><?xml version="1.0" encoding="utf-8"?>
<a:theme xmlns:a="http://schemas.openxmlformats.org/drawingml/2006/main" name="3_Lions">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Lions">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C:\Dokumente und Einstellungen\Administrator\Lokale Einstellungen\Temporary Internet Files\Content.Outlook\VCFJE9CO\Lions.pot</Template>
  <TotalTime>53</TotalTime>
  <Words>2062</Words>
  <Application>Microsoft Office PowerPoint</Application>
  <PresentationFormat>Presentazione su schermo (4:3)</PresentationFormat>
  <Paragraphs>199</Paragraphs>
  <Slides>25</Slides>
  <Notes>25</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25</vt:i4>
      </vt:variant>
    </vt:vector>
  </HeadingPairs>
  <TitlesOfParts>
    <vt:vector size="29" baseType="lpstr">
      <vt:lpstr>Arial</vt:lpstr>
      <vt:lpstr>Calibri</vt:lpstr>
      <vt:lpstr>Wingdings</vt:lpstr>
      <vt:lpstr>3_Lions</vt:lpstr>
      <vt:lpstr>Presentazione standard di PowerPoint</vt:lpstr>
      <vt:lpstr>Presentazione standard di PowerPoint</vt:lpstr>
      <vt:lpstr>Tagikistan e i suoi „vicini“</vt:lpstr>
      <vt:lpstr>Tagikistan – all‘ovest, l‘agricoltura ...</vt:lpstr>
      <vt:lpstr>All’est, la catena montuosa del Pamir</vt:lpstr>
      <vt:lpstr>Svizzera – Tagikistan</vt:lpstr>
      <vt:lpstr>Duschanbe – Capitale</vt:lpstr>
      <vt:lpstr>Duschanbe – ö.V.</vt:lpstr>
      <vt:lpstr>Mezzi di trasporto fuori dalle città</vt:lpstr>
      <vt:lpstr>… diversificati e adattati all‘ambiente</vt:lpstr>
      <vt:lpstr>„Aree metropolitane“ … ce ne sono poche!</vt:lpstr>
      <vt:lpstr>… ma tanti insediamenti sparsi…</vt:lpstr>
      <vt:lpstr>… in un ambiente difficile…</vt:lpstr>
      <vt:lpstr>Asini e capre sono ovunque</vt:lpstr>
      <vt:lpstr>I residenti</vt:lpstr>
      <vt:lpstr>… diverse generazioni convivono insieme…</vt:lpstr>
      <vt:lpstr>Vivere in una stanza</vt:lpstr>
      <vt:lpstr>Una natura grandiosa e variegata…</vt:lpstr>
      <vt:lpstr>… non diversamente dalla Svizzera!</vt:lpstr>
      <vt:lpstr>… e spesso apparentemente senza fine!</vt:lpstr>
      <vt:lpstr>Cosa rende questo paese così speciale?</vt:lpstr>
      <vt:lpstr>Di cosa vivono?</vt:lpstr>
      <vt:lpstr>Cosa manca in questo paese? Di cosa soffre?</vt:lpstr>
      <vt:lpstr>Chi aiuta?</vt:lpstr>
      <vt:lpstr>Presentazione standard di PowerPoint</vt:lpstr>
    </vt:vector>
  </TitlesOfParts>
  <Manager/>
  <Company>MD 102</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Folien</dc:title>
  <dc:subject/>
  <dc:creator/>
  <cp:keywords/>
  <dc:description/>
  <cp:lastModifiedBy>Stefano Bosia</cp:lastModifiedBy>
  <cp:revision>1143</cp:revision>
  <cp:lastPrinted>2020-03-01T16:13:01Z</cp:lastPrinted>
  <dcterms:created xsi:type="dcterms:W3CDTF">2010-04-24T05:14:14Z</dcterms:created>
  <dcterms:modified xsi:type="dcterms:W3CDTF">2020-12-04T12:15:35Z</dcterms:modified>
  <cp:category/>
</cp:coreProperties>
</file>